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mp3" ContentType="audio/unknown"/>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65" r:id="rId2"/>
    <p:sldId id="256" r:id="rId3"/>
    <p:sldId id="364" r:id="rId4"/>
    <p:sldId id="277" r:id="rId5"/>
    <p:sldId id="311" r:id="rId6"/>
    <p:sldId id="363" r:id="rId7"/>
    <p:sldId id="313" r:id="rId8"/>
    <p:sldId id="361" r:id="rId9"/>
    <p:sldId id="362" r:id="rId10"/>
    <p:sldId id="330" r:id="rId11"/>
    <p:sldId id="336" r:id="rId12"/>
    <p:sldId id="288" r:id="rId13"/>
    <p:sldId id="321" r:id="rId14"/>
    <p:sldId id="295" r:id="rId15"/>
    <p:sldId id="331" r:id="rId16"/>
    <p:sldId id="366" r:id="rId17"/>
    <p:sldId id="367" r:id="rId18"/>
    <p:sldId id="368" r:id="rId19"/>
    <p:sldId id="334" r:id="rId20"/>
    <p:sldId id="354" r:id="rId21"/>
    <p:sldId id="304" r:id="rId22"/>
    <p:sldId id="335" r:id="rId23"/>
    <p:sldId id="337" r:id="rId24"/>
    <p:sldId id="341" r:id="rId25"/>
    <p:sldId id="342" r:id="rId26"/>
  </p:sldIdLst>
  <p:sldSz cx="9144000" cy="6858000" type="screen4x3"/>
  <p:notesSz cx="7077075" cy="9363075"/>
  <p:defaultTex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D60093"/>
    <a:srgbClr val="9900CC"/>
    <a:srgbClr val="FF00FF"/>
    <a:srgbClr val="0000CC"/>
    <a:srgbClr val="000000"/>
    <a:srgbClr val="FF99CC"/>
    <a:srgbClr val="3399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2007" autoAdjust="0"/>
  </p:normalViewPr>
  <p:slideViewPr>
    <p:cSldViewPr>
      <p:cViewPr varScale="1">
        <p:scale>
          <a:sx n="101" d="100"/>
          <a:sy n="101" d="100"/>
        </p:scale>
        <p:origin x="-1104" y="-112"/>
      </p:cViewPr>
      <p:guideLst>
        <p:guide orient="horz" pos="2160"/>
        <p:guide pos="2880"/>
      </p:guideLst>
    </p:cSldViewPr>
  </p:slideViewPr>
  <p:outlineViewPr>
    <p:cViewPr>
      <p:scale>
        <a:sx n="33" d="100"/>
        <a:sy n="33" d="100"/>
      </p:scale>
      <p:origin x="42" y="45756"/>
    </p:cViewPr>
  </p:outlineViewPr>
  <p:notesTextViewPr>
    <p:cViewPr>
      <p:scale>
        <a:sx n="100" d="100"/>
        <a:sy n="100" d="100"/>
      </p:scale>
      <p:origin x="0" y="0"/>
    </p:cViewPr>
  </p:notesTextViewPr>
  <p:notesViewPr>
    <p:cSldViewPr>
      <p:cViewPr varScale="1">
        <p:scale>
          <a:sx n="58" d="100"/>
          <a:sy n="58" d="100"/>
        </p:scale>
        <p:origin x="-2490" y="-9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algn="l" defTabSz="939800">
              <a:defRPr sz="1200" b="0"/>
            </a:lvl1pPr>
          </a:lstStyle>
          <a:p>
            <a:pPr>
              <a:defRPr/>
            </a:pPr>
            <a:endParaRPr lang="en-US"/>
          </a:p>
        </p:txBody>
      </p:sp>
      <p:sp>
        <p:nvSpPr>
          <p:cNvPr id="4099" name="Rectangle 3"/>
          <p:cNvSpPr>
            <a:spLocks noGrp="1" noChangeArrowheads="1"/>
          </p:cNvSpPr>
          <p:nvPr>
            <p:ph type="dt" idx="1"/>
          </p:nvPr>
        </p:nvSpPr>
        <p:spPr bwMode="auto">
          <a:xfrm>
            <a:off x="4008438"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algn="r" defTabSz="939800">
              <a:defRPr sz="1200" b="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98563" y="701675"/>
            <a:ext cx="4681537" cy="3511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8025" y="4448175"/>
            <a:ext cx="5661025"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algn="l" defTabSz="939800">
              <a:defRPr sz="1200" b="0"/>
            </a:lvl1pPr>
          </a:lstStyle>
          <a:p>
            <a:pPr>
              <a:defRPr/>
            </a:pPr>
            <a:endParaRPr lang="en-US"/>
          </a:p>
        </p:txBody>
      </p:sp>
      <p:sp>
        <p:nvSpPr>
          <p:cNvPr id="4103" name="Rectangle 7"/>
          <p:cNvSpPr>
            <a:spLocks noGrp="1" noChangeArrowheads="1"/>
          </p:cNvSpPr>
          <p:nvPr>
            <p:ph type="sldNum" sz="quarter" idx="5"/>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algn="r" defTabSz="939800">
              <a:defRPr sz="1200" b="0"/>
            </a:lvl1pPr>
          </a:lstStyle>
          <a:p>
            <a:pPr>
              <a:defRPr/>
            </a:pPr>
            <a:fld id="{1ADD932F-F046-4D0C-9231-87CF7E90AE78}" type="slidenum">
              <a:rPr lang="en-US"/>
              <a:pPr>
                <a:defRPr/>
              </a:pPr>
              <a:t>‹#›</a:t>
            </a:fld>
            <a:endParaRPr lang="en-US"/>
          </a:p>
        </p:txBody>
      </p:sp>
    </p:spTree>
    <p:extLst>
      <p:ext uri="{BB962C8B-B14F-4D97-AF65-F5344CB8AC3E}">
        <p14:creationId xmlns:p14="http://schemas.microsoft.com/office/powerpoint/2010/main" val="9478148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scienceprofonline.com/microbiology/bacterial-pathogens-genus-clostridium.htm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877EC770-EBCC-4C7D-AA38-F8DF3E424881}" type="slidenum">
              <a:rPr lang="en-US" sz="1200" smtClean="0">
                <a:cs typeface="Arial" pitchFamily="34" charset="0"/>
              </a:rPr>
              <a:pPr eaLnBrk="1" hangingPunct="1"/>
              <a:t>1</a:t>
            </a:fld>
            <a:endParaRPr lang="en-US" sz="1200" smtClean="0">
              <a:cs typeface="Arial"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dirty="0" smtClean="0">
                <a:latin typeface="Arial" pitchFamily="34" charset="0"/>
              </a:rPr>
              <a:t>Welcome to Science Prof Online PowerPoint Resources!</a:t>
            </a:r>
          </a:p>
          <a:p>
            <a:pPr eaLnBrk="1" hangingPunct="1"/>
            <a:r>
              <a:rPr lang="en-US" dirty="0" smtClean="0">
                <a:latin typeface="Arial" pitchFamily="34" charset="0"/>
              </a:rPr>
              <a:t>This PowerPoint Presentation comes from the Virtual Cell Biology Classroom of Science Prof Online, and, as such, is licensed under Creative Commons Attribution-</a:t>
            </a:r>
            <a:r>
              <a:rPr lang="en-US" dirty="0" err="1" smtClean="0">
                <a:latin typeface="Arial" pitchFamily="34" charset="0"/>
              </a:rPr>
              <a:t>ShareAlike</a:t>
            </a:r>
            <a:r>
              <a:rPr lang="en-US" dirty="0" smtClean="0">
                <a:latin typeface="Arial" pitchFamily="34" charset="0"/>
              </a:rPr>
              <a:t>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850665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eaLnBrk="1" hangingPunct="1"/>
            <a:fld id="{58C46EF1-AE7B-4CD2-ACA0-0E38B19EE56A}" type="slidenum">
              <a:rPr lang="en-US" b="0" smtClean="0"/>
              <a:pPr eaLnBrk="1" hangingPunct="1"/>
              <a:t>10</a:t>
            </a:fld>
            <a:endParaRPr lang="en-US" b="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i="1" dirty="0" smtClean="0"/>
          </a:p>
        </p:txBody>
      </p:sp>
    </p:spTree>
    <p:extLst>
      <p:ext uri="{BB962C8B-B14F-4D97-AF65-F5344CB8AC3E}">
        <p14:creationId xmlns:p14="http://schemas.microsoft.com/office/powerpoint/2010/main" val="180223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eaLnBrk="1" hangingPunct="1"/>
            <a:fld id="{58DB40E7-01A7-42E3-B3F0-19D0D96E0799}" type="slidenum">
              <a:rPr lang="en-US" b="0" smtClean="0"/>
              <a:pPr eaLnBrk="1" hangingPunct="1"/>
              <a:t>11</a:t>
            </a:fld>
            <a:endParaRPr lang="en-US" b="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i="1" dirty="0" smtClean="0"/>
          </a:p>
        </p:txBody>
      </p:sp>
    </p:spTree>
    <p:extLst>
      <p:ext uri="{BB962C8B-B14F-4D97-AF65-F5344CB8AC3E}">
        <p14:creationId xmlns:p14="http://schemas.microsoft.com/office/powerpoint/2010/main" val="2633657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eaLnBrk="1" hangingPunct="1"/>
            <a:fld id="{BE181CB8-3553-4D29-8665-12C1F0CB6D4D}" type="slidenum">
              <a:rPr lang="en-US" b="0" smtClean="0"/>
              <a:pPr eaLnBrk="1" hangingPunct="1"/>
              <a:t>12</a:t>
            </a:fld>
            <a:endParaRPr lang="en-US" b="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i="1" smtClean="0"/>
              <a:t>Streptococcus</a:t>
            </a:r>
          </a:p>
        </p:txBody>
      </p:sp>
    </p:spTree>
    <p:extLst>
      <p:ext uri="{BB962C8B-B14F-4D97-AF65-F5344CB8AC3E}">
        <p14:creationId xmlns:p14="http://schemas.microsoft.com/office/powerpoint/2010/main" val="3385225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eaLnBrk="1" hangingPunct="1"/>
            <a:fld id="{C5C280B7-3F7A-420A-9932-393297558E3F}" type="slidenum">
              <a:rPr lang="en-US" b="0" smtClean="0"/>
              <a:pPr eaLnBrk="1" hangingPunct="1"/>
              <a:t>13</a:t>
            </a:fld>
            <a:endParaRPr lang="en-US" b="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i="1" dirty="0" smtClean="0"/>
          </a:p>
        </p:txBody>
      </p:sp>
    </p:spTree>
    <p:extLst>
      <p:ext uri="{BB962C8B-B14F-4D97-AF65-F5344CB8AC3E}">
        <p14:creationId xmlns:p14="http://schemas.microsoft.com/office/powerpoint/2010/main" val="921585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eaLnBrk="1" hangingPunct="1"/>
            <a:fld id="{C8E38CED-CFDB-49F2-9F53-D441AC909B73}" type="slidenum">
              <a:rPr lang="en-US" b="0" smtClean="0"/>
              <a:pPr eaLnBrk="1" hangingPunct="1"/>
              <a:t>14</a:t>
            </a:fld>
            <a:endParaRPr lang="en-US" b="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dirty="0" smtClean="0"/>
          </a:p>
          <a:p>
            <a:pPr eaLnBrk="1" hangingPunct="1"/>
            <a:r>
              <a:rPr lang="en-US" dirty="0" smtClean="0"/>
              <a:t>A: Mycobacterium produces </a:t>
            </a:r>
            <a:r>
              <a:rPr lang="en-US" dirty="0" err="1" smtClean="0"/>
              <a:t>mycolic</a:t>
            </a:r>
            <a:r>
              <a:rPr lang="en-US" dirty="0" smtClean="0"/>
              <a:t> acid as part of its cell wall. This is a wax that protects the bacteria.</a:t>
            </a:r>
          </a:p>
          <a:p>
            <a:pPr eaLnBrk="1" hangingPunct="1"/>
            <a:endParaRPr lang="en-US" dirty="0" smtClean="0"/>
          </a:p>
          <a:p>
            <a:pPr eaLnBrk="1" hangingPunct="1"/>
            <a:r>
              <a:rPr lang="en-US" dirty="0" smtClean="0"/>
              <a:t>Tuberculosis </a:t>
            </a:r>
          </a:p>
          <a:p>
            <a:pPr eaLnBrk="1" hangingPunct="1"/>
            <a:endParaRPr lang="en-US" dirty="0" smtClean="0"/>
          </a:p>
          <a:p>
            <a:pPr eaLnBrk="1" hangingPunct="1"/>
            <a:r>
              <a:rPr lang="en-US" dirty="0" smtClean="0"/>
              <a:t>Leprosy</a:t>
            </a:r>
          </a:p>
        </p:txBody>
      </p:sp>
    </p:spTree>
    <p:extLst>
      <p:ext uri="{BB962C8B-B14F-4D97-AF65-F5344CB8AC3E}">
        <p14:creationId xmlns:p14="http://schemas.microsoft.com/office/powerpoint/2010/main" val="2631427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eaLnBrk="1" hangingPunct="1"/>
            <a:fld id="{55D80639-F70D-471B-BDE2-2C8514B40D65}" type="slidenum">
              <a:rPr lang="en-US" b="0" smtClean="0"/>
              <a:pPr eaLnBrk="1" hangingPunct="1"/>
              <a:t>15</a:t>
            </a:fld>
            <a:endParaRPr lang="en-US" b="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454736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12524E-8BEB-47B4-8CFC-FBDCFA9C1474}" type="slidenum">
              <a:rPr lang="en-US"/>
              <a:pPr>
                <a:spcBef>
                  <a:spcPct val="0"/>
                </a:spcBef>
              </a:pPr>
              <a:t>16</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smtClean="0">
                <a:latin typeface="Comic Sans MS" panose="030F0702030302020204" pitchFamily="66" charset="0"/>
              </a:rPr>
              <a:t>Salmonella</a:t>
            </a:r>
          </a:p>
          <a:p>
            <a:pPr eaLnBrk="1" hangingPunct="1"/>
            <a:endParaRPr lang="en-US" i="1" smtClean="0">
              <a:latin typeface="Comic Sans MS" panose="030F0702030302020204" pitchFamily="66" charset="0"/>
            </a:endParaRPr>
          </a:p>
          <a:p>
            <a:pPr eaLnBrk="1" hangingPunct="1"/>
            <a:r>
              <a:rPr lang="en-US" i="1" smtClean="0">
                <a:latin typeface="Comic Sans MS" panose="030F0702030302020204" pitchFamily="66" charset="0"/>
              </a:rPr>
              <a:t>Shigella </a:t>
            </a:r>
            <a:endParaRPr lang="en-US" smtClean="0">
              <a:latin typeface="Comic Sans MS" panose="030F0702030302020204" pitchFamily="66" charset="0"/>
            </a:endParaRPr>
          </a:p>
          <a:p>
            <a:pPr eaLnBrk="1" hangingPunct="1"/>
            <a:endParaRPr lang="en-US" smtClean="0">
              <a:latin typeface="Comic Sans MS" panose="030F0702030302020204" pitchFamily="66" charset="0"/>
            </a:endParaRPr>
          </a:p>
          <a:p>
            <a:pPr eaLnBrk="1" hangingPunct="1"/>
            <a:endParaRPr lang="en-US" smtClean="0">
              <a:latin typeface="Arial" panose="020B0604020202020204" pitchFamily="34" charset="0"/>
            </a:endParaRP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070481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B41922-89E6-4E76-9661-65323EB709C4}" type="slidenum">
              <a:rPr lang="en-US"/>
              <a:pPr>
                <a:spcBef>
                  <a:spcPct val="0"/>
                </a:spcBef>
              </a:pPr>
              <a:t>17</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68950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E67290-F12D-4CAC-B4AD-56842CB62CDE}" type="slidenum">
              <a:rPr lang="en-US" altLang="en-US"/>
              <a:pPr>
                <a:spcBef>
                  <a:spcPct val="0"/>
                </a:spcBef>
              </a:pPr>
              <a:t>18</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i="1" dirty="0" smtClean="0">
              <a:latin typeface="Comic Sans MS" panose="030F0702030302020204" pitchFamily="66" charset="0"/>
            </a:endParaRPr>
          </a:p>
        </p:txBody>
      </p:sp>
    </p:spTree>
    <p:extLst>
      <p:ext uri="{BB962C8B-B14F-4D97-AF65-F5344CB8AC3E}">
        <p14:creationId xmlns:p14="http://schemas.microsoft.com/office/powerpoint/2010/main" val="3775250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eaLnBrk="1" hangingPunct="1"/>
            <a:fld id="{A2B316AE-A7F5-49CF-AA19-7A5C124AAA78}" type="slidenum">
              <a:rPr lang="en-US" b="0" smtClean="0"/>
              <a:pPr eaLnBrk="1" hangingPunct="1"/>
              <a:t>19</a:t>
            </a:fld>
            <a:endParaRPr lang="en-US" b="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i="1" dirty="0" smtClean="0">
              <a:latin typeface="Comic Sans MS" pitchFamily="66" charset="0"/>
            </a:endParaRPr>
          </a:p>
        </p:txBody>
      </p:sp>
    </p:spTree>
    <p:extLst>
      <p:ext uri="{BB962C8B-B14F-4D97-AF65-F5344CB8AC3E}">
        <p14:creationId xmlns:p14="http://schemas.microsoft.com/office/powerpoint/2010/main" val="280009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eaLnBrk="1" hangingPunct="1"/>
            <a:fld id="{DFF24765-39C7-400E-A0CF-CB837404DE68}" type="slidenum">
              <a:rPr lang="en-US" b="0" smtClean="0"/>
              <a:pPr eaLnBrk="1" hangingPunct="1"/>
              <a:t>2</a:t>
            </a:fld>
            <a:endParaRPr lang="en-US" b="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08455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eaLnBrk="1" hangingPunct="1"/>
            <a:fld id="{92A6AED5-46FB-4E46-B1B6-8A3E5B77D89A}" type="slidenum">
              <a:rPr lang="en-US" b="0" smtClean="0"/>
              <a:pPr eaLnBrk="1" hangingPunct="1"/>
              <a:t>20</a:t>
            </a:fld>
            <a:endParaRPr lang="en-US" b="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en-US" sz="1100" dirty="0" smtClean="0"/>
          </a:p>
        </p:txBody>
      </p:sp>
    </p:spTree>
    <p:extLst>
      <p:ext uri="{BB962C8B-B14F-4D97-AF65-F5344CB8AC3E}">
        <p14:creationId xmlns:p14="http://schemas.microsoft.com/office/powerpoint/2010/main" val="2119691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eaLnBrk="1" hangingPunct="1"/>
            <a:fld id="{882D64B4-E53E-486F-8DA7-021134C713BB}" type="slidenum">
              <a:rPr lang="en-US" b="0" smtClean="0"/>
              <a:pPr eaLnBrk="1" hangingPunct="1"/>
              <a:t>21</a:t>
            </a:fld>
            <a:endParaRPr lang="en-US" b="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smtClean="0"/>
              <a:t>Chlamydia</a:t>
            </a:r>
          </a:p>
        </p:txBody>
      </p:sp>
    </p:spTree>
    <p:extLst>
      <p:ext uri="{BB962C8B-B14F-4D97-AF65-F5344CB8AC3E}">
        <p14:creationId xmlns:p14="http://schemas.microsoft.com/office/powerpoint/2010/main" val="920355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eaLnBrk="1" hangingPunct="1"/>
            <a:fld id="{EF1FE7B8-86AB-4B89-8B18-E7944CCD3F4F}" type="slidenum">
              <a:rPr lang="en-US" b="0" smtClean="0"/>
              <a:pPr eaLnBrk="1" hangingPunct="1"/>
              <a:t>22</a:t>
            </a:fld>
            <a:endParaRPr lang="en-US" b="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477862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eaLnBrk="1" hangingPunct="1"/>
            <a:fld id="{2ACADF77-C73E-40D1-BD8C-1645C7E5E535}" type="slidenum">
              <a:rPr lang="en-US" b="0" smtClean="0"/>
              <a:pPr eaLnBrk="1" hangingPunct="1"/>
              <a:t>23</a:t>
            </a:fld>
            <a:endParaRPr lang="en-US" b="0" smtClean="0"/>
          </a:p>
        </p:txBody>
      </p:sp>
      <p:sp>
        <p:nvSpPr>
          <p:cNvPr id="56323"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nchor="b"/>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algn="r" eaLnBrk="1" hangingPunct="1"/>
            <a:fld id="{91551B85-A855-4E43-B466-BA2F73932B60}" type="slidenum">
              <a:rPr lang="en-US" sz="1200" b="0"/>
              <a:pPr algn="r" eaLnBrk="1" hangingPunct="1"/>
              <a:t>23</a:t>
            </a:fld>
            <a:endParaRPr lang="en-US" sz="1200" b="0"/>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p:spPr>
        <p:txBody>
          <a:bodyPr/>
          <a:lstStyle/>
          <a:p>
            <a:pPr eaLnBrk="1" hangingPunct="1"/>
            <a:r>
              <a:rPr lang="en-US" smtClean="0"/>
              <a:t>Syphilis</a:t>
            </a:r>
          </a:p>
        </p:txBody>
      </p:sp>
    </p:spTree>
    <p:extLst>
      <p:ext uri="{BB962C8B-B14F-4D97-AF65-F5344CB8AC3E}">
        <p14:creationId xmlns:p14="http://schemas.microsoft.com/office/powerpoint/2010/main" val="662387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eaLnBrk="1" hangingPunct="1"/>
            <a:fld id="{D7277EE1-FF2A-45CF-AA46-B0B54972D087}" type="slidenum">
              <a:rPr lang="en-US" b="0" smtClean="0"/>
              <a:pPr eaLnBrk="1" hangingPunct="1"/>
              <a:t>24</a:t>
            </a:fld>
            <a:endParaRPr lang="en-US" b="0" smtClean="0"/>
          </a:p>
        </p:txBody>
      </p:sp>
      <p:sp>
        <p:nvSpPr>
          <p:cNvPr id="57347" name="Rectangle 2"/>
          <p:cNvSpPr>
            <a:spLocks noGrp="1" noRot="1" noChangeAspect="1" noChangeArrowheads="1" noTextEdit="1"/>
          </p:cNvSpPr>
          <p:nvPr>
            <p:ph type="sldImg"/>
          </p:nvPr>
        </p:nvSpPr>
        <p:spPr>
          <a:xfrm>
            <a:off x="1200150" y="703263"/>
            <a:ext cx="4679950" cy="3509962"/>
          </a:xfrm>
          <a:ln/>
        </p:spPr>
      </p:sp>
      <p:sp>
        <p:nvSpPr>
          <p:cNvPr id="57348" name="Rectangle 3"/>
          <p:cNvSpPr>
            <a:spLocks noGrp="1" noChangeArrowheads="1"/>
          </p:cNvSpPr>
          <p:nvPr>
            <p:ph type="body" idx="1"/>
          </p:nvPr>
        </p:nvSpPr>
        <p:spPr>
          <a:xfrm>
            <a:off x="708025" y="4446588"/>
            <a:ext cx="5661025" cy="4213225"/>
          </a:xfrm>
          <a:noFill/>
        </p:spPr>
        <p:txBody>
          <a:bodyPr/>
          <a:lstStyle/>
          <a:p>
            <a:pPr eaLnBrk="1" hangingPunct="1"/>
            <a:endParaRPr lang="en-US" smtClean="0"/>
          </a:p>
        </p:txBody>
      </p:sp>
    </p:spTree>
    <p:extLst>
      <p:ext uri="{BB962C8B-B14F-4D97-AF65-F5344CB8AC3E}">
        <p14:creationId xmlns:p14="http://schemas.microsoft.com/office/powerpoint/2010/main" val="627518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eaLnBrk="1" hangingPunct="1"/>
            <a:fld id="{D558969D-7043-4562-99C1-0856E15261D2}" type="slidenum">
              <a:rPr lang="en-US" b="0" smtClean="0"/>
              <a:pPr eaLnBrk="1" hangingPunct="1"/>
              <a:t>25</a:t>
            </a:fld>
            <a:endParaRPr lang="en-US" b="0" smtClean="0"/>
          </a:p>
        </p:txBody>
      </p:sp>
      <p:sp>
        <p:nvSpPr>
          <p:cNvPr id="59395" name="Rectangle 2"/>
          <p:cNvSpPr>
            <a:spLocks noGrp="1" noRot="1" noChangeAspect="1" noChangeArrowheads="1" noTextEdit="1"/>
          </p:cNvSpPr>
          <p:nvPr>
            <p:ph type="sldImg"/>
          </p:nvPr>
        </p:nvSpPr>
        <p:spPr>
          <a:xfrm>
            <a:off x="1196975" y="703263"/>
            <a:ext cx="4683125" cy="3511550"/>
          </a:xfrm>
          <a:ln/>
        </p:spPr>
      </p:sp>
      <p:sp>
        <p:nvSpPr>
          <p:cNvPr id="59396" name="Rectangle 3"/>
          <p:cNvSpPr>
            <a:spLocks noGrp="1" noChangeArrowheads="1"/>
          </p:cNvSpPr>
          <p:nvPr>
            <p:ph type="body" idx="1"/>
          </p:nvPr>
        </p:nvSpPr>
        <p:spPr>
          <a:xfrm>
            <a:off x="708025" y="4446588"/>
            <a:ext cx="5661025" cy="4213225"/>
          </a:xfrm>
          <a:noFill/>
        </p:spPr>
        <p:txBody>
          <a:bodyPr/>
          <a:lstStyle/>
          <a:p>
            <a:pPr eaLnBrk="1" hangingPunct="1"/>
            <a:endParaRPr lang="en-US" smtClean="0"/>
          </a:p>
        </p:txBody>
      </p:sp>
    </p:spTree>
    <p:extLst>
      <p:ext uri="{BB962C8B-B14F-4D97-AF65-F5344CB8AC3E}">
        <p14:creationId xmlns:p14="http://schemas.microsoft.com/office/powerpoint/2010/main" val="282162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eaLnBrk="1" hangingPunct="1"/>
            <a:fld id="{12B53E48-4D07-4FBB-AD21-258FE8C0D03B}" type="slidenum">
              <a:rPr lang="en-US" b="0" smtClean="0"/>
              <a:pPr eaLnBrk="1" hangingPunct="1"/>
              <a:t>3</a:t>
            </a:fld>
            <a:endParaRPr lang="en-US" b="0" smtClean="0"/>
          </a:p>
        </p:txBody>
      </p:sp>
      <p:sp>
        <p:nvSpPr>
          <p:cNvPr id="33795" name="Rectangle 2"/>
          <p:cNvSpPr>
            <a:spLocks noGrp="1" noRot="1" noChangeAspect="1" noChangeArrowheads="1" noTextEdit="1"/>
          </p:cNvSpPr>
          <p:nvPr>
            <p:ph type="sldImg"/>
          </p:nvPr>
        </p:nvSpPr>
        <p:spPr>
          <a:xfrm>
            <a:off x="1200150" y="701675"/>
            <a:ext cx="4681538" cy="3511550"/>
          </a:xfrm>
          <a:ln/>
        </p:spPr>
      </p:sp>
      <p:sp>
        <p:nvSpPr>
          <p:cNvPr id="337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338055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eaLnBrk="1" hangingPunct="1"/>
            <a:fld id="{638EF90E-101B-419C-A19F-0183AC51CD2C}" type="slidenum">
              <a:rPr lang="en-US" b="0" smtClean="0"/>
              <a:pPr eaLnBrk="1" hangingPunct="1"/>
              <a:t>4</a:t>
            </a:fld>
            <a:endParaRPr lang="en-US" b="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175591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eaLnBrk="1" hangingPunct="1"/>
            <a:fld id="{5D8C406E-F604-44B4-8D8E-F46C92F4B2A8}" type="slidenum">
              <a:rPr lang="en-US" b="0" smtClean="0"/>
              <a:pPr eaLnBrk="1" hangingPunct="1"/>
              <a:t>5</a:t>
            </a:fld>
            <a:endParaRPr lang="en-US" b="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363133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eaLnBrk="1" hangingPunct="1"/>
            <a:fld id="{12B53E48-4D07-4FBB-AD21-258FE8C0D03B}" type="slidenum">
              <a:rPr lang="en-US" b="0" smtClean="0"/>
              <a:pPr eaLnBrk="1" hangingPunct="1"/>
              <a:t>6</a:t>
            </a:fld>
            <a:endParaRPr lang="en-US" b="0" smtClean="0"/>
          </a:p>
        </p:txBody>
      </p:sp>
      <p:sp>
        <p:nvSpPr>
          <p:cNvPr id="33795" name="Rectangle 2"/>
          <p:cNvSpPr>
            <a:spLocks noGrp="1" noRot="1" noChangeAspect="1" noChangeArrowheads="1" noTextEdit="1"/>
          </p:cNvSpPr>
          <p:nvPr>
            <p:ph type="sldImg"/>
          </p:nvPr>
        </p:nvSpPr>
        <p:spPr>
          <a:xfrm>
            <a:off x="1200150" y="701675"/>
            <a:ext cx="4681538" cy="3511550"/>
          </a:xfrm>
          <a:ln/>
        </p:spPr>
      </p:sp>
      <p:sp>
        <p:nvSpPr>
          <p:cNvPr id="337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603133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eaLnBrk="1" hangingPunct="1"/>
            <a:fld id="{CF876907-B461-4738-ADCB-DE960FBF22E9}" type="slidenum">
              <a:rPr lang="en-US" b="0" smtClean="0"/>
              <a:pPr eaLnBrk="1" hangingPunct="1"/>
              <a:t>7</a:t>
            </a:fld>
            <a:endParaRPr lang="en-US" b="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52017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eaLnBrk="1" hangingPunct="1"/>
            <a:fld id="{874F9FCE-EE5D-4230-86FB-9F8D76FBF4E9}" type="slidenum">
              <a:rPr lang="en-US" b="0" smtClean="0"/>
              <a:pPr eaLnBrk="1" hangingPunct="1"/>
              <a:t>8</a:t>
            </a:fld>
            <a:endParaRPr lang="en-US" b="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dirty="0" smtClean="0"/>
          </a:p>
          <a:p>
            <a:pPr eaLnBrk="1" hangingPunct="1"/>
            <a:r>
              <a:rPr lang="en-US" dirty="0" smtClean="0"/>
              <a:t>A: Produce endospores &amp; produce toxins</a:t>
            </a:r>
            <a:r>
              <a:rPr lang="en-US" i="1" dirty="0" smtClean="0"/>
              <a:t> </a:t>
            </a:r>
          </a:p>
          <a:p>
            <a:pPr eaLnBrk="1" hangingPunct="1"/>
            <a:endParaRPr lang="en-US" i="1" dirty="0" smtClean="0"/>
          </a:p>
          <a:p>
            <a:pPr eaLnBrk="1" hangingPunct="1">
              <a:lnSpc>
                <a:spcPct val="80000"/>
              </a:lnSpc>
              <a:buFontTx/>
              <a:buNone/>
            </a:pPr>
            <a:r>
              <a:rPr lang="en-US" i="0" dirty="0" smtClean="0"/>
              <a:t>A:</a:t>
            </a:r>
            <a:r>
              <a:rPr lang="en-US" i="0" baseline="0" dirty="0" smtClean="0"/>
              <a:t> </a:t>
            </a:r>
            <a:r>
              <a:rPr lang="en-US" sz="1200" i="1" dirty="0" smtClean="0">
                <a:latin typeface="Comic Sans MS" pitchFamily="66" charset="0"/>
                <a:hlinkClick r:id="rId3"/>
              </a:rPr>
              <a:t>Clostridium </a:t>
            </a:r>
            <a:r>
              <a:rPr lang="en-US" sz="1200" i="1" dirty="0" err="1" smtClean="0">
                <a:latin typeface="Comic Sans MS" pitchFamily="66" charset="0"/>
              </a:rPr>
              <a:t>tetani</a:t>
            </a:r>
            <a:r>
              <a:rPr lang="en-US" sz="1200" dirty="0" smtClean="0">
                <a:latin typeface="Comic Sans MS" pitchFamily="66" charset="0"/>
              </a:rPr>
              <a:t> = agent of tetanus, </a:t>
            </a:r>
            <a:r>
              <a:rPr lang="en-US" sz="1200" i="1" dirty="0" smtClean="0">
                <a:latin typeface="Comic Sans MS" pitchFamily="66" charset="0"/>
              </a:rPr>
              <a:t>C. </a:t>
            </a:r>
            <a:r>
              <a:rPr lang="en-US" sz="1200" i="1" dirty="0" err="1" smtClean="0">
                <a:latin typeface="Comic Sans MS" pitchFamily="66" charset="0"/>
              </a:rPr>
              <a:t>botulinum</a:t>
            </a:r>
            <a:r>
              <a:rPr lang="en-US" sz="1200" dirty="0" smtClean="0">
                <a:latin typeface="Comic Sans MS" pitchFamily="66" charset="0"/>
              </a:rPr>
              <a:t> = agent of botulism, </a:t>
            </a:r>
            <a:r>
              <a:rPr lang="en-US" sz="1200" i="1" dirty="0" smtClean="0">
                <a:latin typeface="Comic Sans MS" pitchFamily="66" charset="0"/>
              </a:rPr>
              <a:t>C. </a:t>
            </a:r>
            <a:r>
              <a:rPr lang="en-US" sz="1200" i="1" dirty="0" err="1" smtClean="0">
                <a:latin typeface="Comic Sans MS" pitchFamily="66" charset="0"/>
              </a:rPr>
              <a:t>perfringens</a:t>
            </a:r>
            <a:r>
              <a:rPr lang="en-US" sz="1200" dirty="0" smtClean="0">
                <a:latin typeface="Comic Sans MS" pitchFamily="66" charset="0"/>
              </a:rPr>
              <a:t> = one of the agents of gas gangrene, </a:t>
            </a:r>
            <a:r>
              <a:rPr lang="en-US" sz="1200" i="1" dirty="0" smtClean="0">
                <a:latin typeface="Comic Sans MS" pitchFamily="66" charset="0"/>
              </a:rPr>
              <a:t>C. </a:t>
            </a:r>
            <a:r>
              <a:rPr lang="en-US" sz="1200" i="1" dirty="0" err="1" smtClean="0">
                <a:latin typeface="Comic Sans MS" pitchFamily="66" charset="0"/>
              </a:rPr>
              <a:t>difficile</a:t>
            </a:r>
            <a:r>
              <a:rPr lang="en-US" sz="1200" dirty="0" smtClean="0">
                <a:latin typeface="Comic Sans MS" pitchFamily="66" charset="0"/>
              </a:rPr>
              <a:t> = part of natural intestinal flora, but resistant strains can proliferate and cause</a:t>
            </a:r>
            <a:r>
              <a:rPr lang="en-US" sz="1400" dirty="0" smtClean="0">
                <a:latin typeface="Comic Sans MS" pitchFamily="66" charset="0"/>
              </a:rPr>
              <a:t> </a:t>
            </a:r>
            <a:r>
              <a:rPr lang="en-US" sz="1200" dirty="0" smtClean="0">
                <a:latin typeface="Comic Sans MS" pitchFamily="66" charset="0"/>
              </a:rPr>
              <a:t>pseudomembranous colitis.</a:t>
            </a:r>
            <a:endParaRPr lang="en-US" sz="4000" dirty="0" smtClean="0">
              <a:latin typeface="Comic Sans MS" pitchFamily="66" charset="0"/>
            </a:endParaRPr>
          </a:p>
          <a:p>
            <a:pPr eaLnBrk="1" hangingPunct="1"/>
            <a:endParaRPr lang="en-US" i="1" dirty="0" smtClean="0"/>
          </a:p>
        </p:txBody>
      </p:sp>
    </p:spTree>
    <p:extLst>
      <p:ext uri="{BB962C8B-B14F-4D97-AF65-F5344CB8AC3E}">
        <p14:creationId xmlns:p14="http://schemas.microsoft.com/office/powerpoint/2010/main" val="1519292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eaLnBrk="1" hangingPunct="1"/>
            <a:fld id="{C1023580-8D66-4D2D-A05B-A0C994EC6BF9}" type="slidenum">
              <a:rPr lang="en-US" b="0" smtClean="0"/>
              <a:pPr eaLnBrk="1" hangingPunct="1"/>
              <a:t>9</a:t>
            </a:fld>
            <a:endParaRPr lang="en-US" b="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dirty="0" smtClean="0"/>
          </a:p>
          <a:p>
            <a:pPr eaLnBrk="1" hangingPunct="1"/>
            <a:r>
              <a:rPr lang="en-US" dirty="0" smtClean="0"/>
              <a:t>endospores</a:t>
            </a:r>
          </a:p>
        </p:txBody>
      </p:sp>
    </p:spTree>
    <p:extLst>
      <p:ext uri="{BB962C8B-B14F-4D97-AF65-F5344CB8AC3E}">
        <p14:creationId xmlns:p14="http://schemas.microsoft.com/office/powerpoint/2010/main" val="3962880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BDEEB6-A287-4F81-9431-D692FCF8C8BE}" type="slidenum">
              <a:rPr lang="en-US"/>
              <a:pPr>
                <a:defRPr/>
              </a:pPr>
              <a:t>‹#›</a:t>
            </a:fld>
            <a:endParaRPr lang="en-US"/>
          </a:p>
        </p:txBody>
      </p:sp>
    </p:spTree>
    <p:extLst>
      <p:ext uri="{BB962C8B-B14F-4D97-AF65-F5344CB8AC3E}">
        <p14:creationId xmlns:p14="http://schemas.microsoft.com/office/powerpoint/2010/main" val="3651456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779389-1134-48C6-8F72-320B91F55ABF}" type="slidenum">
              <a:rPr lang="en-US"/>
              <a:pPr>
                <a:defRPr/>
              </a:pPr>
              <a:t>‹#›</a:t>
            </a:fld>
            <a:endParaRPr lang="en-US"/>
          </a:p>
        </p:txBody>
      </p:sp>
    </p:spTree>
    <p:extLst>
      <p:ext uri="{BB962C8B-B14F-4D97-AF65-F5344CB8AC3E}">
        <p14:creationId xmlns:p14="http://schemas.microsoft.com/office/powerpoint/2010/main" val="259756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82D881-0897-4ECE-A5E6-33B86F0C0B79}" type="slidenum">
              <a:rPr lang="en-US"/>
              <a:pPr>
                <a:defRPr/>
              </a:pPr>
              <a:t>‹#›</a:t>
            </a:fld>
            <a:endParaRPr lang="en-US"/>
          </a:p>
        </p:txBody>
      </p:sp>
    </p:spTree>
    <p:extLst>
      <p:ext uri="{BB962C8B-B14F-4D97-AF65-F5344CB8AC3E}">
        <p14:creationId xmlns:p14="http://schemas.microsoft.com/office/powerpoint/2010/main" val="3560313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4148BB2-657C-41A8-AC84-39852EDE4E41}" type="slidenum">
              <a:rPr lang="en-US"/>
              <a:pPr>
                <a:defRPr/>
              </a:pPr>
              <a:t>‹#›</a:t>
            </a:fld>
            <a:endParaRPr lang="en-US"/>
          </a:p>
        </p:txBody>
      </p:sp>
    </p:spTree>
    <p:extLst>
      <p:ext uri="{BB962C8B-B14F-4D97-AF65-F5344CB8AC3E}">
        <p14:creationId xmlns:p14="http://schemas.microsoft.com/office/powerpoint/2010/main" val="2250262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C80BB4-9E02-4782-BB65-28E3046EB47F}" type="slidenum">
              <a:rPr lang="en-US"/>
              <a:pPr>
                <a:defRPr/>
              </a:pPr>
              <a:t>‹#›</a:t>
            </a:fld>
            <a:endParaRPr lang="en-US"/>
          </a:p>
        </p:txBody>
      </p:sp>
    </p:spTree>
    <p:extLst>
      <p:ext uri="{BB962C8B-B14F-4D97-AF65-F5344CB8AC3E}">
        <p14:creationId xmlns:p14="http://schemas.microsoft.com/office/powerpoint/2010/main" val="3896881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B7B40C5-0F28-41C9-A590-FD506430853F}" type="slidenum">
              <a:rPr lang="en-US"/>
              <a:pPr>
                <a:defRPr/>
              </a:pPr>
              <a:t>‹#›</a:t>
            </a:fld>
            <a:endParaRPr lang="en-US"/>
          </a:p>
        </p:txBody>
      </p:sp>
    </p:spTree>
    <p:extLst>
      <p:ext uri="{BB962C8B-B14F-4D97-AF65-F5344CB8AC3E}">
        <p14:creationId xmlns:p14="http://schemas.microsoft.com/office/powerpoint/2010/main" val="1784816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8121B6-51E5-49A9-A3E0-C6559ECC8CCC}" type="slidenum">
              <a:rPr lang="en-US"/>
              <a:pPr>
                <a:defRPr/>
              </a:pPr>
              <a:t>‹#›</a:t>
            </a:fld>
            <a:endParaRPr lang="en-US"/>
          </a:p>
        </p:txBody>
      </p:sp>
    </p:spTree>
    <p:extLst>
      <p:ext uri="{BB962C8B-B14F-4D97-AF65-F5344CB8AC3E}">
        <p14:creationId xmlns:p14="http://schemas.microsoft.com/office/powerpoint/2010/main" val="2195079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A6DF4E-4318-4F00-8D1B-C6B3DD94EE5F}" type="slidenum">
              <a:rPr lang="en-US"/>
              <a:pPr>
                <a:defRPr/>
              </a:pPr>
              <a:t>‹#›</a:t>
            </a:fld>
            <a:endParaRPr lang="en-US"/>
          </a:p>
        </p:txBody>
      </p:sp>
    </p:spTree>
    <p:extLst>
      <p:ext uri="{BB962C8B-B14F-4D97-AF65-F5344CB8AC3E}">
        <p14:creationId xmlns:p14="http://schemas.microsoft.com/office/powerpoint/2010/main" val="127041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FA59C5-E41A-413D-8882-3FBA80B98C28}" type="slidenum">
              <a:rPr lang="en-US"/>
              <a:pPr>
                <a:defRPr/>
              </a:pPr>
              <a:t>‹#›</a:t>
            </a:fld>
            <a:endParaRPr lang="en-US"/>
          </a:p>
        </p:txBody>
      </p:sp>
    </p:spTree>
    <p:extLst>
      <p:ext uri="{BB962C8B-B14F-4D97-AF65-F5344CB8AC3E}">
        <p14:creationId xmlns:p14="http://schemas.microsoft.com/office/powerpoint/2010/main" val="1262576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93100E7-F475-4A1A-9255-F0346B486B77}" type="slidenum">
              <a:rPr lang="en-US"/>
              <a:pPr>
                <a:defRPr/>
              </a:pPr>
              <a:t>‹#›</a:t>
            </a:fld>
            <a:endParaRPr lang="en-US"/>
          </a:p>
        </p:txBody>
      </p:sp>
    </p:spTree>
    <p:extLst>
      <p:ext uri="{BB962C8B-B14F-4D97-AF65-F5344CB8AC3E}">
        <p14:creationId xmlns:p14="http://schemas.microsoft.com/office/powerpoint/2010/main" val="2286224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30AA9A-C1F8-45B9-828E-F418760CF6AA}" type="slidenum">
              <a:rPr lang="en-US"/>
              <a:pPr>
                <a:defRPr/>
              </a:pPr>
              <a:t>‹#›</a:t>
            </a:fld>
            <a:endParaRPr lang="en-US"/>
          </a:p>
        </p:txBody>
      </p:sp>
    </p:spTree>
    <p:extLst>
      <p:ext uri="{BB962C8B-B14F-4D97-AF65-F5344CB8AC3E}">
        <p14:creationId xmlns:p14="http://schemas.microsoft.com/office/powerpoint/2010/main" val="3426960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47BD2B4-1836-4E52-BC1B-25D6623FA2DF}" type="slidenum">
              <a:rPr lang="en-US"/>
              <a:pPr>
                <a:defRPr/>
              </a:pPr>
              <a:t>‹#›</a:t>
            </a:fld>
            <a:endParaRPr lang="en-US"/>
          </a:p>
        </p:txBody>
      </p:sp>
    </p:spTree>
    <p:extLst>
      <p:ext uri="{BB962C8B-B14F-4D97-AF65-F5344CB8AC3E}">
        <p14:creationId xmlns:p14="http://schemas.microsoft.com/office/powerpoint/2010/main" val="707622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90132F-D8AD-4354-B1EB-2E400BCAC6DF}" type="slidenum">
              <a:rPr lang="en-US"/>
              <a:pPr>
                <a:defRPr/>
              </a:pPr>
              <a:t>‹#›</a:t>
            </a:fld>
            <a:endParaRPr lang="en-US"/>
          </a:p>
        </p:txBody>
      </p:sp>
    </p:spTree>
    <p:extLst>
      <p:ext uri="{BB962C8B-B14F-4D97-AF65-F5344CB8AC3E}">
        <p14:creationId xmlns:p14="http://schemas.microsoft.com/office/powerpoint/2010/main" val="1163712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770AD6-B2C2-490B-9344-7B412ACA7039}" type="slidenum">
              <a:rPr lang="en-US"/>
              <a:pPr>
                <a:defRPr/>
              </a:pPr>
              <a:t>‹#›</a:t>
            </a:fld>
            <a:endParaRPr lang="en-US"/>
          </a:p>
        </p:txBody>
      </p:sp>
    </p:spTree>
    <p:extLst>
      <p:ext uri="{BB962C8B-B14F-4D97-AF65-F5344CB8AC3E}">
        <p14:creationId xmlns:p14="http://schemas.microsoft.com/office/powerpoint/2010/main" val="11237102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a:defRPr/>
            </a:pPr>
            <a:fld id="{28246843-534C-4E4B-97F2-B8568DCC8E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9" Type="http://schemas.openxmlformats.org/officeDocument/2006/relationships/hyperlink" Target="http://www.scienceprofonline.com/science-image-libr/sci-image-libr-microscope.html" TargetMode="External"/><Relationship Id="rId10"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scienceprofonline.com/microbiology/what-is-a-bacterial-endospore.html" TargetMode="External"/><Relationship Id="rId4" Type="http://schemas.openxmlformats.org/officeDocument/2006/relationships/image" Target="../media/image19.jpeg"/><Relationship Id="rId5" Type="http://schemas.openxmlformats.org/officeDocument/2006/relationships/hyperlink" Target="http://en.wikipedia.org/wiki/File:Bacillus_anthracis_Gram.jpg" TargetMode="External"/><Relationship Id="rId6" Type="http://schemas.openxmlformats.org/officeDocument/2006/relationships/hyperlink" Target="http://en.wikipedia.org/wiki/File:Anthrax_PHIL_2033.png" TargetMode="External"/><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9" Type="http://schemas.openxmlformats.org/officeDocument/2006/relationships/hyperlink" Target="http://staff.science.uva.nl/~nveen/Gezondheid/koch_postulaten.swf" TargetMode="External"/><Relationship Id="rId10" Type="http://schemas.openxmlformats.org/officeDocument/2006/relationships/image" Target="../media/image20.jpeg"/><Relationship Id="rId11" Type="http://schemas.openxmlformats.org/officeDocument/2006/relationships/hyperlink" Target="http://www.scienceprofonline.org/microbiology/gram-stain-test-for-gram-positive-gram-negative-bacteria-id.html" TargetMode="External"/><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hyperlink" Target="http://www.scienceprofonline.com/" TargetMode="External"/><Relationship Id="rId12" Type="http://schemas.openxmlformats.org/officeDocument/2006/relationships/image" Target="../media/image23.jpg"/><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www.scienceprofonline.org/microbiology/gram-positive-bacteria-cell-wall.html" TargetMode="External"/><Relationship Id="rId4" Type="http://schemas.openxmlformats.org/officeDocument/2006/relationships/hyperlink" Target="http://www.scienceprofonline.com/microbiology/bacterial-cell-wall-structure-gram-positive-negative.html" TargetMode="External"/><Relationship Id="rId5" Type="http://schemas.openxmlformats.org/officeDocument/2006/relationships/hyperlink" Target="http://www.scienceprofonline.org/microbiology/mannitol-salt-bacterial-growth-medium-MSA.html" TargetMode="External"/><Relationship Id="rId6" Type="http://schemas.openxmlformats.org/officeDocument/2006/relationships/hyperlink" Target="http://www.scienceprofonline.org/microbiology/what-are-normal-flora-resident-transient-opportunistic.html" TargetMode="External"/><Relationship Id="rId7" Type="http://schemas.openxmlformats.org/officeDocument/2006/relationships/image" Target="../media/image21.jpeg"/><Relationship Id="rId8" Type="http://schemas.openxmlformats.org/officeDocument/2006/relationships/image" Target="../media/image22.jpeg"/><Relationship Id="rId9" Type="http://schemas.openxmlformats.org/officeDocument/2006/relationships/hyperlink" Target="http://phil.cdc.gov/phil/home.asp" TargetMode="External"/><Relationship Id="rId10" Type="http://schemas.openxmlformats.org/officeDocument/2006/relationships/hyperlink" Target="http://www.scienceprofonline.com/virtual-micro-main.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profonline.org/microbiology/gram-positive-bacteria-cell-wall.html" TargetMode="External"/><Relationship Id="rId4" Type="http://schemas.openxmlformats.org/officeDocument/2006/relationships/hyperlink" Target="http://www.scienceprofonline.org/microbiology/what-are-normal-flora-resident-transient-opportunistic.html" TargetMode="External"/><Relationship Id="rId5" Type="http://schemas.openxmlformats.org/officeDocument/2006/relationships/hyperlink" Target="http://www.scienceprofonline.com/microbiology/blood-agar-bacterial-growth-medium-BAP.html" TargetMode="External"/><Relationship Id="rId6" Type="http://schemas.openxmlformats.org/officeDocument/2006/relationships/image" Target="../media/image24.jpeg"/><Relationship Id="rId7" Type="http://schemas.openxmlformats.org/officeDocument/2006/relationships/hyperlink" Target="http://phil.cdc.gov/phil/home.asp" TargetMode="External"/><Relationship Id="rId8" Type="http://schemas.openxmlformats.org/officeDocument/2006/relationships/image" Target="../media/image25.jpeg"/><Relationship Id="rId9" Type="http://schemas.openxmlformats.org/officeDocument/2006/relationships/image" Target="../media/image26.jpeg"/><Relationship Id="rId10" Type="http://schemas.openxmlformats.org/officeDocument/2006/relationships/hyperlink" Target="http://www.scienceprofonline.com/virtual-micro-main.html" TargetMode="External"/><Relationship Id="rId11"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hyperlink" Target="http://www.scienceprofonline.org/microbiology/gram-stain-test-for-gram-positive-gram-negative-bacteria-id.html" TargetMode="External"/><Relationship Id="rId12" Type="http://schemas.openxmlformats.org/officeDocument/2006/relationships/image" Target="../media/image29.jpg"/><Relationship Id="rId13" Type="http://schemas.openxmlformats.org/officeDocument/2006/relationships/image" Target="../media/image30.jpeg"/><Relationship Id="rId14" Type="http://schemas.openxmlformats.org/officeDocument/2006/relationships/hyperlink" Target="http://www.scienceprofonline.org/microbiology/mannitol-salt-bacterial-growth-medium-MSA.html" TargetMode="External"/><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www.scienceprofonline.org/microbiology/gram-positive-bacteria-cell-wall.html" TargetMode="External"/><Relationship Id="rId4" Type="http://schemas.openxmlformats.org/officeDocument/2006/relationships/hyperlink" Target="http://www.scienceprofonline.org/microbiology/what-are-normal-flora-resident-transient-opportunistic.html" TargetMode="External"/><Relationship Id="rId5" Type="http://schemas.openxmlformats.org/officeDocument/2006/relationships/image" Target="../media/image27.jpeg"/><Relationship Id="rId6" Type="http://schemas.openxmlformats.org/officeDocument/2006/relationships/hyperlink" Target="http://phil.cdc.gov/phil/home.asp" TargetMode="External"/><Relationship Id="rId7" Type="http://schemas.openxmlformats.org/officeDocument/2006/relationships/hyperlink" Target="http://www.scienceprofonline.com/microbiology/gram-stain-test-for-gram-positive-gram-negative-bacteria-id.html" TargetMode="External"/><Relationship Id="rId8" Type="http://schemas.openxmlformats.org/officeDocument/2006/relationships/image" Target="../media/image28.jpeg"/><Relationship Id="rId9" Type="http://schemas.openxmlformats.org/officeDocument/2006/relationships/hyperlink" Target="http://www.scienceprofonline.com/virtual-micro-main.html" TargetMode="External"/><Relationship Id="rId10" Type="http://schemas.openxmlformats.org/officeDocument/2006/relationships/hyperlink" Target="http://www.scienceprofonline.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phil.cdc.gov/phil/home.asp" TargetMode="External"/><Relationship Id="rId4" Type="http://schemas.openxmlformats.org/officeDocument/2006/relationships/hyperlink" Target="http://en.wikipedia.org/wiki/File:Leprosy.jpg" TargetMode="External"/><Relationship Id="rId5" Type="http://schemas.openxmlformats.org/officeDocument/2006/relationships/hyperlink" Target="http://www.scienceprofonline.com/microbiology/acid-fast-ziehel-neelsen-bacteria-stain-identify-mycobacteria-nocardia.html" TargetMode="External"/><Relationship Id="rId6" Type="http://schemas.openxmlformats.org/officeDocument/2006/relationships/image" Target="../media/image31.jpeg"/><Relationship Id="rId7" Type="http://schemas.openxmlformats.org/officeDocument/2006/relationships/image" Target="../media/image32.jpeg"/><Relationship Id="rId8" Type="http://schemas.openxmlformats.org/officeDocument/2006/relationships/image" Target="../media/image33.jpeg"/><Relationship Id="rId9" Type="http://schemas.openxmlformats.org/officeDocument/2006/relationships/hyperlink" Target="http://www.scienceprofonline.com/virtual-micro-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File:Mycobacterial_cell_wall_diagram.png" TargetMode="External"/><Relationship Id="rId4" Type="http://schemas.openxmlformats.org/officeDocument/2006/relationships/image" Target="../media/image34.jpeg"/><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www.scienceprofonline.org/microbiology/gram-positive-bacteria-cell-wall.html" TargetMode="External"/><Relationship Id="rId4" Type="http://schemas.openxmlformats.org/officeDocument/2006/relationships/hyperlink" Target="http://www.scienceprofonline.org/microbiology/gram-negative-bacteria-cell-wall.html" TargetMode="External"/><Relationship Id="rId5" Type="http://schemas.openxmlformats.org/officeDocument/2006/relationships/hyperlink" Target="http://www.scienceprofonline.com/microbiology/what-are-bacterial-fimbriae.html" TargetMode="External"/><Relationship Id="rId6" Type="http://schemas.openxmlformats.org/officeDocument/2006/relationships/image" Target="../media/image35.jpeg"/><Relationship Id="rId7" Type="http://schemas.openxmlformats.org/officeDocument/2006/relationships/hyperlink" Target="http://www.scienceprofonline.com/microbiology/macconkeys-agar-mac-differential-selective-bacterial-growth-medium.html" TargetMode="External"/><Relationship Id="rId8" Type="http://schemas.openxmlformats.org/officeDocument/2006/relationships/hyperlink" Target="http://www-structmed.cimr.cam.ac.uk/Personal/randy/SLT/disease.html" TargetMode="External"/><Relationship Id="rId9" Type="http://schemas.openxmlformats.org/officeDocument/2006/relationships/image" Target="../media/image36.jpeg"/><Relationship Id="rId10" Type="http://schemas.openxmlformats.org/officeDocument/2006/relationships/hyperlink" Target="http://www.scienceprofonline.com/" TargetMode="External"/><Relationship Id="rId11" Type="http://schemas.openxmlformats.org/officeDocument/2006/relationships/image" Target="../media/image37.jpe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www.scienceprofonline.com/microbiology/what-are-bacterial-fimbriae.html" TargetMode="External"/><Relationship Id="rId4" Type="http://schemas.openxmlformats.org/officeDocument/2006/relationships/image" Target="../media/image38.jpeg"/><Relationship Id="rId5" Type="http://schemas.openxmlformats.org/officeDocument/2006/relationships/hyperlink" Target="http://en.wikipedia.org/wiki/File:E._coli_fimbriae.png" TargetMode="External"/><Relationship Id="rId6" Type="http://schemas.openxmlformats.org/officeDocument/2006/relationships/hyperlink" Target="http://www.scienceprofonline.com/microbiology/gram-stain-test-for-gram-positive-gram-negative-bacteria-id.html" TargetMode="External"/><Relationship Id="rId7" Type="http://schemas.openxmlformats.org/officeDocument/2006/relationships/hyperlink" Target="http://www.scienceprofonline.com/microbiology/macconkeys-agar-mac-differential-selective-bacterial-growth-medium.html" TargetMode="External"/><Relationship Id="rId8" Type="http://schemas.openxmlformats.org/officeDocument/2006/relationships/image" Target="../media/image39.jpeg"/><Relationship Id="rId9" Type="http://schemas.openxmlformats.org/officeDocument/2006/relationships/hyperlink" Target="http://www.scienceprofonline.com/" TargetMode="External"/><Relationship Id="rId10" Type="http://schemas.openxmlformats.org/officeDocument/2006/relationships/image" Target="../media/image35.jpeg"/><Relationship Id="rId11" Type="http://schemas.openxmlformats.org/officeDocument/2006/relationships/image" Target="../media/image37.jpe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1" Type="http://schemas.openxmlformats.org/officeDocument/2006/relationships/hyperlink" Target="http://www.scienceprofonline.com/" TargetMode="External"/><Relationship Id="rId12" Type="http://schemas.openxmlformats.org/officeDocument/2006/relationships/hyperlink" Target="https://www.youtube.com/watch?v=l5SHtdczSBc" TargetMode="External"/><Relationship Id="rId13" Type="http://schemas.openxmlformats.org/officeDocument/2006/relationships/image" Target="../media/image42.jpeg"/><Relationship Id="rId14" Type="http://schemas.openxmlformats.org/officeDocument/2006/relationships/hyperlink" Target="http://www.scienceprofonline.com/microbiology/whooping-cough-pertussis-how-often-is-vaccination-required.html" TargetMode="External"/><Relationship Id="rId15" Type="http://schemas.openxmlformats.org/officeDocument/2006/relationships/image" Target="../media/image43.png"/><Relationship Id="rId1" Type="http://schemas.openxmlformats.org/officeDocument/2006/relationships/video" Target="https://www.youtube.com/embed/l5SHtdczSBc" TargetMode="External"/><Relationship Id="rId2" Type="http://schemas.microsoft.com/office/2007/relationships/media" Target="../media/media1.mp3"/><Relationship Id="rId3" Type="http://schemas.openxmlformats.org/officeDocument/2006/relationships/audio" Target="../media/media1.mp3"/><Relationship Id="rId4" Type="http://schemas.openxmlformats.org/officeDocument/2006/relationships/slideLayout" Target="../slideLayouts/slideLayout12.xml"/><Relationship Id="rId5" Type="http://schemas.openxmlformats.org/officeDocument/2006/relationships/notesSlide" Target="../notesSlides/notesSlide18.xml"/><Relationship Id="rId6" Type="http://schemas.openxmlformats.org/officeDocument/2006/relationships/image" Target="../media/image40.jpg"/><Relationship Id="rId7" Type="http://schemas.openxmlformats.org/officeDocument/2006/relationships/image" Target="../media/image41.jpeg"/><Relationship Id="rId8" Type="http://schemas.openxmlformats.org/officeDocument/2006/relationships/hyperlink" Target="http://en.wikipedia.org/wiki/Pertussis%23mediaviewer/File:Pertussis.jpg" TargetMode="External"/><Relationship Id="rId9" Type="http://schemas.openxmlformats.org/officeDocument/2006/relationships/hyperlink" Target="http://en.wikipedia.org/wiki/Bordetella_pertussis%23mediaviewer/File:Bordetella_pertussis.jpg" TargetMode="External"/><Relationship Id="rId10" Type="http://schemas.openxmlformats.org/officeDocument/2006/relationships/hyperlink" Target="http://www.scienceprofonline.com/virtual-micro-main.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scienceprofonline.org/microbiology/gram-negative-bacteria-cell-wall.html" TargetMode="External"/><Relationship Id="rId4" Type="http://schemas.openxmlformats.org/officeDocument/2006/relationships/image" Target="../media/image44.jpeg"/><Relationship Id="rId5" Type="http://schemas.openxmlformats.org/officeDocument/2006/relationships/hyperlink" Target="http://en.wikipedia.org/wiki/File:EMpylori.jpg" TargetMode="External"/><Relationship Id="rId6" Type="http://schemas.openxmlformats.org/officeDocument/2006/relationships/hyperlink" Target="http://en.wikipedia.org/wiki/File:Immunohistochemical_detection_of_Helicobacter_(1)_histopatholgy.jpg" TargetMode="External"/><Relationship Id="rId7" Type="http://schemas.openxmlformats.org/officeDocument/2006/relationships/image" Target="../media/image45.jpeg"/><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0" Type="http://schemas.openxmlformats.org/officeDocument/2006/relationships/image" Target="../media/image46.jpe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phil.cdc.gov/phil/home.asp" TargetMode="External"/><Relationship Id="rId5" Type="http://schemas.openxmlformats.org/officeDocument/2006/relationships/image" Target="../media/image3.jpeg"/><Relationship Id="rId6" Type="http://schemas.openxmlformats.org/officeDocument/2006/relationships/hyperlink" Target="http://www.scienceprofonline.com/virtual-micro-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scienceprofonline.org/microbiology/what-are-normal-flora-resident-transient-opportunistic.html" TargetMode="External"/><Relationship Id="rId4" Type="http://schemas.openxmlformats.org/officeDocument/2006/relationships/image" Target="../media/image47.jpeg"/><Relationship Id="rId5" Type="http://schemas.openxmlformats.org/officeDocument/2006/relationships/hyperlink" Target="http://en.wikipedia.org/wiki/File:Haemophilus_influenzae_Gram.JPG" TargetMode="External"/><Relationship Id="rId6" Type="http://schemas.openxmlformats.org/officeDocument/2006/relationships/hyperlink" Target="http://en.wikipedia.org/wiki/File:Haemophilus_influenzae_01.jpg" TargetMode="External"/><Relationship Id="rId7" Type="http://schemas.openxmlformats.org/officeDocument/2006/relationships/hyperlink" Target="http://en.wikipedia.org/wiki/File:H._influenzae_XV.jpg" TargetMode="External"/><Relationship Id="rId8" Type="http://schemas.openxmlformats.org/officeDocument/2006/relationships/image" Target="../media/image48.jpeg"/><Relationship Id="rId9" Type="http://schemas.openxmlformats.org/officeDocument/2006/relationships/image" Target="../media/image49.jpeg"/><Relationship Id="rId10" Type="http://schemas.openxmlformats.org/officeDocument/2006/relationships/hyperlink" Target="http://www.scienceprofonline.com/virtual-micro-main.html" TargetMode="External"/><Relationship Id="rId11"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www.scienceprofonline.org/microbiology/what-is-a-virus.html" TargetMode="External"/><Relationship Id="rId4" Type="http://schemas.openxmlformats.org/officeDocument/2006/relationships/hyperlink" Target="http://www.scienceprofonline.org/microbiology/gram-negative-bacteria-cell-wall.html" TargetMode="External"/><Relationship Id="rId5" Type="http://schemas.openxmlformats.org/officeDocument/2006/relationships/image" Target="../media/image50.jpeg"/><Relationship Id="rId6" Type="http://schemas.openxmlformats.org/officeDocument/2006/relationships/image" Target="../media/image51.jpeg"/><Relationship Id="rId7" Type="http://schemas.openxmlformats.org/officeDocument/2006/relationships/hyperlink" Target="http://en.wikipedia.org/wiki/File:Pap_smear_showing_clamydia_in_the_vacuoles_500x_H&amp;E.jpg" TargetMode="External"/><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ww.scienceprofonline.org/microbiology/gram-negative-bacteria-cell-wall.html" TargetMode="External"/><Relationship Id="rId4" Type="http://schemas.openxmlformats.org/officeDocument/2006/relationships/hyperlink" Target="http://www.scienceprofonline.org/microbiology/what-are-normal-flora-resident-transient-opportunistic.html" TargetMode="External"/><Relationship Id="rId5" Type="http://schemas.openxmlformats.org/officeDocument/2006/relationships/hyperlink" Target="http://phil.cdc.gov/phil/home.asp" TargetMode="External"/><Relationship Id="rId6" Type="http://schemas.openxmlformats.org/officeDocument/2006/relationships/image" Target="../media/image54.jpeg"/><Relationship Id="rId7" Type="http://schemas.openxmlformats.org/officeDocument/2006/relationships/image" Target="../media/image55.jpeg"/><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0" Type="http://schemas.openxmlformats.org/officeDocument/2006/relationships/image" Target="../media/image56.jp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1" Type="http://schemas.openxmlformats.org/officeDocument/2006/relationships/hyperlink" Target="http://www.persuasivegames.com/games/game.aspx?game=arcadewireecoli" TargetMode="External"/><Relationship Id="rId12" Type="http://schemas.openxmlformats.org/officeDocument/2006/relationships/image" Target="../media/image57.wmf"/><Relationship Id="rId13" Type="http://schemas.openxmlformats.org/officeDocument/2006/relationships/hyperlink" Target="http://www.scienceprofonline.com/virtual-micro-main.html"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www.scienceprofonline.com/vmc/prokaryotes-bacteria-types-main.html" TargetMode="External"/><Relationship Id="rId4" Type="http://schemas.openxmlformats.org/officeDocument/2006/relationships/hyperlink" Target="http://www.scienceprofonline.com/" TargetMode="External"/><Relationship Id="rId5" Type="http://schemas.openxmlformats.org/officeDocument/2006/relationships/hyperlink" Target="http://www.youtube.com/watch?v=r9hYpM0o7x8" TargetMode="External"/><Relationship Id="rId6" Type="http://schemas.openxmlformats.org/officeDocument/2006/relationships/hyperlink" Target="http://www.giantmicrobes.com/us/products/typhoidfever.html" TargetMode="External"/><Relationship Id="rId7" Type="http://schemas.openxmlformats.org/officeDocument/2006/relationships/hyperlink" Target="http://waynesword.palomar.edu/plsept98.htm" TargetMode="External"/><Relationship Id="rId8" Type="http://schemas.openxmlformats.org/officeDocument/2006/relationships/hyperlink" Target="http://www.webmd.com/sexual-conditions/features/get-the-std-picture" TargetMode="External"/><Relationship Id="rId9" Type="http://schemas.openxmlformats.org/officeDocument/2006/relationships/hyperlink" Target="http://www.atsu.edu/faculty/chamberlain/Website/studio.htm" TargetMode="External"/><Relationship Id="rId10" Type="http://schemas.openxmlformats.org/officeDocument/2006/relationships/hyperlink" Target="http://www.youtube.com/watch?v=dcaqS2eDmR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hyperlink" Target="http://www.giantmicrobes.com/us/products/chlamydia.html" TargetMode="External"/><Relationship Id="rId5" Type="http://schemas.openxmlformats.org/officeDocument/2006/relationships/hyperlink" Target="http://commons.wikimedia.org/wiki/File:Average_prokaryote_cell-_unlabled.svg" TargetMode="External"/><Relationship Id="rId6" Type="http://schemas.openxmlformats.org/officeDocument/2006/relationships/image" Target="../media/image58.jpeg"/><Relationship Id="rId7" Type="http://schemas.openxmlformats.org/officeDocument/2006/relationships/image" Target="../media/image59.png"/><Relationship Id="rId8" Type="http://schemas.openxmlformats.org/officeDocument/2006/relationships/hyperlink" Target="http://www.scienceprofonline.com/virtual-micro-main.html" TargetMode="External"/><Relationship Id="rId9" Type="http://schemas.openxmlformats.org/officeDocument/2006/relationships/image" Target="../media/image60.jpe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File:Phylogenetic_tree.svg" TargetMode="External"/><Relationship Id="rId4" Type="http://schemas.openxmlformats.org/officeDocument/2006/relationships/hyperlink" Target="http://en.wikipedia.org/wiki/File:Biological_classification_L_Pengo_vflip.svg" TargetMode="External"/><Relationship Id="rId5" Type="http://schemas.openxmlformats.org/officeDocument/2006/relationships/hyperlink" Target="http://www.scienceprofonline.com/cell-biology/prokaryotic-cell-parts-functions-diagrams.html" TargetMode="External"/><Relationship Id="rId6" Type="http://schemas.openxmlformats.org/officeDocument/2006/relationships/hyperlink" Target="http://www.scienceprofonline.com/cell-biology/eukaryotic-cell-parts-functions-diagrams.html" TargetMode="External"/><Relationship Id="rId7" Type="http://schemas.openxmlformats.org/officeDocument/2006/relationships/image" Target="../media/image4.jpeg"/><Relationship Id="rId8" Type="http://schemas.openxmlformats.org/officeDocument/2006/relationships/hyperlink" Target="http://www.scienceprofonline.com/" TargetMode="External"/><Relationship Id="rId9" Type="http://schemas.openxmlformats.org/officeDocument/2006/relationships/image" Target="../media/image5.jpe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profonline.org/chemistry/what-is-ph-scale-acidity-alkalinity.html" TargetMode="External"/><Relationship Id="rId4" Type="http://schemas.openxmlformats.org/officeDocument/2006/relationships/hyperlink" Target="http://upload.wikimedia.org/wikipedia/commons/f/f5/Grand_prismatic_spring.jpg" TargetMode="External"/><Relationship Id="rId5" Type="http://schemas.openxmlformats.org/officeDocument/2006/relationships/image" Target="../media/image6.jpeg"/><Relationship Id="rId6" Type="http://schemas.openxmlformats.org/officeDocument/2006/relationships/hyperlink" Target="http://en.wikipedia.org/wiki/File:Grand_prismatic_spring.jpg" TargetMode="External"/><Relationship Id="rId7" Type="http://schemas.openxmlformats.org/officeDocument/2006/relationships/hyperlink" Target="http://waynesword.palomar.edu/plsept98.htm" TargetMode="External"/><Relationship Id="rId8" Type="http://schemas.openxmlformats.org/officeDocument/2006/relationships/image" Target="../media/image7.jpeg"/><Relationship Id="rId9" Type="http://schemas.openxmlformats.org/officeDocument/2006/relationships/image" Target="../media/image8.png"/><Relationship Id="rId10" Type="http://schemas.openxmlformats.org/officeDocument/2006/relationships/hyperlink" Target="http://www.scienceprofonline.com/virtual-micro-main.html" TargetMode="External"/><Relationship Id="rId11"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File:Phylogenetic_tree.svg" TargetMode="External"/><Relationship Id="rId4" Type="http://schemas.openxmlformats.org/officeDocument/2006/relationships/hyperlink" Target="http://en.wikipedia.org/wiki/File:Biological_classification_L_Pengo_vflip.svg" TargetMode="External"/><Relationship Id="rId5" Type="http://schemas.openxmlformats.org/officeDocument/2006/relationships/hyperlink" Target="http://www.scienceprofonline.com/cell-biology/prokaryotic-cell-parts-functions-diagrams.html" TargetMode="External"/><Relationship Id="rId6" Type="http://schemas.openxmlformats.org/officeDocument/2006/relationships/hyperlink" Target="http://www.scienceprofonline.com/cell-biology/eukaryotic-cell-parts-functions-diagrams.html" TargetMode="External"/><Relationship Id="rId7" Type="http://schemas.openxmlformats.org/officeDocument/2006/relationships/image" Target="../media/image4.jpeg"/><Relationship Id="rId8" Type="http://schemas.openxmlformats.org/officeDocument/2006/relationships/hyperlink" Target="http://www.scienceprofonline.com/" TargetMode="External"/><Relationship Id="rId9" Type="http://schemas.openxmlformats.org/officeDocument/2006/relationships/image" Target="../media/image5.jpe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profonline.com/microbiology/bacterial-cell-wall-structure-gram-positive-negative.html" TargetMode="External"/><Relationship Id="rId4" Type="http://schemas.openxmlformats.org/officeDocument/2006/relationships/image" Target="../media/image11.png"/><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jpeg"/><Relationship Id="rId13" Type="http://schemas.openxmlformats.org/officeDocument/2006/relationships/hyperlink" Target="http://www.scienceprofonline.com/virtual-micro-main.html" TargetMode="External"/><Relationship Id="rId14" Type="http://schemas.openxmlformats.org/officeDocument/2006/relationships/hyperlink" Target="http://www.scienceprofonline.com/" TargetMode="External"/><Relationship Id="rId15" Type="http://schemas.openxmlformats.org/officeDocument/2006/relationships/image" Target="../media/image15.jpeg"/><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www.scienceprofonline.com/microbiology/bacterial-pathogens-genus-clostridium.html" TargetMode="External"/><Relationship Id="rId4" Type="http://schemas.openxmlformats.org/officeDocument/2006/relationships/hyperlink" Target="http://www.scienceprofonline.org/microbiology/gram-positive-bacteria-cell-wall.html" TargetMode="External"/><Relationship Id="rId5" Type="http://schemas.openxmlformats.org/officeDocument/2006/relationships/hyperlink" Target="http://www.scienceprofonline.com/microbiology/what-is-a-bacterial-endospore.html" TargetMode="External"/><Relationship Id="rId6" Type="http://schemas.openxmlformats.org/officeDocument/2006/relationships/hyperlink" Target="http://www.scienceprofonline.org/vmc/history-microbiology-main.html" TargetMode="External"/><Relationship Id="rId7" Type="http://schemas.openxmlformats.org/officeDocument/2006/relationships/hyperlink" Target="http://en.wikipedia.org/wiki/File:Opisthotonus_in_a_patient_suffering_from_tetanus_-_Painting_by_Sir_Charles_Bell_-_1809.jpg" TargetMode="External"/><Relationship Id="rId8" Type="http://schemas.openxmlformats.org/officeDocument/2006/relationships/hyperlink" Target="http://phil.cdc.gov/" TargetMode="External"/><Relationship Id="rId9" Type="http://schemas.openxmlformats.org/officeDocument/2006/relationships/hyperlink" Target="http://en.wikipedia.org/wiki/File:AUTOAMPUTATE1.JPG" TargetMode="External"/><Relationship Id="rId10" Type="http://schemas.openxmlformats.org/officeDocument/2006/relationships/image" Target="../media/image12.png"/></Relationships>
</file>

<file path=ppt/slides/_rels/slide9.xml.rels><?xml version="1.0" encoding="UTF-8" standalone="yes"?>
<Relationships xmlns="http://schemas.openxmlformats.org/package/2006/relationships"><Relationship Id="rId11" Type="http://schemas.openxmlformats.org/officeDocument/2006/relationships/hyperlink" Target="http://www.scienceprofonline.org/microbiology/gram-stain-test-for-gram-positive-gram-negative-bacteria-id.html" TargetMode="External"/><Relationship Id="rId12" Type="http://schemas.openxmlformats.org/officeDocument/2006/relationships/image" Target="../media/image18.jpeg"/><Relationship Id="rId13" Type="http://schemas.openxmlformats.org/officeDocument/2006/relationships/hyperlink" Target="http://www.scienceprofonline.com/virtual-micro-main.html" TargetMode="External"/><Relationship Id="rId14"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www.scienceprofonline.org/microbiology/gram-positive-bacteria-cell-wall.html" TargetMode="External"/><Relationship Id="rId4" Type="http://schemas.openxmlformats.org/officeDocument/2006/relationships/hyperlink" Target="http://www.scienceprofonline.org/microbiology/what-is-a-bacterial-endospore.html" TargetMode="External"/><Relationship Id="rId5" Type="http://schemas.openxmlformats.org/officeDocument/2006/relationships/hyperlink" Target="http://www.scienceprofonline.com/chemistry/what-is-an-enzyme-catalyst-catalytic-proteins.html" TargetMode="External"/><Relationship Id="rId6" Type="http://schemas.openxmlformats.org/officeDocument/2006/relationships/hyperlink" Target="http://en.wikipedia.org/wiki/File:Bacillus_anthracis_Gram.jpg" TargetMode="External"/><Relationship Id="rId7" Type="http://schemas.openxmlformats.org/officeDocument/2006/relationships/hyperlink" Target="http://www.scienceprofonline.com/microbiology/gram-stain-test-for-gram-positive-gram-negative-bacteria-id.html" TargetMode="External"/><Relationship Id="rId8" Type="http://schemas.openxmlformats.org/officeDocument/2006/relationships/hyperlink" Target="http://www.scienceprofonline.com/microbiology/endospore-bacteria-stain-procedure.html" TargetMode="External"/><Relationship Id="rId9" Type="http://schemas.openxmlformats.org/officeDocument/2006/relationships/image" Target="../media/image16.jpeg"/><Relationship Id="rId10"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181225" cy="137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1430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solidFill>
                  <a:schemeClr val="tx2"/>
                </a:solidFill>
                <a:latin typeface="Comic Sans MS" pitchFamily="66" charset="0"/>
              </a:rPr>
              <a:t>About </a:t>
            </a:r>
            <a:r>
              <a:rPr lang="en-US" sz="2800" b="1">
                <a:solidFill>
                  <a:schemeClr val="tx2"/>
                </a:solidFill>
                <a:latin typeface="Comic Sans MS" pitchFamily="66" charset="0"/>
                <a:hlinkClick r:id="rId4"/>
              </a:rPr>
              <a:t>Science Prof Online</a:t>
            </a:r>
            <a:r>
              <a:rPr lang="en-US" sz="2800" b="1">
                <a:solidFill>
                  <a:schemeClr val="tx2"/>
                </a:solidFill>
                <a:latin typeface="Comic Sans MS" pitchFamily="66" charset="0"/>
              </a:rPr>
              <a:t> </a:t>
            </a:r>
          </a:p>
          <a:p>
            <a:pPr algn="ctr"/>
            <a:r>
              <a:rPr lang="en-US" sz="2800" b="1">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619150"/>
            <a:ext cx="9036050" cy="3825674"/>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80000"/>
              </a:lnSpc>
              <a:spcBef>
                <a:spcPct val="20000"/>
              </a:spcBef>
              <a:buFontTx/>
              <a:buChar char="•"/>
            </a:pPr>
            <a:r>
              <a:rPr lang="en-US" sz="1400" b="0" dirty="0">
                <a:latin typeface="Comic Sans MS" pitchFamily="66" charset="0"/>
              </a:rPr>
              <a:t> </a:t>
            </a:r>
            <a:r>
              <a:rPr lang="en-US" sz="1200" b="0" dirty="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algn="l">
              <a:lnSpc>
                <a:spcPct val="80000"/>
              </a:lnSpc>
              <a:spcBef>
                <a:spcPct val="20000"/>
              </a:spcBef>
              <a:buFontTx/>
              <a:buChar char="•"/>
            </a:pPr>
            <a:endParaRPr lang="en-US" sz="1200" b="0" dirty="0">
              <a:latin typeface="Comic Sans MS" pitchFamily="66" charset="0"/>
            </a:endParaRPr>
          </a:p>
          <a:p>
            <a:pPr algn="l">
              <a:lnSpc>
                <a:spcPct val="80000"/>
              </a:lnSpc>
              <a:spcBef>
                <a:spcPct val="20000"/>
              </a:spcBef>
              <a:buFontTx/>
              <a:buChar char="•"/>
            </a:pPr>
            <a:r>
              <a:rPr lang="en-US" sz="1200" b="0" dirty="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a:t>
            </a:r>
            <a:r>
              <a:rPr lang="en-US" sz="1200" b="0" dirty="0" err="1">
                <a:latin typeface="Comic Sans MS" pitchFamily="66" charset="0"/>
              </a:rPr>
              <a:t>ScienceProfSPO</a:t>
            </a:r>
            <a:r>
              <a:rPr lang="en-US" sz="1200" b="0" dirty="0">
                <a:latin typeface="Comic Sans MS" pitchFamily="66" charset="0"/>
              </a:rPr>
              <a:t>) for updates.</a:t>
            </a:r>
          </a:p>
          <a:p>
            <a:pPr algn="l">
              <a:lnSpc>
                <a:spcPct val="80000"/>
              </a:lnSpc>
              <a:spcBef>
                <a:spcPct val="20000"/>
              </a:spcBef>
              <a:buFontTx/>
              <a:buChar char="•"/>
            </a:pPr>
            <a:endParaRPr lang="en-US" sz="1200" b="0" dirty="0">
              <a:latin typeface="Comic Sans MS" pitchFamily="66" charset="0"/>
            </a:endParaRPr>
          </a:p>
          <a:p>
            <a:pPr algn="l">
              <a:lnSpc>
                <a:spcPct val="80000"/>
              </a:lnSpc>
              <a:spcBef>
                <a:spcPct val="20000"/>
              </a:spcBef>
              <a:buFontTx/>
              <a:buChar char="•"/>
            </a:pPr>
            <a:r>
              <a:rPr lang="en-US" sz="1200" b="0" dirty="0">
                <a:latin typeface="Comic Sans MS" pitchFamily="66" charset="0"/>
              </a:rPr>
              <a:t> Many SPO PowerPoints are available in a variety of formats, such as fully editable PowerPoint </a:t>
            </a:r>
            <a:r>
              <a:rPr lang="en-US" sz="1200" b="0" dirty="0" smtClean="0">
                <a:latin typeface="Comic Sans MS" pitchFamily="66" charset="0"/>
              </a:rPr>
              <a:t>files (.</a:t>
            </a:r>
            <a:r>
              <a:rPr lang="en-US" sz="1200" b="0" dirty="0" err="1" smtClean="0">
                <a:latin typeface="Comic Sans MS" pitchFamily="66" charset="0"/>
              </a:rPr>
              <a:t>ppt</a:t>
            </a:r>
            <a:r>
              <a:rPr lang="en-US" sz="1200" b="0" dirty="0" smtClean="0">
                <a:latin typeface="Comic Sans MS" pitchFamily="66" charset="0"/>
              </a:rPr>
              <a:t>), </a:t>
            </a:r>
            <a:r>
              <a:rPr lang="en-US" sz="1200" b="0" dirty="0">
                <a:latin typeface="Comic Sans MS" pitchFamily="66" charset="0"/>
              </a:rPr>
              <a:t>as well as </a:t>
            </a:r>
            <a:r>
              <a:rPr lang="en-US" sz="1200" b="0" dirty="0" err="1">
                <a:latin typeface="Comic Sans MS" pitchFamily="66" charset="0"/>
              </a:rPr>
              <a:t>uneditable</a:t>
            </a:r>
            <a:r>
              <a:rPr lang="en-US" sz="1200" b="0" dirty="0">
                <a:latin typeface="Comic Sans MS" pitchFamily="66" charset="0"/>
              </a:rPr>
              <a:t> versions in smaller file sizes, such as PowerPoint </a:t>
            </a:r>
            <a:r>
              <a:rPr lang="en-US" sz="1200" b="0" dirty="0" smtClean="0">
                <a:latin typeface="Comic Sans MS" pitchFamily="66" charset="0"/>
              </a:rPr>
              <a:t>Shows (.</a:t>
            </a:r>
            <a:r>
              <a:rPr lang="en-US" sz="1200" b="0" dirty="0" err="1" smtClean="0">
                <a:latin typeface="Comic Sans MS" pitchFamily="66" charset="0"/>
              </a:rPr>
              <a:t>pps</a:t>
            </a:r>
            <a:r>
              <a:rPr lang="en-US" sz="1200" b="0" dirty="0" smtClean="0">
                <a:latin typeface="Comic Sans MS" pitchFamily="66" charset="0"/>
              </a:rPr>
              <a:t>)  </a:t>
            </a:r>
            <a:r>
              <a:rPr lang="en-US" sz="1200" b="0" dirty="0">
                <a:latin typeface="Comic Sans MS" pitchFamily="66" charset="0"/>
              </a:rPr>
              <a:t>and Portable Document Format (.pdf), for ease of printing</a:t>
            </a:r>
            <a:r>
              <a:rPr lang="en-US" sz="1200" b="0" dirty="0" smtClean="0">
                <a:latin typeface="Comic Sans MS" pitchFamily="66" charset="0"/>
              </a:rPr>
              <a:t>. The font “Jokerman” is used frequently in titles. It has a microbiology feel to it. If you do not have this font, some titles may appear odd, oversized and off-center. Find free downloads of Jokerman by Googling “download </a:t>
            </a:r>
            <a:r>
              <a:rPr lang="en-US" sz="1200" b="0" dirty="0" err="1" smtClean="0">
                <a:latin typeface="Comic Sans MS" pitchFamily="66" charset="0"/>
              </a:rPr>
              <a:t>jokerman</a:t>
            </a:r>
            <a:r>
              <a:rPr lang="en-US" sz="1200" b="0" dirty="0" smtClean="0">
                <a:latin typeface="Comic Sans MS" pitchFamily="66" charset="0"/>
              </a:rPr>
              <a:t> font </a:t>
            </a:r>
            <a:r>
              <a:rPr lang="en-US" sz="1200" b="0" dirty="0" err="1" smtClean="0">
                <a:latin typeface="Comic Sans MS" pitchFamily="66" charset="0"/>
              </a:rPr>
              <a:t>microsoft</a:t>
            </a:r>
            <a:r>
              <a:rPr lang="en-US" sz="1200" b="0" dirty="0" smtClean="0">
                <a:latin typeface="Comic Sans MS" pitchFamily="66" charset="0"/>
              </a:rPr>
              <a:t>”.</a:t>
            </a:r>
            <a:endParaRPr lang="en-US" sz="1200" b="0" dirty="0">
              <a:latin typeface="Comic Sans MS" pitchFamily="66" charset="0"/>
            </a:endParaRPr>
          </a:p>
          <a:p>
            <a:pPr algn="l">
              <a:lnSpc>
                <a:spcPct val="80000"/>
              </a:lnSpc>
              <a:spcBef>
                <a:spcPct val="20000"/>
              </a:spcBef>
              <a:buFontTx/>
              <a:buChar char="•"/>
            </a:pPr>
            <a:endParaRPr lang="en-US" sz="1200" b="0" dirty="0">
              <a:latin typeface="Comic Sans MS" pitchFamily="66" charset="0"/>
            </a:endParaRPr>
          </a:p>
          <a:p>
            <a:pPr algn="l">
              <a:lnSpc>
                <a:spcPct val="80000"/>
              </a:lnSpc>
              <a:spcBef>
                <a:spcPct val="20000"/>
              </a:spcBef>
              <a:buFontTx/>
              <a:buChar char="•"/>
            </a:pPr>
            <a:r>
              <a:rPr lang="en-US" sz="1200" b="0" dirty="0">
                <a:latin typeface="Comic Sans MS" pitchFamily="66" charset="0"/>
              </a:rPr>
              <a:t> Images used on this resource, and on the SPO website are, wherever possible, credited and linked to their source. Any words underlined and appearing in blue are links that can be clicked on for more information. </a:t>
            </a:r>
            <a:r>
              <a:rPr lang="en-US" sz="1200" b="0" dirty="0" smtClean="0">
                <a:latin typeface="Comic Sans MS" pitchFamily="66" charset="0"/>
              </a:rPr>
              <a:t>PPT files </a:t>
            </a:r>
            <a:r>
              <a:rPr lang="en-US" sz="1200" b="0" dirty="0">
                <a:latin typeface="Comic Sans MS" pitchFamily="66" charset="0"/>
              </a:rPr>
              <a:t>must be viewed in </a:t>
            </a:r>
            <a:r>
              <a:rPr lang="en-US" sz="1200" b="0" i="1" dirty="0">
                <a:latin typeface="Comic Sans MS" pitchFamily="66" charset="0"/>
              </a:rPr>
              <a:t>slide show mode </a:t>
            </a:r>
            <a:r>
              <a:rPr lang="en-US" sz="1200" b="0" dirty="0">
                <a:latin typeface="Comic Sans MS" pitchFamily="66" charset="0"/>
              </a:rPr>
              <a:t>to use the hyperlinks directly.</a:t>
            </a:r>
          </a:p>
          <a:p>
            <a:pPr algn="l">
              <a:lnSpc>
                <a:spcPct val="80000"/>
              </a:lnSpc>
              <a:spcBef>
                <a:spcPct val="20000"/>
              </a:spcBef>
            </a:pPr>
            <a:endParaRPr lang="en-US" sz="1200" b="0" dirty="0">
              <a:latin typeface="Comic Sans MS" pitchFamily="66" charset="0"/>
            </a:endParaRPr>
          </a:p>
          <a:p>
            <a:pPr algn="l">
              <a:lnSpc>
                <a:spcPct val="80000"/>
              </a:lnSpc>
              <a:spcBef>
                <a:spcPct val="20000"/>
              </a:spcBef>
              <a:buFontTx/>
              <a:buChar char="•"/>
            </a:pPr>
            <a:r>
              <a:rPr lang="en-US" sz="1200" b="0" dirty="0">
                <a:latin typeface="Comic Sans MS" pitchFamily="66" charset="0"/>
              </a:rPr>
              <a:t> Several helpful links to fun and interactive learning tools are included throughout the PPT and on the Smart Links slide, near the end of each presentation. You must be in </a:t>
            </a:r>
            <a:r>
              <a:rPr lang="en-US" sz="1200" b="0" i="1" dirty="0">
                <a:latin typeface="Comic Sans MS" pitchFamily="66" charset="0"/>
              </a:rPr>
              <a:t>slide show mode </a:t>
            </a:r>
            <a:r>
              <a:rPr lang="en-US" sz="1200" b="0" dirty="0">
                <a:latin typeface="Comic Sans MS" pitchFamily="66" charset="0"/>
              </a:rPr>
              <a:t>to utilize hyperlinks and animations.</a:t>
            </a:r>
          </a:p>
          <a:p>
            <a:pPr algn="l">
              <a:lnSpc>
                <a:spcPct val="80000"/>
              </a:lnSpc>
              <a:spcBef>
                <a:spcPct val="20000"/>
              </a:spcBef>
            </a:pPr>
            <a:r>
              <a:rPr lang="en-US" sz="1200" b="0" dirty="0">
                <a:latin typeface="Comic Sans MS" pitchFamily="66" charset="0"/>
              </a:rPr>
              <a:t>	</a:t>
            </a:r>
          </a:p>
          <a:p>
            <a:pPr algn="l">
              <a:lnSpc>
                <a:spcPct val="80000"/>
              </a:lnSpc>
              <a:spcBef>
                <a:spcPct val="20000"/>
              </a:spcBef>
              <a:buFontTx/>
              <a:buChar char="•"/>
            </a:pPr>
            <a:r>
              <a:rPr lang="en-US" sz="1200" b="0" dirty="0">
                <a:latin typeface="Comic Sans MS" pitchFamily="66" charset="0"/>
              </a:rPr>
              <a:t>This digital resource is licensed under Creative Commons </a:t>
            </a:r>
            <a:r>
              <a:rPr lang="en-US" sz="1100" b="0" dirty="0">
                <a:latin typeface="Comic Sans MS" pitchFamily="66" charset="0"/>
              </a:rPr>
              <a:t>Attribution-</a:t>
            </a:r>
            <a:r>
              <a:rPr lang="en-US" sz="1100" b="0" dirty="0" err="1">
                <a:latin typeface="Comic Sans MS" pitchFamily="66" charset="0"/>
              </a:rPr>
              <a:t>ShareAlike</a:t>
            </a:r>
            <a:r>
              <a:rPr lang="en-US" sz="1100" b="0" dirty="0">
                <a:latin typeface="Comic Sans MS" pitchFamily="66" charset="0"/>
              </a:rPr>
              <a:t> 3.0:</a:t>
            </a:r>
          </a:p>
          <a:p>
            <a:pPr algn="l">
              <a:lnSpc>
                <a:spcPct val="80000"/>
              </a:lnSpc>
              <a:spcBef>
                <a:spcPct val="20000"/>
              </a:spcBef>
            </a:pPr>
            <a:r>
              <a:rPr lang="en-US" sz="1100" b="0" dirty="0">
                <a:latin typeface="Comic Sans MS" pitchFamily="66" charset="0"/>
              </a:rPr>
              <a:t>  </a:t>
            </a:r>
            <a:r>
              <a:rPr lang="en-US" sz="1100" b="0" dirty="0">
                <a:latin typeface="Comic Sans MS" pitchFamily="66" charset="0"/>
                <a:hlinkClick r:id="rId5"/>
              </a:rPr>
              <a:t>http://creativecommons.org/licenses/by-sa/3.0/</a:t>
            </a:r>
            <a:r>
              <a:rPr lang="en-US" sz="1100" b="0" dirty="0">
                <a:latin typeface="Comic Sans MS" pitchFamily="66" charset="0"/>
              </a:rPr>
              <a:t>	                 </a:t>
            </a:r>
            <a:endParaRPr lang="en-US" sz="1200" b="0" dirty="0">
              <a:latin typeface="Comic Sans MS" pitchFamily="66" charset="0"/>
            </a:endParaRPr>
          </a:p>
        </p:txBody>
      </p:sp>
      <p:sp>
        <p:nvSpPr>
          <p:cNvPr id="2053" name="Text Box 5"/>
          <p:cNvSpPr txBox="1">
            <a:spLocks noChangeArrowheads="1"/>
          </p:cNvSpPr>
          <p:nvPr/>
        </p:nvSpPr>
        <p:spPr bwMode="auto">
          <a:xfrm>
            <a:off x="107950" y="5570337"/>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lnSpc>
                <a:spcPct val="80000"/>
              </a:lnSpc>
              <a:spcBef>
                <a:spcPct val="20000"/>
              </a:spcBef>
            </a:pPr>
            <a:r>
              <a:rPr lang="en-US" sz="1200" b="0" dirty="0">
                <a:latin typeface="Comic Sans MS" pitchFamily="66" charset="0"/>
                <a:cs typeface="Arial" pitchFamily="34" charset="0"/>
              </a:rPr>
              <a:t>Alicia </a:t>
            </a:r>
            <a:r>
              <a:rPr lang="en-US" sz="1200" b="0" dirty="0" err="1">
                <a:latin typeface="Comic Sans MS" pitchFamily="66" charset="0"/>
                <a:cs typeface="Arial" pitchFamily="34" charset="0"/>
              </a:rPr>
              <a:t>Cepaitis</a:t>
            </a:r>
            <a:r>
              <a:rPr lang="en-US" sz="1200" b="0" dirty="0">
                <a:latin typeface="Comic Sans MS" pitchFamily="66" charset="0"/>
                <a:cs typeface="Arial" pitchFamily="34" charset="0"/>
              </a:rPr>
              <a:t>, MS</a:t>
            </a:r>
          </a:p>
          <a:p>
            <a:pPr eaLnBrk="1" hangingPunct="1">
              <a:lnSpc>
                <a:spcPct val="80000"/>
              </a:lnSpc>
              <a:spcBef>
                <a:spcPct val="20000"/>
              </a:spcBef>
            </a:pPr>
            <a:r>
              <a:rPr lang="en-US" sz="1200" b="0" dirty="0">
                <a:latin typeface="Comic Sans MS" pitchFamily="66" charset="0"/>
                <a:cs typeface="Arial" pitchFamily="34" charset="0"/>
              </a:rPr>
              <a:t>Chief Creative Nerd</a:t>
            </a:r>
          </a:p>
          <a:p>
            <a:pPr eaLnBrk="1" hangingPunct="1">
              <a:lnSpc>
                <a:spcPct val="80000"/>
              </a:lnSpc>
              <a:spcBef>
                <a:spcPct val="20000"/>
              </a:spcBef>
            </a:pPr>
            <a:r>
              <a:rPr lang="en-US" sz="1200" b="0" dirty="0">
                <a:latin typeface="Comic Sans MS" pitchFamily="66" charset="0"/>
                <a:cs typeface="Arial" pitchFamily="34" charset="0"/>
              </a:rPr>
              <a:t>Science Prof Online</a:t>
            </a:r>
          </a:p>
          <a:p>
            <a:pPr eaLnBrk="1" hangingPunct="1">
              <a:lnSpc>
                <a:spcPct val="80000"/>
              </a:lnSpc>
              <a:spcBef>
                <a:spcPct val="20000"/>
              </a:spcBef>
            </a:pPr>
            <a:r>
              <a:rPr lang="en-US" sz="1200" b="0" dirty="0">
                <a:latin typeface="Comic Sans MS" pitchFamily="66" charset="0"/>
                <a:cs typeface="Arial" pitchFamily="34" charset="0"/>
              </a:rPr>
              <a:t>Online Education Resources, LLC</a:t>
            </a:r>
          </a:p>
          <a:p>
            <a:pPr eaLnBrk="1" hangingPunct="1">
              <a:lnSpc>
                <a:spcPct val="80000"/>
              </a:lnSpc>
              <a:spcBef>
                <a:spcPct val="20000"/>
              </a:spcBef>
            </a:pPr>
            <a:r>
              <a:rPr lang="en-US" sz="1200" b="0" dirty="0">
                <a:latin typeface="Comic Sans MS" pitchFamily="66" charset="0"/>
                <a:cs typeface="Arial" pitchFamily="34" charset="0"/>
                <a:hlinkClick r:id="rId6"/>
              </a:rPr>
              <a:t>alicia@scienceprofonline.com</a:t>
            </a:r>
            <a:endParaRPr lang="en-US" sz="1200" b="0" dirty="0">
              <a:latin typeface="Comic Sans MS" pitchFamily="66" charset="0"/>
              <a:cs typeface="Arial" pitchFamily="34" charset="0"/>
            </a:endParaRPr>
          </a:p>
        </p:txBody>
      </p:sp>
      <p:sp>
        <p:nvSpPr>
          <p:cNvPr id="2054" name="Rectangle 6"/>
          <p:cNvSpPr>
            <a:spLocks noChangeArrowheads="1"/>
          </p:cNvSpPr>
          <p:nvPr/>
        </p:nvSpPr>
        <p:spPr bwMode="auto">
          <a:xfrm>
            <a:off x="0"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0">
                <a:latin typeface="Comic Sans MS" pitchFamily="66" charset="0"/>
              </a:rPr>
              <a:t>From the </a:t>
            </a:r>
            <a:r>
              <a:rPr lang="en-US" sz="1000" b="0">
                <a:latin typeface="Comic Sans MS" pitchFamily="66" charset="0"/>
                <a:hlinkClick r:id="rId7"/>
              </a:rPr>
              <a:t>Virtual Microbiology Classroom </a:t>
            </a:r>
            <a:r>
              <a:rPr lang="en-US" sz="1000" b="0">
                <a:latin typeface="Comic Sans MS" pitchFamily="66" charset="0"/>
              </a:rPr>
              <a:t>on </a:t>
            </a:r>
            <a:r>
              <a:rPr lang="en-US" sz="1000" b="0">
                <a:latin typeface="Comic Sans MS" pitchFamily="66" charset="0"/>
                <a:hlinkClick r:id="rId8"/>
              </a:rPr>
              <a:t>ScienceProfOnline.com</a:t>
            </a:r>
            <a:endParaRPr lang="en-US" sz="1000" b="0">
              <a:latin typeface="Comic Sans MS" pitchFamily="66"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US" sz="1000" b="0" dirty="0">
                <a:latin typeface="Comic Sans MS" pitchFamily="66" charset="0"/>
                <a:cs typeface="Arial" pitchFamily="34" charset="0"/>
              </a:rPr>
              <a:t>Image: </a:t>
            </a:r>
            <a:r>
              <a:rPr lang="en-US" sz="1000" b="0" dirty="0">
                <a:latin typeface="Comic Sans MS" pitchFamily="66" charset="0"/>
                <a:cs typeface="Arial" pitchFamily="34" charset="0"/>
                <a:hlinkClick r:id="rId9"/>
              </a:rPr>
              <a:t>Compound microscope objectives</a:t>
            </a:r>
            <a:r>
              <a:rPr lang="en-US" sz="1000" b="0" dirty="0">
                <a:latin typeface="Comic Sans MS" pitchFamily="66" charset="0"/>
                <a:cs typeface="Arial" pitchFamily="34" charset="0"/>
              </a:rPr>
              <a:t>, T. Port</a:t>
            </a:r>
          </a:p>
        </p:txBody>
      </p:sp>
      <p:sp>
        <p:nvSpPr>
          <p:cNvPr id="2056" name="Text Box 8"/>
          <p:cNvSpPr txBox="1">
            <a:spLocks noChangeArrowheads="1"/>
          </p:cNvSpPr>
          <p:nvPr/>
        </p:nvSpPr>
        <p:spPr bwMode="auto">
          <a:xfrm>
            <a:off x="6310313" y="5448300"/>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lnSpc>
                <a:spcPct val="80000"/>
              </a:lnSpc>
              <a:spcBef>
                <a:spcPct val="20000"/>
              </a:spcBef>
            </a:pPr>
            <a:r>
              <a:rPr lang="en-US" sz="1200" b="0" dirty="0">
                <a:latin typeface="Comic Sans MS" pitchFamily="66" charset="0"/>
                <a:cs typeface="Arial" pitchFamily="34" charset="0"/>
              </a:rPr>
              <a:t>Tami Port, MS</a:t>
            </a:r>
          </a:p>
          <a:p>
            <a:pPr eaLnBrk="1" hangingPunct="1">
              <a:lnSpc>
                <a:spcPct val="80000"/>
              </a:lnSpc>
              <a:spcBef>
                <a:spcPct val="20000"/>
              </a:spcBef>
            </a:pPr>
            <a:r>
              <a:rPr lang="en-US" sz="1200" b="0" dirty="0">
                <a:latin typeface="Comic Sans MS" pitchFamily="66" charset="0"/>
                <a:cs typeface="Arial" pitchFamily="34" charset="0"/>
              </a:rPr>
              <a:t>Creator of Science Prof Online</a:t>
            </a:r>
          </a:p>
          <a:p>
            <a:pPr eaLnBrk="1" hangingPunct="1">
              <a:lnSpc>
                <a:spcPct val="80000"/>
              </a:lnSpc>
              <a:spcBef>
                <a:spcPct val="20000"/>
              </a:spcBef>
            </a:pPr>
            <a:r>
              <a:rPr lang="en-US" sz="1200" b="0" dirty="0">
                <a:latin typeface="Comic Sans MS" pitchFamily="66" charset="0"/>
                <a:cs typeface="Arial" pitchFamily="34" charset="0"/>
              </a:rPr>
              <a:t>Chief Executive Nerd</a:t>
            </a:r>
          </a:p>
          <a:p>
            <a:pPr eaLnBrk="1" hangingPunct="1">
              <a:lnSpc>
                <a:spcPct val="80000"/>
              </a:lnSpc>
              <a:spcBef>
                <a:spcPct val="20000"/>
              </a:spcBef>
            </a:pPr>
            <a:r>
              <a:rPr lang="en-US" sz="1200" b="0" dirty="0">
                <a:latin typeface="Comic Sans MS" pitchFamily="66" charset="0"/>
                <a:cs typeface="Arial" pitchFamily="34" charset="0"/>
              </a:rPr>
              <a:t>Science Prof Online</a:t>
            </a:r>
          </a:p>
          <a:p>
            <a:pPr eaLnBrk="1" hangingPunct="1">
              <a:lnSpc>
                <a:spcPct val="80000"/>
              </a:lnSpc>
              <a:spcBef>
                <a:spcPct val="20000"/>
              </a:spcBef>
            </a:pPr>
            <a:r>
              <a:rPr lang="en-US" sz="1200" b="0" dirty="0">
                <a:latin typeface="Comic Sans MS" pitchFamily="66" charset="0"/>
                <a:cs typeface="Arial" pitchFamily="34" charset="0"/>
              </a:rPr>
              <a:t>Online Education Resources, LLC</a:t>
            </a:r>
          </a:p>
          <a:p>
            <a:pPr eaLnBrk="1" hangingPunct="1">
              <a:lnSpc>
                <a:spcPct val="80000"/>
              </a:lnSpc>
              <a:spcBef>
                <a:spcPct val="20000"/>
              </a:spcBef>
            </a:pPr>
            <a:r>
              <a:rPr lang="en-US" sz="1200" b="0" dirty="0">
                <a:latin typeface="Comic Sans MS" pitchFamily="66" charset="0"/>
                <a:cs typeface="Arial" pitchFamily="34" charset="0"/>
                <a:hlinkClick r:id="rId10"/>
              </a:rPr>
              <a:t>info@scienceprofonline.com</a:t>
            </a:r>
            <a:endParaRPr lang="en-US" sz="1200" b="0" dirty="0">
              <a:latin typeface="Comic Sans MS" pitchFamily="66" charset="0"/>
              <a:cs typeface="Arial" pitchFamily="34" charset="0"/>
            </a:endParaRPr>
          </a:p>
        </p:txBody>
      </p:sp>
    </p:spTree>
    <p:extLst>
      <p:ext uri="{BB962C8B-B14F-4D97-AF65-F5344CB8AC3E}">
        <p14:creationId xmlns:p14="http://schemas.microsoft.com/office/powerpoint/2010/main" val="9312182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sz="half" idx="1"/>
          </p:nvPr>
        </p:nvSpPr>
        <p:spPr>
          <a:xfrm>
            <a:off x="228600" y="1066800"/>
            <a:ext cx="4495800" cy="5791200"/>
          </a:xfrm>
        </p:spPr>
        <p:txBody>
          <a:bodyPr/>
          <a:lstStyle/>
          <a:p>
            <a:pPr eaLnBrk="1" hangingPunct="1">
              <a:lnSpc>
                <a:spcPct val="80000"/>
              </a:lnSpc>
              <a:buFontTx/>
              <a:buNone/>
            </a:pPr>
            <a:r>
              <a:rPr lang="en-US" sz="1600" b="1" dirty="0" smtClean="0">
                <a:latin typeface="Comic Sans MS" pitchFamily="66" charset="0"/>
              </a:rPr>
              <a:t>Organism:</a:t>
            </a:r>
            <a:r>
              <a:rPr lang="en-US" sz="1600" dirty="0" smtClean="0">
                <a:latin typeface="Comic Sans MS" pitchFamily="66" charset="0"/>
              </a:rPr>
              <a:t> </a:t>
            </a:r>
            <a:r>
              <a:rPr lang="en-US" sz="1400" dirty="0" smtClean="0">
                <a:latin typeface="Comic Sans MS" pitchFamily="66" charset="0"/>
              </a:rPr>
              <a:t>Caused by the </a:t>
            </a:r>
            <a:r>
              <a:rPr lang="en-US" sz="1400" b="1" dirty="0" smtClean="0">
                <a:solidFill>
                  <a:srgbClr val="800080"/>
                </a:solidFill>
                <a:latin typeface="Comic Sans MS" pitchFamily="66" charset="0"/>
              </a:rPr>
              <a:t>Gram +</a:t>
            </a:r>
            <a:r>
              <a:rPr lang="en-US" sz="1400" dirty="0" smtClean="0">
                <a:latin typeface="Comic Sans MS" pitchFamily="66" charset="0"/>
              </a:rPr>
              <a:t>,</a:t>
            </a:r>
            <a:r>
              <a:rPr lang="en-US" sz="1400" dirty="0" smtClean="0">
                <a:solidFill>
                  <a:srgbClr val="800080"/>
                </a:solidFill>
                <a:latin typeface="Comic Sans MS" pitchFamily="66" charset="0"/>
              </a:rPr>
              <a:t> </a:t>
            </a:r>
            <a:r>
              <a:rPr lang="en-US" sz="1400" dirty="0" smtClean="0">
                <a:latin typeface="Comic Sans MS" pitchFamily="66" charset="0"/>
              </a:rPr>
              <a:t>endospore-forming bacterium </a:t>
            </a:r>
            <a:r>
              <a:rPr lang="en-US" sz="1600" b="1" i="1" dirty="0" smtClean="0">
                <a:solidFill>
                  <a:schemeClr val="tx1">
                    <a:lumMod val="65000"/>
                    <a:lumOff val="35000"/>
                  </a:schemeClr>
                </a:solidFill>
                <a:latin typeface="Comic Sans MS" pitchFamily="66" charset="0"/>
              </a:rPr>
              <a:t>Bacillus </a:t>
            </a:r>
            <a:r>
              <a:rPr lang="en-US" sz="1600" b="1" i="1" dirty="0" err="1" smtClean="0">
                <a:solidFill>
                  <a:schemeClr val="tx1">
                    <a:lumMod val="65000"/>
                    <a:lumOff val="35000"/>
                  </a:schemeClr>
                </a:solidFill>
                <a:latin typeface="Comic Sans MS" pitchFamily="66" charset="0"/>
              </a:rPr>
              <a:t>anthracis</a:t>
            </a:r>
            <a:r>
              <a:rPr lang="en-US" sz="1600" b="1" i="1" dirty="0" smtClean="0">
                <a:solidFill>
                  <a:schemeClr val="tx1">
                    <a:lumMod val="65000"/>
                    <a:lumOff val="35000"/>
                  </a:schemeClr>
                </a:solidFill>
                <a:latin typeface="Comic Sans MS" pitchFamily="66" charset="0"/>
              </a:rPr>
              <a:t>.</a:t>
            </a:r>
            <a:endParaRPr lang="en-US" sz="1100" b="1" dirty="0" smtClean="0">
              <a:solidFill>
                <a:schemeClr val="tx1">
                  <a:lumMod val="65000"/>
                  <a:lumOff val="35000"/>
                </a:schemeClr>
              </a:solidFill>
              <a:latin typeface="Comic Sans MS" pitchFamily="66" charset="0"/>
            </a:endParaRPr>
          </a:p>
          <a:p>
            <a:pPr eaLnBrk="1" hangingPunct="1">
              <a:lnSpc>
                <a:spcPct val="80000"/>
              </a:lnSpc>
              <a:buFontTx/>
              <a:buNone/>
            </a:pPr>
            <a:endParaRPr lang="en-US" sz="1400" dirty="0" smtClean="0">
              <a:solidFill>
                <a:schemeClr val="folHlink"/>
              </a:solidFill>
              <a:latin typeface="Comic Sans MS" pitchFamily="66" charset="0"/>
            </a:endParaRPr>
          </a:p>
          <a:p>
            <a:pPr eaLnBrk="1" hangingPunct="1">
              <a:lnSpc>
                <a:spcPct val="80000"/>
              </a:lnSpc>
              <a:buFontTx/>
              <a:buNone/>
            </a:pPr>
            <a:r>
              <a:rPr lang="en-US" sz="1400" dirty="0" smtClean="0">
                <a:latin typeface="Comic Sans MS" pitchFamily="66" charset="0"/>
              </a:rPr>
              <a:t>Infection can occur in three forms: </a:t>
            </a:r>
          </a:p>
          <a:p>
            <a:pPr eaLnBrk="1" hangingPunct="1">
              <a:lnSpc>
                <a:spcPct val="80000"/>
              </a:lnSpc>
              <a:buFontTx/>
              <a:buNone/>
            </a:pPr>
            <a:r>
              <a:rPr lang="en-US" sz="1200" dirty="0" smtClean="0">
                <a:latin typeface="Comic Sans MS" pitchFamily="66" charset="0"/>
              </a:rPr>
              <a:t>	- cutaneous (skin)</a:t>
            </a:r>
          </a:p>
          <a:p>
            <a:pPr eaLnBrk="1" hangingPunct="1">
              <a:lnSpc>
                <a:spcPct val="80000"/>
              </a:lnSpc>
              <a:buFontTx/>
              <a:buNone/>
            </a:pPr>
            <a:r>
              <a:rPr lang="en-US" sz="1200" dirty="0" smtClean="0">
                <a:latin typeface="Comic Sans MS" pitchFamily="66" charset="0"/>
              </a:rPr>
              <a:t>	- inhalation</a:t>
            </a:r>
          </a:p>
          <a:p>
            <a:pPr eaLnBrk="1" hangingPunct="1">
              <a:lnSpc>
                <a:spcPct val="80000"/>
              </a:lnSpc>
              <a:buFontTx/>
              <a:buNone/>
            </a:pPr>
            <a:r>
              <a:rPr lang="en-US" sz="1200" dirty="0" smtClean="0">
                <a:latin typeface="Comic Sans MS" pitchFamily="66" charset="0"/>
              </a:rPr>
              <a:t>	- gastrointestinal</a:t>
            </a:r>
          </a:p>
          <a:p>
            <a:pPr eaLnBrk="1" hangingPunct="1">
              <a:lnSpc>
                <a:spcPct val="80000"/>
              </a:lnSpc>
              <a:buFontTx/>
              <a:buNone/>
            </a:pPr>
            <a:endParaRPr lang="en-US" sz="1200" dirty="0" smtClean="0">
              <a:latin typeface="Comic Sans MS" pitchFamily="66" charset="0"/>
            </a:endParaRPr>
          </a:p>
          <a:p>
            <a:pPr eaLnBrk="1" hangingPunct="1">
              <a:lnSpc>
                <a:spcPct val="80000"/>
              </a:lnSpc>
              <a:buFontTx/>
              <a:buNone/>
            </a:pPr>
            <a:r>
              <a:rPr lang="en-US" sz="1600" b="1" dirty="0" smtClean="0">
                <a:latin typeface="Comic Sans MS" pitchFamily="66" charset="0"/>
              </a:rPr>
              <a:t>Transmission:</a:t>
            </a:r>
          </a:p>
          <a:p>
            <a:pPr eaLnBrk="1" hangingPunct="1">
              <a:lnSpc>
                <a:spcPct val="80000"/>
              </a:lnSpc>
            </a:pPr>
            <a:r>
              <a:rPr lang="en-US" sz="1400" dirty="0" smtClean="0">
                <a:latin typeface="Comic Sans MS" pitchFamily="66" charset="0"/>
                <a:hlinkClick r:id="rId3"/>
              </a:rPr>
              <a:t>Endospores</a:t>
            </a:r>
            <a:r>
              <a:rPr lang="en-US" sz="1400" dirty="0" smtClean="0">
                <a:latin typeface="Comic Sans MS" pitchFamily="66" charset="0"/>
              </a:rPr>
              <a:t> can remain in soil for many years.</a:t>
            </a:r>
          </a:p>
          <a:p>
            <a:pPr eaLnBrk="1" hangingPunct="1">
              <a:lnSpc>
                <a:spcPct val="80000"/>
              </a:lnSpc>
            </a:pPr>
            <a:endParaRPr lang="en-US" sz="800" dirty="0" smtClean="0">
              <a:latin typeface="Comic Sans MS" pitchFamily="66" charset="0"/>
            </a:endParaRPr>
          </a:p>
          <a:p>
            <a:pPr eaLnBrk="1" hangingPunct="1">
              <a:lnSpc>
                <a:spcPct val="80000"/>
              </a:lnSpc>
            </a:pPr>
            <a:r>
              <a:rPr lang="en-US" sz="1400" dirty="0" smtClean="0">
                <a:latin typeface="Comic Sans MS" pitchFamily="66" charset="0"/>
              </a:rPr>
              <a:t>Humans can become infected by handling products from infected animals or by inhaling spores. </a:t>
            </a: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1600" b="1" dirty="0" smtClean="0">
                <a:solidFill>
                  <a:srgbClr val="660066"/>
                </a:solidFill>
                <a:latin typeface="Comic Sans MS" pitchFamily="66" charset="0"/>
              </a:rPr>
              <a:t>Cutaneous Anthrax Infection:</a:t>
            </a:r>
          </a:p>
          <a:p>
            <a:pPr eaLnBrk="1" hangingPunct="1">
              <a:lnSpc>
                <a:spcPct val="80000"/>
              </a:lnSpc>
            </a:pPr>
            <a:r>
              <a:rPr lang="en-US" sz="1400" dirty="0" smtClean="0">
                <a:latin typeface="Comic Sans MS" pitchFamily="66" charset="0"/>
              </a:rPr>
              <a:t>Most </a:t>
            </a:r>
            <a:r>
              <a:rPr lang="en-US" sz="1200" dirty="0" smtClean="0">
                <a:latin typeface="Comic Sans MS" pitchFamily="66" charset="0"/>
              </a:rPr>
              <a:t>(about 95%)</a:t>
            </a:r>
            <a:r>
              <a:rPr lang="en-US" sz="1400" dirty="0" smtClean="0">
                <a:latin typeface="Comic Sans MS" pitchFamily="66" charset="0"/>
              </a:rPr>
              <a:t> anthrax infections occur when the bacterium enters a cut or abrasion on the skin. </a:t>
            </a:r>
          </a:p>
          <a:p>
            <a:pPr eaLnBrk="1" hangingPunct="1">
              <a:lnSpc>
                <a:spcPct val="80000"/>
              </a:lnSpc>
            </a:pPr>
            <a:endParaRPr lang="en-US" sz="800" dirty="0" smtClean="0">
              <a:latin typeface="Comic Sans MS" pitchFamily="66" charset="0"/>
            </a:endParaRPr>
          </a:p>
          <a:p>
            <a:pPr eaLnBrk="1" hangingPunct="1">
              <a:lnSpc>
                <a:spcPct val="80000"/>
              </a:lnSpc>
            </a:pPr>
            <a:r>
              <a:rPr lang="en-US" sz="1400" dirty="0" smtClean="0">
                <a:latin typeface="Comic Sans MS" pitchFamily="66" charset="0"/>
              </a:rPr>
              <a:t>Skin infection begins as a raised itchy bump that resembles an insect bite. Within 1-2 days develops into painless ulcer, with a characteristic black necrotic </a:t>
            </a:r>
            <a:r>
              <a:rPr lang="en-US" sz="1200" dirty="0" smtClean="0">
                <a:latin typeface="Comic Sans MS" pitchFamily="66" charset="0"/>
              </a:rPr>
              <a:t>(dying)</a:t>
            </a:r>
            <a:r>
              <a:rPr lang="en-US" sz="1400" dirty="0" smtClean="0">
                <a:latin typeface="Comic Sans MS" pitchFamily="66" charset="0"/>
              </a:rPr>
              <a:t> area in the center. </a:t>
            </a:r>
          </a:p>
          <a:p>
            <a:pPr eaLnBrk="1" hangingPunct="1">
              <a:lnSpc>
                <a:spcPct val="80000"/>
              </a:lnSpc>
            </a:pPr>
            <a:endParaRPr lang="en-US" sz="800" dirty="0" smtClean="0">
              <a:latin typeface="Comic Sans MS" pitchFamily="66" charset="0"/>
            </a:endParaRPr>
          </a:p>
          <a:p>
            <a:pPr eaLnBrk="1" hangingPunct="1">
              <a:lnSpc>
                <a:spcPct val="80000"/>
              </a:lnSpc>
            </a:pPr>
            <a:r>
              <a:rPr lang="en-US" sz="1400" dirty="0" smtClean="0">
                <a:latin typeface="Comic Sans MS" pitchFamily="66" charset="0"/>
              </a:rPr>
              <a:t>About 20% of untreated cases result in death. </a:t>
            </a:r>
            <a:r>
              <a:rPr lang="en-US" sz="1200" i="1" dirty="0" smtClean="0">
                <a:latin typeface="Comic Sans MS" pitchFamily="66" charset="0"/>
              </a:rPr>
              <a:t>(</a:t>
            </a:r>
            <a:r>
              <a:rPr lang="en-US" sz="1200" dirty="0" smtClean="0">
                <a:latin typeface="Comic Sans MS" pitchFamily="66" charset="0"/>
              </a:rPr>
              <a:t>Death rare with appropriate antimicrobial therapy).</a:t>
            </a:r>
            <a:r>
              <a:rPr lang="en-US" sz="1200" dirty="0" smtClean="0"/>
              <a:t> </a:t>
            </a:r>
          </a:p>
          <a:p>
            <a:pPr eaLnBrk="1" hangingPunct="1">
              <a:lnSpc>
                <a:spcPct val="80000"/>
              </a:lnSpc>
            </a:pPr>
            <a:endParaRPr lang="en-US" sz="1200" dirty="0" smtClean="0"/>
          </a:p>
        </p:txBody>
      </p:sp>
      <p:sp>
        <p:nvSpPr>
          <p:cNvPr id="13316" name="Text Box 16"/>
          <p:cNvSpPr txBox="1">
            <a:spLocks noChangeArrowheads="1"/>
          </p:cNvSpPr>
          <p:nvPr/>
        </p:nvSpPr>
        <p:spPr bwMode="auto">
          <a:xfrm>
            <a:off x="152400" y="2286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3200" dirty="0">
                <a:latin typeface="Jokerman" pitchFamily="82" charset="0"/>
              </a:rPr>
              <a:t>Disease,</a:t>
            </a:r>
            <a:r>
              <a:rPr lang="en-US" sz="3200" dirty="0">
                <a:latin typeface="Comic Sans MS" pitchFamily="66" charset="0"/>
              </a:rPr>
              <a:t> </a:t>
            </a:r>
            <a:r>
              <a:rPr lang="en-US" sz="2400" dirty="0">
                <a:latin typeface="Curlz MT" pitchFamily="82" charset="0"/>
              </a:rPr>
              <a:t>Please</a:t>
            </a:r>
            <a:r>
              <a:rPr lang="en-US" sz="2400" dirty="0">
                <a:latin typeface="Comic Sans MS" pitchFamily="66" charset="0"/>
              </a:rPr>
              <a:t>:</a:t>
            </a:r>
            <a:r>
              <a:rPr lang="en-US" sz="2000" dirty="0">
                <a:latin typeface="Comic Sans MS" pitchFamily="66" charset="0"/>
              </a:rPr>
              <a:t> </a:t>
            </a:r>
            <a:r>
              <a:rPr lang="en-US" sz="2800" dirty="0">
                <a:solidFill>
                  <a:schemeClr val="tx1">
                    <a:lumMod val="65000"/>
                    <a:lumOff val="35000"/>
                  </a:schemeClr>
                </a:solidFill>
                <a:latin typeface="Comic Sans MS" pitchFamily="66" charset="0"/>
              </a:rPr>
              <a:t>Anthrax</a:t>
            </a:r>
          </a:p>
        </p:txBody>
      </p:sp>
      <p:pic>
        <p:nvPicPr>
          <p:cNvPr id="13320" name="Picture 24" descr="Anthrax_PHIL_2033"/>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953000" y="2362200"/>
            <a:ext cx="2858747" cy="2560638"/>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3321" name="Text Box 27"/>
          <p:cNvSpPr txBox="1">
            <a:spLocks noChangeArrowheads="1"/>
          </p:cNvSpPr>
          <p:nvPr/>
        </p:nvSpPr>
        <p:spPr bwMode="auto">
          <a:xfrm>
            <a:off x="6096000" y="6461125"/>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000" b="0">
                <a:latin typeface="Comic Sans MS" pitchFamily="66" charset="0"/>
              </a:rPr>
              <a:t>Images: </a:t>
            </a:r>
            <a:r>
              <a:rPr lang="en-US" sz="1000" b="0" i="1">
                <a:latin typeface="Comic Sans MS" pitchFamily="66" charset="0"/>
                <a:hlinkClick r:id="rId5"/>
              </a:rPr>
              <a:t>B. anthracis</a:t>
            </a:r>
            <a:r>
              <a:rPr lang="en-US" sz="1000" b="0">
                <a:latin typeface="Comic Sans MS" pitchFamily="66" charset="0"/>
              </a:rPr>
              <a:t>, Gram stained, CDC; </a:t>
            </a:r>
            <a:r>
              <a:rPr lang="en-US" sz="1000" b="0">
                <a:latin typeface="Comic Sans MS" pitchFamily="66" charset="0"/>
                <a:hlinkClick r:id="rId6"/>
              </a:rPr>
              <a:t>Anthrax skin lesion</a:t>
            </a:r>
            <a:r>
              <a:rPr lang="en-US" sz="1000" b="0">
                <a:latin typeface="Comic Sans MS" pitchFamily="66" charset="0"/>
              </a:rPr>
              <a:t>, James H. Steele, CDC</a:t>
            </a:r>
          </a:p>
        </p:txBody>
      </p:sp>
      <p:sp>
        <p:nvSpPr>
          <p:cNvPr id="13322"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sp>
        <p:nvSpPr>
          <p:cNvPr id="13" name="TextBox 12"/>
          <p:cNvSpPr txBox="1"/>
          <p:nvPr/>
        </p:nvSpPr>
        <p:spPr>
          <a:xfrm>
            <a:off x="5221514" y="4343400"/>
            <a:ext cx="3654537" cy="1785104"/>
          </a:xfrm>
          <a:prstGeom prst="rect">
            <a:avLst/>
          </a:prstGeom>
          <a:noFill/>
        </p:spPr>
        <p:txBody>
          <a:bodyPr wrap="square" rtlCol="0">
            <a:spAutoFit/>
          </a:bodyPr>
          <a:lstStyle/>
          <a:p>
            <a:pPr algn="r"/>
            <a:r>
              <a:rPr lang="en-US" sz="2000" b="1" dirty="0" smtClean="0">
                <a:solidFill>
                  <a:srgbClr val="FF0000"/>
                </a:solidFill>
                <a:latin typeface="Comic Sans MS" pitchFamily="66" charset="0"/>
              </a:rPr>
              <a:t>REVIEW!</a:t>
            </a:r>
          </a:p>
          <a:p>
            <a:pPr algn="r"/>
            <a:endParaRPr lang="en-US" sz="1000" b="1" dirty="0" smtClean="0">
              <a:solidFill>
                <a:srgbClr val="FF0000"/>
              </a:solidFill>
              <a:latin typeface="Comic Sans MS" pitchFamily="66" charset="0"/>
            </a:endParaRPr>
          </a:p>
          <a:p>
            <a:pPr algn="r"/>
            <a:r>
              <a:rPr lang="en-US" sz="1600" b="0" dirty="0" smtClean="0">
                <a:latin typeface="Comic Sans MS" pitchFamily="66" charset="0"/>
              </a:rPr>
              <a:t>Click through </a:t>
            </a:r>
          </a:p>
          <a:p>
            <a:pPr algn="r"/>
            <a:r>
              <a:rPr lang="en-US" sz="1600" dirty="0" smtClean="0">
                <a:latin typeface="Comic Sans MS" pitchFamily="66" charset="0"/>
                <a:hlinkClick r:id="rId9"/>
              </a:rPr>
              <a:t>animated lesson on </a:t>
            </a:r>
          </a:p>
          <a:p>
            <a:pPr algn="r"/>
            <a:r>
              <a:rPr lang="en-US" sz="1600" dirty="0" smtClean="0">
                <a:latin typeface="Comic Sans MS" pitchFamily="66" charset="0"/>
                <a:hlinkClick r:id="rId9"/>
              </a:rPr>
              <a:t>Koch’s Postulates</a:t>
            </a:r>
            <a:r>
              <a:rPr lang="en-US" sz="1600" dirty="0" smtClean="0">
                <a:latin typeface="Comic Sans MS" pitchFamily="66" charset="0"/>
              </a:rPr>
              <a:t> </a:t>
            </a:r>
          </a:p>
          <a:p>
            <a:pPr algn="r"/>
            <a:r>
              <a:rPr lang="en-US" sz="1600" b="0" dirty="0" smtClean="0">
                <a:latin typeface="Comic Sans MS" pitchFamily="66" charset="0"/>
              </a:rPr>
              <a:t>connecting </a:t>
            </a:r>
            <a:r>
              <a:rPr lang="en-US" sz="1600" i="1" dirty="0" smtClean="0">
                <a:latin typeface="Comic Sans MS" pitchFamily="66" charset="0"/>
              </a:rPr>
              <a:t>Bacillus </a:t>
            </a:r>
            <a:r>
              <a:rPr lang="en-US" sz="1600" i="1" dirty="0" err="1" smtClean="0">
                <a:latin typeface="Comic Sans MS" pitchFamily="66" charset="0"/>
              </a:rPr>
              <a:t>anthracis</a:t>
            </a:r>
            <a:r>
              <a:rPr lang="en-US" sz="1600" i="1" dirty="0" smtClean="0">
                <a:latin typeface="Comic Sans MS" pitchFamily="66" charset="0"/>
              </a:rPr>
              <a:t> </a:t>
            </a:r>
          </a:p>
          <a:p>
            <a:pPr algn="r"/>
            <a:r>
              <a:rPr lang="en-US" sz="1600" b="0" dirty="0" smtClean="0">
                <a:latin typeface="Comic Sans MS" pitchFamily="66" charset="0"/>
              </a:rPr>
              <a:t>with the disease anthrax</a:t>
            </a:r>
            <a:r>
              <a:rPr lang="en-US" sz="1600" dirty="0" smtClean="0">
                <a:latin typeface="Comic Sans MS" pitchFamily="66" charset="0"/>
              </a:rPr>
              <a:t>. </a:t>
            </a:r>
            <a:endParaRPr lang="en-US" sz="1600" dirty="0">
              <a:latin typeface="Comic Sans MS" pitchFamily="66" charset="0"/>
            </a:endParaRPr>
          </a:p>
        </p:txBody>
      </p:sp>
      <p:pic>
        <p:nvPicPr>
          <p:cNvPr id="15" name="Picture 20" descr="Bacillus_anthracis_Gra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24843" y="381000"/>
            <a:ext cx="2759927" cy="2514600"/>
          </a:xfrm>
          <a:prstGeom prst="ellipse">
            <a:avLst/>
          </a:prstGeom>
          <a:noFill/>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6" name="AutoShape 35"/>
          <p:cNvSpPr>
            <a:spLocks noChangeArrowheads="1"/>
          </p:cNvSpPr>
          <p:nvPr/>
        </p:nvSpPr>
        <p:spPr bwMode="auto">
          <a:xfrm>
            <a:off x="7174820" y="113960"/>
            <a:ext cx="1951037" cy="1667669"/>
          </a:xfrm>
          <a:prstGeom prst="irregularSeal1">
            <a:avLst/>
          </a:prstGeom>
          <a:solidFill>
            <a:schemeClr val="bg1"/>
          </a:solidFill>
          <a:ln w="28575">
            <a:solidFill>
              <a:srgbClr val="660066"/>
            </a:solidFill>
            <a:miter lim="800000"/>
            <a:headEnd/>
            <a:tailEnd/>
          </a:ln>
          <a:effectLst/>
          <a:extLst/>
        </p:spPr>
        <p:txBody>
          <a:bodyPr wrap="none" anchor="ctr"/>
          <a:lstStyle/>
          <a:p>
            <a:endParaRPr lang="en-US">
              <a:ln w="38100">
                <a:solidFill>
                  <a:schemeClr val="tx1"/>
                </a:solidFill>
              </a:ln>
            </a:endParaRPr>
          </a:p>
        </p:txBody>
      </p:sp>
      <p:sp>
        <p:nvSpPr>
          <p:cNvPr id="17" name="Text Box 36"/>
          <p:cNvSpPr txBox="1">
            <a:spLocks noChangeArrowheads="1"/>
          </p:cNvSpPr>
          <p:nvPr/>
        </p:nvSpPr>
        <p:spPr bwMode="auto">
          <a:xfrm>
            <a:off x="7616938" y="686184"/>
            <a:ext cx="106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1600" dirty="0">
                <a:solidFill>
                  <a:srgbClr val="FFFFFF"/>
                </a:solidFill>
                <a:latin typeface="Comic Sans MS" pitchFamily="66" charset="0"/>
                <a:hlinkClick r:id="rId11"/>
              </a:rPr>
              <a:t>Gram Stain</a:t>
            </a:r>
            <a:endParaRPr lang="en-US" sz="1600" dirty="0">
              <a:solidFill>
                <a:srgbClr val="FFFFFF"/>
              </a:solidFill>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sz="half" idx="1"/>
          </p:nvPr>
        </p:nvSpPr>
        <p:spPr>
          <a:xfrm>
            <a:off x="304800" y="1066800"/>
            <a:ext cx="4495800" cy="5257800"/>
          </a:xfrm>
        </p:spPr>
        <p:txBody>
          <a:bodyPr/>
          <a:lstStyle/>
          <a:p>
            <a:pPr eaLnBrk="1" hangingPunct="1">
              <a:lnSpc>
                <a:spcPct val="90000"/>
              </a:lnSpc>
              <a:buFontTx/>
              <a:buNone/>
            </a:pPr>
            <a:r>
              <a:rPr lang="en-US" sz="1600" b="1" dirty="0" smtClean="0">
                <a:solidFill>
                  <a:srgbClr val="800080"/>
                </a:solidFill>
                <a:latin typeface="Comic Sans MS" pitchFamily="66" charset="0"/>
                <a:hlinkClick r:id="rId3"/>
              </a:rPr>
              <a:t>GRAM-POSITIVE</a:t>
            </a:r>
            <a:endParaRPr lang="en-US" sz="1600" b="1" dirty="0" smtClean="0">
              <a:solidFill>
                <a:srgbClr val="800080"/>
              </a:solidFill>
              <a:latin typeface="Comic Sans MS" pitchFamily="66" charset="0"/>
            </a:endParaRPr>
          </a:p>
          <a:p>
            <a:pPr eaLnBrk="1" hangingPunct="1">
              <a:lnSpc>
                <a:spcPct val="90000"/>
              </a:lnSpc>
              <a:buFontTx/>
              <a:buNone/>
            </a:pPr>
            <a:r>
              <a:rPr lang="en-US" sz="1600" b="1" dirty="0" smtClean="0">
                <a:solidFill>
                  <a:schemeClr val="folHlink"/>
                </a:solidFill>
                <a:latin typeface="Comic Sans MS" pitchFamily="66" charset="0"/>
              </a:rPr>
              <a:t>Facultative anaerobe, </a:t>
            </a:r>
            <a:r>
              <a:rPr lang="en-US" sz="1600" b="1" dirty="0" err="1" smtClean="0">
                <a:latin typeface="Comic Sans MS" pitchFamily="66" charset="0"/>
              </a:rPr>
              <a:t>cocci</a:t>
            </a:r>
            <a:endParaRPr lang="en-US" sz="1600" b="1" dirty="0" smtClean="0">
              <a:latin typeface="Comic Sans MS" pitchFamily="66" charset="0"/>
            </a:endParaRPr>
          </a:p>
          <a:p>
            <a:pPr eaLnBrk="1" hangingPunct="1">
              <a:lnSpc>
                <a:spcPct val="90000"/>
              </a:lnSpc>
              <a:buFontTx/>
              <a:buNone/>
            </a:pPr>
            <a:endParaRPr lang="en-US" sz="1600" b="1" dirty="0" smtClean="0">
              <a:latin typeface="Comic Sans MS" pitchFamily="66" charset="0"/>
            </a:endParaRPr>
          </a:p>
          <a:p>
            <a:pPr eaLnBrk="1" hangingPunct="1">
              <a:lnSpc>
                <a:spcPct val="90000"/>
              </a:lnSpc>
              <a:buFont typeface="Wingdings" pitchFamily="2" charset="2"/>
              <a:buChar char="Ø"/>
            </a:pPr>
            <a:r>
              <a:rPr lang="en-US" sz="1600" dirty="0" smtClean="0">
                <a:latin typeface="Comic Sans MS" pitchFamily="66" charset="0"/>
              </a:rPr>
              <a:t>Thick </a:t>
            </a:r>
            <a:r>
              <a:rPr lang="en-US" sz="1600" dirty="0" smtClean="0">
                <a:latin typeface="Comic Sans MS" pitchFamily="66" charset="0"/>
                <a:hlinkClick r:id="rId4"/>
              </a:rPr>
              <a:t>cell wall</a:t>
            </a:r>
            <a:r>
              <a:rPr lang="en-US" sz="1600" dirty="0" smtClean="0">
                <a:latin typeface="Comic Sans MS" pitchFamily="66" charset="0"/>
              </a:rPr>
              <a:t>, ~50% of cell’s mass. </a:t>
            </a:r>
            <a:r>
              <a:rPr lang="en-US" sz="1600" i="1" dirty="0" smtClean="0">
                <a:latin typeface="Comic Sans MS" pitchFamily="66" charset="0"/>
              </a:rPr>
              <a:t>(When you Gram stain it, the cells are intensely purple.)</a:t>
            </a:r>
          </a:p>
          <a:p>
            <a:pPr eaLnBrk="1" hangingPunct="1">
              <a:lnSpc>
                <a:spcPct val="90000"/>
              </a:lnSpc>
              <a:buFont typeface="Wingdings" pitchFamily="2" charset="2"/>
              <a:buChar char="Ø"/>
            </a:pPr>
            <a:endParaRPr lang="en-US" sz="1600" dirty="0" smtClean="0">
              <a:latin typeface="Comic Sans MS" pitchFamily="66" charset="0"/>
            </a:endParaRPr>
          </a:p>
          <a:p>
            <a:pPr eaLnBrk="1" hangingPunct="1">
              <a:lnSpc>
                <a:spcPct val="90000"/>
              </a:lnSpc>
              <a:buFont typeface="Wingdings" pitchFamily="2" charset="2"/>
              <a:buChar char="Ø"/>
            </a:pPr>
            <a:r>
              <a:rPr lang="en-US" sz="1600" dirty="0" smtClean="0">
                <a:latin typeface="Comic Sans MS" pitchFamily="66" charset="0"/>
              </a:rPr>
              <a:t>Found in many places throughout the environment human skin, animals, water, dust, and soil. </a:t>
            </a:r>
          </a:p>
          <a:p>
            <a:pPr eaLnBrk="1" hangingPunct="1">
              <a:lnSpc>
                <a:spcPct val="90000"/>
              </a:lnSpc>
              <a:buFont typeface="Wingdings" pitchFamily="2" charset="2"/>
              <a:buChar char="Ø"/>
            </a:pPr>
            <a:endParaRPr lang="en-US" sz="1600" dirty="0" smtClean="0">
              <a:latin typeface="Comic Sans MS" pitchFamily="66" charset="0"/>
            </a:endParaRPr>
          </a:p>
          <a:p>
            <a:pPr eaLnBrk="1" hangingPunct="1">
              <a:lnSpc>
                <a:spcPct val="90000"/>
              </a:lnSpc>
              <a:buFont typeface="Wingdings" pitchFamily="2" charset="2"/>
              <a:buChar char="Ø"/>
            </a:pPr>
            <a:r>
              <a:rPr lang="en-US" sz="1600" i="1" dirty="0" smtClean="0">
                <a:latin typeface="Comic Sans MS" pitchFamily="66" charset="0"/>
              </a:rPr>
              <a:t>M. </a:t>
            </a:r>
            <a:r>
              <a:rPr lang="en-US" sz="1600" i="1" dirty="0" err="1" smtClean="0">
                <a:latin typeface="Comic Sans MS" pitchFamily="66" charset="0"/>
              </a:rPr>
              <a:t>luteus</a:t>
            </a:r>
            <a:r>
              <a:rPr lang="en-US" sz="1600" dirty="0" smtClean="0">
                <a:latin typeface="Comic Sans MS" pitchFamily="66" charset="0"/>
              </a:rPr>
              <a:t> on human skin transforms chemicals in sweat into </a:t>
            </a:r>
            <a:r>
              <a:rPr lang="en-US" sz="1600" b="1" dirty="0" smtClean="0">
                <a:latin typeface="Comic Sans MS" pitchFamily="66" charset="0"/>
              </a:rPr>
              <a:t>body odor</a:t>
            </a:r>
            <a:r>
              <a:rPr lang="en-US" sz="1600" dirty="0" smtClean="0">
                <a:latin typeface="Comic Sans MS" pitchFamily="66" charset="0"/>
              </a:rPr>
              <a:t>.</a:t>
            </a:r>
          </a:p>
          <a:p>
            <a:pPr eaLnBrk="1" hangingPunct="1">
              <a:lnSpc>
                <a:spcPct val="90000"/>
              </a:lnSpc>
              <a:buFont typeface="Wingdings" pitchFamily="2" charset="2"/>
              <a:buChar char="Ø"/>
            </a:pPr>
            <a:endParaRPr lang="en-US" sz="1600" dirty="0" smtClean="0">
              <a:latin typeface="Comic Sans MS" pitchFamily="66" charset="0"/>
            </a:endParaRPr>
          </a:p>
          <a:p>
            <a:pPr eaLnBrk="1" hangingPunct="1">
              <a:lnSpc>
                <a:spcPct val="90000"/>
              </a:lnSpc>
              <a:buFont typeface="Wingdings" pitchFamily="2" charset="2"/>
              <a:buChar char="Ø"/>
            </a:pPr>
            <a:r>
              <a:rPr lang="en-US" sz="1600" dirty="0" smtClean="0">
                <a:latin typeface="Comic Sans MS" pitchFamily="66" charset="0"/>
              </a:rPr>
              <a:t>Grow well even with little water or </a:t>
            </a:r>
            <a:r>
              <a:rPr lang="en-US" sz="1600" b="1" dirty="0" smtClean="0">
                <a:latin typeface="Comic Sans MS" pitchFamily="66" charset="0"/>
              </a:rPr>
              <a:t>high salt</a:t>
            </a:r>
            <a:r>
              <a:rPr lang="en-US" sz="1600" dirty="0" smtClean="0">
                <a:latin typeface="Comic Sans MS" pitchFamily="66" charset="0"/>
              </a:rPr>
              <a:t> concentrations. </a:t>
            </a:r>
            <a:r>
              <a:rPr lang="en-US" sz="1400" i="1" dirty="0" smtClean="0">
                <a:latin typeface="Comic Sans MS" pitchFamily="66" charset="0"/>
              </a:rPr>
              <a:t>(You may find it growing on your </a:t>
            </a:r>
            <a:r>
              <a:rPr lang="en-US" sz="1400" i="1" dirty="0" err="1" smtClean="0">
                <a:latin typeface="Comic Sans MS" pitchFamily="66" charset="0"/>
                <a:hlinkClick r:id="rId5"/>
              </a:rPr>
              <a:t>Mannitol</a:t>
            </a:r>
            <a:r>
              <a:rPr lang="en-US" sz="1400" i="1" dirty="0" smtClean="0">
                <a:latin typeface="Comic Sans MS" pitchFamily="66" charset="0"/>
                <a:hlinkClick r:id="rId5"/>
              </a:rPr>
              <a:t> Salt</a:t>
            </a:r>
            <a:r>
              <a:rPr lang="en-US" sz="1400" i="1" dirty="0" smtClean="0">
                <a:latin typeface="Comic Sans MS" pitchFamily="66" charset="0"/>
              </a:rPr>
              <a:t> nasal sample.)</a:t>
            </a:r>
          </a:p>
          <a:p>
            <a:pPr eaLnBrk="1" hangingPunct="1">
              <a:lnSpc>
                <a:spcPct val="90000"/>
              </a:lnSpc>
              <a:buFont typeface="Wingdings" pitchFamily="2" charset="2"/>
              <a:buChar char="Ø"/>
            </a:pPr>
            <a:endParaRPr lang="en-US" sz="1400" i="1" dirty="0" smtClean="0">
              <a:latin typeface="Comic Sans MS" pitchFamily="66" charset="0"/>
            </a:endParaRPr>
          </a:p>
          <a:p>
            <a:pPr eaLnBrk="1" hangingPunct="1">
              <a:lnSpc>
                <a:spcPct val="90000"/>
              </a:lnSpc>
              <a:buFont typeface="Wingdings" pitchFamily="2" charset="2"/>
              <a:buChar char="Ø"/>
            </a:pPr>
            <a:r>
              <a:rPr lang="en-US" sz="1600" b="1" dirty="0" smtClean="0">
                <a:latin typeface="Comic Sans MS" pitchFamily="66" charset="0"/>
                <a:hlinkClick r:id="rId6"/>
              </a:rPr>
              <a:t>Normal flora</a:t>
            </a:r>
            <a:r>
              <a:rPr lang="en-US" sz="1600" dirty="0" smtClean="0">
                <a:latin typeface="Comic Sans MS" pitchFamily="66" charset="0"/>
              </a:rPr>
              <a:t> that can become opportunistic in immune compromised.</a:t>
            </a:r>
            <a:endParaRPr lang="en-US" sz="400" dirty="0" smtClean="0">
              <a:latin typeface="Comic Sans MS" pitchFamily="66" charset="0"/>
            </a:endParaRPr>
          </a:p>
          <a:p>
            <a:pPr eaLnBrk="1" hangingPunct="1">
              <a:lnSpc>
                <a:spcPct val="90000"/>
              </a:lnSpc>
              <a:buFontTx/>
              <a:buNone/>
            </a:pPr>
            <a:endParaRPr lang="en-US" sz="1600" dirty="0" smtClean="0">
              <a:latin typeface="Comic Sans MS" pitchFamily="66" charset="0"/>
            </a:endParaRPr>
          </a:p>
        </p:txBody>
      </p:sp>
      <p:pic>
        <p:nvPicPr>
          <p:cNvPr id="14339" name="Picture 9" descr="MicrococcusLuteusColoniesClosePort"/>
          <p:cNvPicPr>
            <a:picLocks noGrp="1" noChangeAspect="1" noChangeArrowheads="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4964061" y="1368043"/>
            <a:ext cx="3886200" cy="2625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4340" name="Text Box 4"/>
          <p:cNvSpPr txBox="1">
            <a:spLocks noChangeArrowheads="1"/>
          </p:cNvSpPr>
          <p:nvPr/>
        </p:nvSpPr>
        <p:spPr bwMode="auto">
          <a:xfrm>
            <a:off x="304800" y="304800"/>
            <a:ext cx="670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2800" dirty="0">
                <a:solidFill>
                  <a:schemeClr val="folHlink"/>
                </a:solidFill>
                <a:latin typeface="Comic Sans MS" pitchFamily="66" charset="0"/>
              </a:rPr>
              <a:t>Bacterial Genus</a:t>
            </a:r>
            <a:r>
              <a:rPr lang="en-US" sz="2800" dirty="0">
                <a:latin typeface="Comic Sans MS" pitchFamily="66" charset="0"/>
              </a:rPr>
              <a:t>: </a:t>
            </a:r>
            <a:r>
              <a:rPr lang="en-US" sz="2800" i="1" dirty="0" smtClean="0">
                <a:solidFill>
                  <a:schemeClr val="tx1">
                    <a:lumMod val="65000"/>
                    <a:lumOff val="35000"/>
                  </a:schemeClr>
                </a:solidFill>
                <a:latin typeface="Comic Sans MS" pitchFamily="66" charset="0"/>
              </a:rPr>
              <a:t>Micrococcus</a:t>
            </a:r>
            <a:endParaRPr lang="en-US" sz="2800" i="1" dirty="0">
              <a:solidFill>
                <a:schemeClr val="tx1">
                  <a:lumMod val="65000"/>
                  <a:lumOff val="35000"/>
                </a:schemeClr>
              </a:solidFill>
              <a:latin typeface="Comic Sans MS" pitchFamily="66" charset="0"/>
            </a:endParaRPr>
          </a:p>
        </p:txBody>
      </p:sp>
      <p:sp>
        <p:nvSpPr>
          <p:cNvPr id="14341" name="Text Box 10"/>
          <p:cNvSpPr txBox="1">
            <a:spLocks noChangeArrowheads="1"/>
          </p:cNvSpPr>
          <p:nvPr/>
        </p:nvSpPr>
        <p:spPr bwMode="auto">
          <a:xfrm>
            <a:off x="7023048" y="3257568"/>
            <a:ext cx="182721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200" dirty="0">
                <a:solidFill>
                  <a:schemeClr val="bg1"/>
                </a:solidFill>
                <a:latin typeface="Comic Sans MS" pitchFamily="66" charset="0"/>
              </a:rPr>
              <a:t>This is your lab friend </a:t>
            </a:r>
            <a:r>
              <a:rPr lang="en-US" sz="1200" i="1" dirty="0">
                <a:solidFill>
                  <a:schemeClr val="bg1"/>
                </a:solidFill>
                <a:latin typeface="Comic Sans MS" pitchFamily="66" charset="0"/>
              </a:rPr>
              <a:t>Micrococcus </a:t>
            </a:r>
            <a:r>
              <a:rPr lang="en-US" sz="1200" i="1" dirty="0" err="1">
                <a:solidFill>
                  <a:schemeClr val="bg1"/>
                </a:solidFill>
                <a:latin typeface="Comic Sans MS" pitchFamily="66" charset="0"/>
              </a:rPr>
              <a:t>luteus</a:t>
            </a:r>
            <a:r>
              <a:rPr lang="en-US" sz="1200" dirty="0">
                <a:solidFill>
                  <a:schemeClr val="bg1"/>
                </a:solidFill>
                <a:latin typeface="Comic Sans MS" pitchFamily="66" charset="0"/>
              </a:rPr>
              <a:t>.</a:t>
            </a:r>
          </a:p>
        </p:txBody>
      </p:sp>
      <p:pic>
        <p:nvPicPr>
          <p:cNvPr id="14342" name="Picture 11" descr="MicrococcusLuteusPHIL9761"/>
          <p:cNvPicPr>
            <a:picLocks noGrp="1" noChangeAspect="1" noChangeArrowheads="1"/>
          </p:cNvPicPr>
          <p:nvPr>
            <p:ph sz="quarter" idx="3"/>
          </p:nvPr>
        </p:nvPicPr>
        <p:blipFill>
          <a:blip r:embed="rId8" cstate="print">
            <a:extLst>
              <a:ext uri="{28A0092B-C50C-407E-A947-70E740481C1C}">
                <a14:useLocalDpi xmlns:a14="http://schemas.microsoft.com/office/drawing/2010/main" val="0"/>
              </a:ext>
            </a:extLst>
          </a:blip>
          <a:srcRect/>
          <a:stretch>
            <a:fillRect/>
          </a:stretch>
        </p:blipFill>
        <p:spPr>
          <a:xfrm>
            <a:off x="7050599" y="202215"/>
            <a:ext cx="1799662" cy="1550385"/>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4343" name="Text Box 14"/>
          <p:cNvSpPr txBox="1">
            <a:spLocks noChangeArrowheads="1"/>
          </p:cNvSpPr>
          <p:nvPr/>
        </p:nvSpPr>
        <p:spPr bwMode="auto">
          <a:xfrm>
            <a:off x="5715000" y="6324600"/>
            <a:ext cx="3429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000" b="0" dirty="0">
                <a:latin typeface="Comic Sans MS" pitchFamily="66" charset="0"/>
              </a:rPr>
              <a:t>Images:  </a:t>
            </a:r>
            <a:r>
              <a:rPr lang="en-US" sz="1000" b="0" i="1" dirty="0" smtClean="0">
                <a:latin typeface="Comic Sans MS" pitchFamily="66" charset="0"/>
              </a:rPr>
              <a:t>M</a:t>
            </a:r>
            <a:r>
              <a:rPr lang="en-US" sz="1000" b="0" i="1" dirty="0">
                <a:latin typeface="Comic Sans MS" pitchFamily="66" charset="0"/>
              </a:rPr>
              <a:t>. </a:t>
            </a:r>
            <a:r>
              <a:rPr lang="en-US" sz="1000" b="0" i="1" dirty="0" err="1">
                <a:latin typeface="Comic Sans MS" pitchFamily="66" charset="0"/>
              </a:rPr>
              <a:t>luteus</a:t>
            </a:r>
            <a:r>
              <a:rPr lang="en-US" sz="1000" b="0" dirty="0">
                <a:latin typeface="Comic Sans MS" pitchFamily="66" charset="0"/>
              </a:rPr>
              <a:t>, Janice </a:t>
            </a:r>
            <a:r>
              <a:rPr lang="en-US" sz="1000" b="0" dirty="0" err="1">
                <a:latin typeface="Comic Sans MS" pitchFamily="66" charset="0"/>
              </a:rPr>
              <a:t>Carr</a:t>
            </a:r>
            <a:r>
              <a:rPr lang="en-US" sz="1000" b="0" dirty="0">
                <a:latin typeface="Comic Sans MS" pitchFamily="66" charset="0"/>
              </a:rPr>
              <a:t>, </a:t>
            </a:r>
            <a:r>
              <a:rPr lang="en-US" sz="1000" b="0" dirty="0">
                <a:latin typeface="Comic Sans MS" pitchFamily="66" charset="0"/>
                <a:hlinkClick r:id="rId9"/>
              </a:rPr>
              <a:t>PHIL</a:t>
            </a:r>
            <a:r>
              <a:rPr lang="en-US" sz="1000" b="0" dirty="0">
                <a:latin typeface="Comic Sans MS" pitchFamily="66" charset="0"/>
              </a:rPr>
              <a:t> #</a:t>
            </a:r>
            <a:r>
              <a:rPr lang="en-US" sz="1000" b="0" dirty="0" smtClean="0">
                <a:latin typeface="Comic Sans MS" pitchFamily="66" charset="0"/>
              </a:rPr>
              <a:t>9761; </a:t>
            </a:r>
            <a:r>
              <a:rPr lang="en-US" sz="1000" b="0" i="1" dirty="0">
                <a:latin typeface="Comic Sans MS" pitchFamily="66" charset="0"/>
              </a:rPr>
              <a:t>M. </a:t>
            </a:r>
            <a:r>
              <a:rPr lang="en-US" sz="1000" b="0" i="1" dirty="0" err="1">
                <a:latin typeface="Comic Sans MS" pitchFamily="66" charset="0"/>
              </a:rPr>
              <a:t>luteus</a:t>
            </a:r>
            <a:r>
              <a:rPr lang="en-US" sz="1000" b="0" dirty="0">
                <a:latin typeface="Comic Sans MS" pitchFamily="66" charset="0"/>
              </a:rPr>
              <a:t> </a:t>
            </a:r>
            <a:r>
              <a:rPr lang="en-US" sz="1000" b="0" dirty="0" smtClean="0">
                <a:latin typeface="Comic Sans MS" pitchFamily="66" charset="0"/>
              </a:rPr>
              <a:t>colonies on streak plate; M. </a:t>
            </a:r>
            <a:r>
              <a:rPr lang="en-US" sz="1000" b="0" dirty="0" err="1" smtClean="0">
                <a:latin typeface="Comic Sans MS" pitchFamily="66" charset="0"/>
              </a:rPr>
              <a:t>luteus</a:t>
            </a:r>
            <a:r>
              <a:rPr lang="en-US" sz="1000" b="0" dirty="0" smtClean="0">
                <a:latin typeface="Comic Sans MS" pitchFamily="66" charset="0"/>
              </a:rPr>
              <a:t> and other bacteria growing on arm plate, </a:t>
            </a:r>
            <a:r>
              <a:rPr lang="en-US" sz="1000" b="0" dirty="0" err="1" smtClean="0">
                <a:latin typeface="Comic Sans MS" pitchFamily="66" charset="0"/>
              </a:rPr>
              <a:t>T.Port</a:t>
            </a:r>
            <a:r>
              <a:rPr lang="en-US" sz="1000" b="0" dirty="0" smtClean="0">
                <a:latin typeface="Comic Sans MS" pitchFamily="66" charset="0"/>
              </a:rPr>
              <a:t>. </a:t>
            </a:r>
            <a:endParaRPr lang="en-US" sz="1000" b="0" dirty="0">
              <a:latin typeface="Comic Sans MS" pitchFamily="66" charset="0"/>
            </a:endParaRPr>
          </a:p>
        </p:txBody>
      </p:sp>
      <p:sp>
        <p:nvSpPr>
          <p:cNvPr id="14344"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a:latin typeface="Comic Sans MS" pitchFamily="66" charset="0"/>
              </a:rPr>
              <a:t>From the  </a:t>
            </a:r>
            <a:r>
              <a:rPr lang="en-US" sz="1000">
                <a:latin typeface="Comic Sans MS" pitchFamily="66" charset="0"/>
                <a:hlinkClick r:id="rId10"/>
              </a:rPr>
              <a:t>Virtual Microbiology Classroom</a:t>
            </a:r>
            <a:r>
              <a:rPr lang="en-US" sz="1000">
                <a:latin typeface="Comic Sans MS" pitchFamily="66" charset="0"/>
              </a:rPr>
              <a:t> on </a:t>
            </a:r>
            <a:r>
              <a:rPr lang="en-US" sz="1000">
                <a:latin typeface="Comic Sans MS" pitchFamily="66" charset="0"/>
                <a:hlinkClick r:id="rId11"/>
              </a:rPr>
              <a:t>ScienceProfOnline.com</a:t>
            </a:r>
            <a:endParaRPr lang="en-US" sz="1000">
              <a:latin typeface="Comic Sans MS" pitchFamily="66" charset="0"/>
            </a:endParaRPr>
          </a:p>
        </p:txBody>
      </p:sp>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00932" y="3523010"/>
            <a:ext cx="2617198" cy="2489652"/>
          </a:xfrm>
          <a:prstGeom prst="ellipse">
            <a:avLst/>
          </a:prstGeom>
          <a:ln w="123825"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sz="half" idx="1"/>
          </p:nvPr>
        </p:nvSpPr>
        <p:spPr>
          <a:xfrm>
            <a:off x="0" y="762000"/>
            <a:ext cx="6019800" cy="6096000"/>
          </a:xfrm>
        </p:spPr>
        <p:txBody>
          <a:bodyPr/>
          <a:lstStyle/>
          <a:p>
            <a:pPr eaLnBrk="1" hangingPunct="1">
              <a:lnSpc>
                <a:spcPct val="80000"/>
              </a:lnSpc>
              <a:buFontTx/>
              <a:buNone/>
            </a:pPr>
            <a:r>
              <a:rPr lang="en-US" sz="1400" b="1" dirty="0" smtClean="0">
                <a:solidFill>
                  <a:srgbClr val="800080"/>
                </a:solidFill>
                <a:latin typeface="Comic Sans MS" pitchFamily="66" charset="0"/>
              </a:rPr>
              <a:t>   </a:t>
            </a:r>
          </a:p>
          <a:p>
            <a:pPr eaLnBrk="1" hangingPunct="1">
              <a:lnSpc>
                <a:spcPct val="80000"/>
              </a:lnSpc>
              <a:buFontTx/>
              <a:buNone/>
            </a:pPr>
            <a:r>
              <a:rPr lang="en-US" sz="1400" b="1" dirty="0" smtClean="0">
                <a:solidFill>
                  <a:srgbClr val="800080"/>
                </a:solidFill>
                <a:latin typeface="Comic Sans MS" pitchFamily="66" charset="0"/>
              </a:rPr>
              <a:t>	</a:t>
            </a:r>
            <a:r>
              <a:rPr lang="en-US" sz="1400" b="1" dirty="0" smtClean="0">
                <a:solidFill>
                  <a:srgbClr val="800080"/>
                </a:solidFill>
                <a:latin typeface="Comic Sans MS" pitchFamily="66" charset="0"/>
                <a:hlinkClick r:id="rId3"/>
              </a:rPr>
              <a:t>GRAM-POSITIVE</a:t>
            </a:r>
            <a:r>
              <a:rPr lang="en-US" sz="1400" b="1" dirty="0" smtClean="0">
                <a:solidFill>
                  <a:srgbClr val="800080"/>
                </a:solidFill>
                <a:latin typeface="Comic Sans MS" pitchFamily="66" charset="0"/>
              </a:rPr>
              <a:t>, </a:t>
            </a:r>
            <a:r>
              <a:rPr lang="en-US" sz="1400" b="1" dirty="0" smtClean="0">
                <a:solidFill>
                  <a:schemeClr val="folHlink"/>
                </a:solidFill>
                <a:latin typeface="Comic Sans MS" pitchFamily="66" charset="0"/>
              </a:rPr>
              <a:t>Facultative anaerobe, </a:t>
            </a:r>
            <a:r>
              <a:rPr lang="en-US" sz="1400" dirty="0" err="1" smtClean="0">
                <a:latin typeface="Comic Sans MS" pitchFamily="66" charset="0"/>
              </a:rPr>
              <a:t>coccus</a:t>
            </a:r>
            <a:r>
              <a:rPr lang="en-US" sz="1400" dirty="0" smtClean="0">
                <a:latin typeface="Comic Sans MS" pitchFamily="66" charset="0"/>
              </a:rPr>
              <a:t>-shaped</a:t>
            </a:r>
          </a:p>
          <a:p>
            <a:pPr eaLnBrk="1" hangingPunct="1">
              <a:lnSpc>
                <a:spcPct val="80000"/>
              </a:lnSpc>
              <a:buFontTx/>
              <a:buNone/>
            </a:pPr>
            <a:endParaRPr lang="en-US" sz="1400" b="1" i="1" dirty="0" smtClean="0">
              <a:latin typeface="Comic Sans MS" pitchFamily="66" charset="0"/>
            </a:endParaRPr>
          </a:p>
          <a:p>
            <a:pPr eaLnBrk="1" hangingPunct="1">
              <a:lnSpc>
                <a:spcPct val="80000"/>
              </a:lnSpc>
              <a:buFontTx/>
              <a:buNone/>
            </a:pPr>
            <a:r>
              <a:rPr lang="en-US" sz="1400" dirty="0" smtClean="0">
                <a:latin typeface="Comic Sans MS" pitchFamily="66" charset="0"/>
              </a:rPr>
              <a:t>	Diverse genus, some </a:t>
            </a:r>
            <a:r>
              <a:rPr lang="en-US" sz="1400" dirty="0" smtClean="0">
                <a:latin typeface="Comic Sans MS" pitchFamily="66" charset="0"/>
                <a:hlinkClick r:id="rId4"/>
              </a:rPr>
              <a:t>normal flora</a:t>
            </a:r>
            <a:r>
              <a:rPr lang="en-US" sz="1400" dirty="0" smtClean="0">
                <a:latin typeface="Comic Sans MS" pitchFamily="66" charset="0"/>
              </a:rPr>
              <a:t>, some pathogens that produce </a:t>
            </a:r>
            <a:r>
              <a:rPr lang="en-US" sz="1400" b="1" dirty="0" smtClean="0">
                <a:latin typeface="Comic Sans MS" pitchFamily="66" charset="0"/>
              </a:rPr>
              <a:t>toxins</a:t>
            </a:r>
            <a:r>
              <a:rPr lang="en-US" sz="1400" dirty="0" smtClean="0">
                <a:latin typeface="Comic Sans MS" pitchFamily="66" charset="0"/>
              </a:rPr>
              <a:t>.</a:t>
            </a:r>
          </a:p>
          <a:p>
            <a:pPr eaLnBrk="1" hangingPunct="1">
              <a:lnSpc>
                <a:spcPct val="80000"/>
              </a:lnSpc>
              <a:buFontTx/>
              <a:buNone/>
            </a:pPr>
            <a:endParaRPr lang="en-US" sz="800" dirty="0" smtClean="0">
              <a:latin typeface="Comic Sans MS" pitchFamily="66" charset="0"/>
            </a:endParaRPr>
          </a:p>
          <a:p>
            <a:pPr eaLnBrk="1" hangingPunct="1">
              <a:lnSpc>
                <a:spcPct val="80000"/>
              </a:lnSpc>
              <a:buFontTx/>
              <a:buNone/>
            </a:pPr>
            <a:r>
              <a:rPr lang="en-US" sz="1400" dirty="0" smtClean="0">
                <a:latin typeface="Comic Sans MS" pitchFamily="66" charset="0"/>
              </a:rPr>
              <a:t>	Pairs or chains of </a:t>
            </a:r>
            <a:r>
              <a:rPr lang="en-US" sz="1400" dirty="0" err="1" smtClean="0">
                <a:latin typeface="Comic Sans MS" pitchFamily="66" charset="0"/>
              </a:rPr>
              <a:t>cocci</a:t>
            </a:r>
            <a:r>
              <a:rPr lang="en-US" sz="1400" dirty="0" smtClean="0">
                <a:latin typeface="Comic Sans MS" pitchFamily="66" charset="0"/>
              </a:rPr>
              <a:t>.</a:t>
            </a:r>
            <a:endParaRPr lang="en-US" sz="1400" b="1" dirty="0" smtClean="0">
              <a:latin typeface="Comic Sans MS" pitchFamily="66" charset="0"/>
            </a:endParaRPr>
          </a:p>
          <a:p>
            <a:pPr eaLnBrk="1" hangingPunct="1">
              <a:lnSpc>
                <a:spcPct val="80000"/>
              </a:lnSpc>
              <a:buFontTx/>
              <a:buNone/>
            </a:pPr>
            <a:r>
              <a:rPr lang="en-US" sz="1400" dirty="0" smtClean="0">
                <a:latin typeface="Comic Sans MS" pitchFamily="66" charset="0"/>
              </a:rPr>
              <a:t>	</a:t>
            </a:r>
            <a:endParaRPr lang="en-US" sz="600" dirty="0" smtClean="0">
              <a:latin typeface="Comic Sans MS" pitchFamily="66" charset="0"/>
            </a:endParaRPr>
          </a:p>
          <a:p>
            <a:pPr eaLnBrk="1" hangingPunct="1">
              <a:lnSpc>
                <a:spcPct val="80000"/>
              </a:lnSpc>
              <a:buFontTx/>
              <a:buNone/>
            </a:pPr>
            <a:r>
              <a:rPr lang="en-US" sz="1400" dirty="0" smtClean="0">
                <a:latin typeface="Comic Sans MS" pitchFamily="66" charset="0"/>
              </a:rPr>
              <a:t>	Classified by </a:t>
            </a:r>
            <a:r>
              <a:rPr lang="en-US" sz="1400" b="1" dirty="0" smtClean="0">
                <a:solidFill>
                  <a:schemeClr val="tx1">
                    <a:lumMod val="65000"/>
                    <a:lumOff val="35000"/>
                  </a:schemeClr>
                </a:solidFill>
                <a:latin typeface="Comic Sans MS" pitchFamily="66" charset="0"/>
              </a:rPr>
              <a:t>hemolysis pattern</a:t>
            </a:r>
            <a:r>
              <a:rPr lang="en-US" sz="1400" dirty="0" smtClean="0">
                <a:solidFill>
                  <a:schemeClr val="tx1">
                    <a:lumMod val="65000"/>
                    <a:lumOff val="35000"/>
                  </a:schemeClr>
                </a:solidFill>
                <a:latin typeface="Comic Sans MS" pitchFamily="66" charset="0"/>
              </a:rPr>
              <a:t> </a:t>
            </a:r>
            <a:r>
              <a:rPr lang="en-US" sz="1400" dirty="0" smtClean="0">
                <a:latin typeface="Comic Sans MS" pitchFamily="66" charset="0"/>
              </a:rPr>
              <a:t>on </a:t>
            </a:r>
            <a:r>
              <a:rPr lang="en-US" sz="1400" dirty="0" smtClean="0">
                <a:latin typeface="Comic Sans MS" pitchFamily="66" charset="0"/>
                <a:hlinkClick r:id="rId5"/>
              </a:rPr>
              <a:t>blood agar</a:t>
            </a:r>
            <a:r>
              <a:rPr lang="en-US" sz="1400" dirty="0" smtClean="0">
                <a:latin typeface="Comic Sans MS" pitchFamily="66" charset="0"/>
              </a:rPr>
              <a:t>; alpha, beta and gamma hemolysis.</a:t>
            </a:r>
          </a:p>
          <a:p>
            <a:pPr eaLnBrk="1" hangingPunct="1">
              <a:lnSpc>
                <a:spcPct val="80000"/>
              </a:lnSpc>
              <a:buFontTx/>
              <a:buNone/>
            </a:pPr>
            <a:endParaRPr lang="en-US" sz="800" dirty="0" smtClean="0">
              <a:latin typeface="Comic Sans MS" pitchFamily="66" charset="0"/>
            </a:endParaRPr>
          </a:p>
          <a:p>
            <a:pPr eaLnBrk="1" hangingPunct="1">
              <a:lnSpc>
                <a:spcPct val="80000"/>
              </a:lnSpc>
              <a:buFontTx/>
              <a:buNone/>
            </a:pPr>
            <a:r>
              <a:rPr lang="en-US" sz="1400" dirty="0" smtClean="0">
                <a:latin typeface="Comic Sans MS" pitchFamily="66" charset="0"/>
              </a:rPr>
              <a:t>	Beta-hemolytic Strep fall into two groups: </a:t>
            </a:r>
          </a:p>
          <a:p>
            <a:pPr lvl="1" eaLnBrk="1" hangingPunct="1">
              <a:lnSpc>
                <a:spcPct val="80000"/>
              </a:lnSpc>
              <a:buFontTx/>
              <a:buChar char="-"/>
            </a:pPr>
            <a:r>
              <a:rPr lang="en-US" sz="1200" dirty="0" smtClean="0">
                <a:latin typeface="Comic Sans MS" pitchFamily="66" charset="0"/>
              </a:rPr>
              <a:t>Group A streptococci </a:t>
            </a:r>
            <a:r>
              <a:rPr lang="en-US" sz="1200" i="1" dirty="0" smtClean="0">
                <a:latin typeface="Comic Sans MS" pitchFamily="66" charset="0"/>
              </a:rPr>
              <a:t>(S. </a:t>
            </a:r>
            <a:r>
              <a:rPr lang="en-US" sz="1200" i="1" dirty="0" err="1" smtClean="0">
                <a:latin typeface="Comic Sans MS" pitchFamily="66" charset="0"/>
              </a:rPr>
              <a:t>pyogenes</a:t>
            </a:r>
            <a:r>
              <a:rPr lang="en-US" sz="1200" i="1" dirty="0" smtClean="0">
                <a:latin typeface="Comic Sans MS" pitchFamily="66" charset="0"/>
              </a:rPr>
              <a:t>) </a:t>
            </a:r>
            <a:r>
              <a:rPr lang="en-US" sz="1200" dirty="0" smtClean="0">
                <a:latin typeface="Comic Sans MS" pitchFamily="66" charset="0"/>
              </a:rPr>
              <a:t>cause diseases including strep throat, necrotizing fasciitis (flesh-eating disease), scarlet fever, postpartum fever, and streptococcal toxic shock syndrome.</a:t>
            </a:r>
          </a:p>
          <a:p>
            <a:pPr lvl="1" eaLnBrk="1" hangingPunct="1">
              <a:lnSpc>
                <a:spcPct val="80000"/>
              </a:lnSpc>
              <a:buFontTx/>
              <a:buChar char="-"/>
            </a:pPr>
            <a:endParaRPr lang="en-US" sz="1200" dirty="0" smtClean="0">
              <a:latin typeface="Comic Sans MS" pitchFamily="66" charset="0"/>
            </a:endParaRPr>
          </a:p>
          <a:p>
            <a:pPr lvl="1" eaLnBrk="1" hangingPunct="1">
              <a:lnSpc>
                <a:spcPct val="80000"/>
              </a:lnSpc>
              <a:buFontTx/>
              <a:buChar char="-"/>
            </a:pPr>
            <a:r>
              <a:rPr lang="en-US" sz="1200" dirty="0" smtClean="0">
                <a:latin typeface="Comic Sans MS" pitchFamily="66" charset="0"/>
              </a:rPr>
              <a:t>Group B streptococci</a:t>
            </a:r>
            <a:r>
              <a:rPr lang="en-US" sz="1200" i="1" dirty="0" smtClean="0">
                <a:latin typeface="Comic Sans MS" pitchFamily="66" charset="0"/>
              </a:rPr>
              <a:t> (S. </a:t>
            </a:r>
            <a:r>
              <a:rPr lang="en-US" sz="1200" i="1" dirty="0" err="1" smtClean="0">
                <a:latin typeface="Comic Sans MS" pitchFamily="66" charset="0"/>
              </a:rPr>
              <a:t>agalacitiae</a:t>
            </a:r>
            <a:r>
              <a:rPr lang="en-US" sz="1200" i="1" dirty="0" smtClean="0">
                <a:latin typeface="Comic Sans MS" pitchFamily="66" charset="0"/>
              </a:rPr>
              <a:t>; </a:t>
            </a:r>
            <a:r>
              <a:rPr lang="en-US" sz="1000" dirty="0" smtClean="0">
                <a:latin typeface="Comic Sans MS" pitchFamily="66" charset="0"/>
              </a:rPr>
              <a:t>say a-</a:t>
            </a:r>
            <a:r>
              <a:rPr lang="en-US" sz="1000" dirty="0" err="1" smtClean="0">
                <a:latin typeface="Comic Sans MS" pitchFamily="66" charset="0"/>
              </a:rPr>
              <a:t>ga</a:t>
            </a:r>
            <a:r>
              <a:rPr lang="en-US" sz="1000" dirty="0" smtClean="0">
                <a:latin typeface="Comic Sans MS" pitchFamily="66" charset="0"/>
              </a:rPr>
              <a:t>-LAC-tea-</a:t>
            </a:r>
            <a:r>
              <a:rPr lang="en-US" sz="1000" dirty="0" err="1" smtClean="0">
                <a:latin typeface="Comic Sans MS" pitchFamily="66" charset="0"/>
              </a:rPr>
              <a:t>ae</a:t>
            </a:r>
            <a:r>
              <a:rPr lang="en-US" sz="1200" i="1" dirty="0" smtClean="0">
                <a:latin typeface="Comic Sans MS" pitchFamily="66" charset="0"/>
              </a:rPr>
              <a:t>) </a:t>
            </a:r>
            <a:r>
              <a:rPr lang="en-US" sz="1200" dirty="0" smtClean="0">
                <a:latin typeface="Comic Sans MS" pitchFamily="66" charset="0"/>
              </a:rPr>
              <a:t>can cause life-threatening pneumonia and meningitis in newborns the elderly and adults with compromised immune systems. </a:t>
            </a: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1400" dirty="0" smtClean="0">
                <a:latin typeface="Comic Sans MS" pitchFamily="66" charset="0"/>
              </a:rPr>
              <a:t>	Group B strep infections are different from other strep infections. Individual can be colonized by the bacteria before any symptoms are obvious.</a:t>
            </a:r>
          </a:p>
          <a:p>
            <a:pPr eaLnBrk="1" hangingPunct="1">
              <a:lnSpc>
                <a:spcPct val="80000"/>
              </a:lnSpc>
              <a:buFontTx/>
              <a:buNone/>
            </a:pPr>
            <a:endParaRPr lang="en-US" sz="800" dirty="0" smtClean="0">
              <a:latin typeface="Comic Sans MS" pitchFamily="66" charset="0"/>
            </a:endParaRPr>
          </a:p>
          <a:p>
            <a:pPr eaLnBrk="1" hangingPunct="1">
              <a:lnSpc>
                <a:spcPct val="80000"/>
              </a:lnSpc>
              <a:buFontTx/>
              <a:buNone/>
            </a:pPr>
            <a:r>
              <a:rPr lang="en-US" sz="1400" dirty="0" smtClean="0">
                <a:latin typeface="Comic Sans MS" pitchFamily="66" charset="0"/>
              </a:rPr>
              <a:t>      Women screened for GBS during pregnancy. About 10-30 percent carry GBS in vagina or surrounding area. Usually harmless in healthy adults, but may cause stillbirth and serious infections in babies. </a:t>
            </a:r>
          </a:p>
          <a:p>
            <a:pPr eaLnBrk="1" hangingPunct="1">
              <a:lnSpc>
                <a:spcPct val="80000"/>
              </a:lnSpc>
              <a:buFontTx/>
              <a:buNone/>
            </a:pPr>
            <a:endParaRPr lang="en-US" sz="800" dirty="0" smtClean="0">
              <a:latin typeface="Comic Sans MS" pitchFamily="66" charset="0"/>
            </a:endParaRPr>
          </a:p>
          <a:p>
            <a:pPr eaLnBrk="1" hangingPunct="1">
              <a:lnSpc>
                <a:spcPct val="80000"/>
              </a:lnSpc>
              <a:buFontTx/>
              <a:buNone/>
            </a:pPr>
            <a:r>
              <a:rPr lang="en-US" sz="1400" dirty="0" smtClean="0">
                <a:latin typeface="Comic Sans MS" pitchFamily="66" charset="0"/>
              </a:rPr>
              <a:t>      Group A and B distinguished based on</a:t>
            </a:r>
            <a:r>
              <a:rPr lang="en-US" sz="1400" dirty="0" smtClean="0">
                <a:solidFill>
                  <a:schemeClr val="tx1">
                    <a:lumMod val="65000"/>
                    <a:lumOff val="35000"/>
                  </a:schemeClr>
                </a:solidFill>
                <a:latin typeface="Comic Sans MS" pitchFamily="66" charset="0"/>
              </a:rPr>
              <a:t> </a:t>
            </a:r>
            <a:r>
              <a:rPr lang="en-US" sz="1400" b="1" dirty="0" smtClean="0">
                <a:solidFill>
                  <a:schemeClr val="tx1">
                    <a:lumMod val="65000"/>
                    <a:lumOff val="35000"/>
                  </a:schemeClr>
                </a:solidFill>
                <a:latin typeface="Comic Sans MS" pitchFamily="66" charset="0"/>
              </a:rPr>
              <a:t>antigens</a:t>
            </a:r>
            <a:r>
              <a:rPr lang="en-US" sz="1400" dirty="0" smtClean="0">
                <a:solidFill>
                  <a:schemeClr val="tx1">
                    <a:lumMod val="65000"/>
                    <a:lumOff val="35000"/>
                  </a:schemeClr>
                </a:solidFill>
                <a:latin typeface="Comic Sans MS" pitchFamily="66" charset="0"/>
              </a:rPr>
              <a:t> </a:t>
            </a:r>
            <a:r>
              <a:rPr lang="en-US" sz="1400" dirty="0" smtClean="0">
                <a:latin typeface="Comic Sans MS" pitchFamily="66" charset="0"/>
              </a:rPr>
              <a:t>(specific chemicals that our immune system reacts to) in their cell walls.</a:t>
            </a:r>
          </a:p>
          <a:p>
            <a:pPr eaLnBrk="1" hangingPunct="1">
              <a:lnSpc>
                <a:spcPct val="80000"/>
              </a:lnSpc>
              <a:buFontTx/>
              <a:buNone/>
            </a:pPr>
            <a:endParaRPr lang="en-US" sz="1400" dirty="0" smtClean="0">
              <a:latin typeface="Comic Sans MS" pitchFamily="66" charset="0"/>
            </a:endParaRPr>
          </a:p>
        </p:txBody>
      </p:sp>
      <p:pic>
        <p:nvPicPr>
          <p:cNvPr id="15363" name="Picture 22" descr="StreptococcusPyogenes"/>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867400" y="3276600"/>
            <a:ext cx="3276600" cy="321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Rectangle 4"/>
          <p:cNvSpPr>
            <a:spLocks noChangeArrowheads="1"/>
          </p:cNvSpPr>
          <p:nvPr/>
        </p:nvSpPr>
        <p:spPr bwMode="auto">
          <a:xfrm>
            <a:off x="0" y="2286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2000" i="1">
                <a:solidFill>
                  <a:schemeClr val="tx2"/>
                </a:solidFill>
                <a:latin typeface="Comic Sans MS" pitchFamily="66" charset="0"/>
              </a:rPr>
              <a:t/>
            </a:r>
            <a:br>
              <a:rPr lang="en-US" sz="2000" i="1">
                <a:solidFill>
                  <a:schemeClr val="tx2"/>
                </a:solidFill>
                <a:latin typeface="Comic Sans MS" pitchFamily="66" charset="0"/>
              </a:rPr>
            </a:br>
            <a:r>
              <a:rPr lang="en-US" sz="2000" i="1">
                <a:solidFill>
                  <a:schemeClr val="tx2"/>
                </a:solidFill>
                <a:latin typeface="Comic Sans MS" pitchFamily="66" charset="0"/>
              </a:rPr>
              <a:t/>
            </a:r>
            <a:br>
              <a:rPr lang="en-US" sz="2000" i="1">
                <a:solidFill>
                  <a:schemeClr val="tx2"/>
                </a:solidFill>
                <a:latin typeface="Comic Sans MS" pitchFamily="66" charset="0"/>
              </a:rPr>
            </a:br>
            <a:endParaRPr lang="en-US" sz="4400" i="1">
              <a:solidFill>
                <a:schemeClr val="tx2"/>
              </a:solidFill>
              <a:latin typeface="Comic Sans MS" pitchFamily="66" charset="0"/>
            </a:endParaRPr>
          </a:p>
        </p:txBody>
      </p:sp>
      <p:sp>
        <p:nvSpPr>
          <p:cNvPr id="15365" name="Text Box 5"/>
          <p:cNvSpPr txBox="1">
            <a:spLocks noChangeArrowheads="1"/>
          </p:cNvSpPr>
          <p:nvPr/>
        </p:nvSpPr>
        <p:spPr bwMode="auto">
          <a:xfrm>
            <a:off x="6477000" y="5181600"/>
            <a:ext cx="1828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600" i="1">
                <a:solidFill>
                  <a:srgbClr val="000066"/>
                </a:solidFill>
              </a:rPr>
              <a:t>Streptococcus spp</a:t>
            </a:r>
            <a:r>
              <a:rPr lang="en-US" sz="2400">
                <a:solidFill>
                  <a:srgbClr val="000066"/>
                </a:solidFill>
              </a:rPr>
              <a:t>.</a:t>
            </a:r>
          </a:p>
        </p:txBody>
      </p:sp>
      <p:sp>
        <p:nvSpPr>
          <p:cNvPr id="15366" name="Text Box 26"/>
          <p:cNvSpPr txBox="1">
            <a:spLocks noChangeArrowheads="1"/>
          </p:cNvSpPr>
          <p:nvPr/>
        </p:nvSpPr>
        <p:spPr bwMode="auto">
          <a:xfrm>
            <a:off x="304800" y="6491288"/>
            <a:ext cx="434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endParaRPr lang="en-US" b="0"/>
          </a:p>
        </p:txBody>
      </p:sp>
      <p:sp>
        <p:nvSpPr>
          <p:cNvPr id="15367" name="Text Box 27"/>
          <p:cNvSpPr txBox="1">
            <a:spLocks noChangeArrowheads="1"/>
          </p:cNvSpPr>
          <p:nvPr/>
        </p:nvSpPr>
        <p:spPr bwMode="auto">
          <a:xfrm>
            <a:off x="0" y="6491288"/>
            <a:ext cx="4191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b="0">
                <a:latin typeface="Comic Sans MS" pitchFamily="66" charset="0"/>
              </a:rPr>
              <a:t>Images:</a:t>
            </a:r>
            <a:r>
              <a:rPr lang="en-US" sz="1000" b="0" i="1">
                <a:latin typeface="Comic Sans MS" pitchFamily="66" charset="0"/>
              </a:rPr>
              <a:t> </a:t>
            </a:r>
            <a:r>
              <a:rPr lang="en-US" sz="1000" b="0">
                <a:latin typeface="Comic Sans MS" pitchFamily="66" charset="0"/>
              </a:rPr>
              <a:t>Hemolysis patterns on Blood Agar, T. Port; </a:t>
            </a:r>
            <a:r>
              <a:rPr lang="en-US" sz="1000" b="0" i="1">
                <a:latin typeface="Comic Sans MS" pitchFamily="66" charset="0"/>
              </a:rPr>
              <a:t>Streptococcus </a:t>
            </a:r>
            <a:r>
              <a:rPr lang="en-US" sz="1000" b="0">
                <a:latin typeface="Comic Sans MS" pitchFamily="66" charset="0"/>
              </a:rPr>
              <a:t>bacteria </a:t>
            </a:r>
            <a:r>
              <a:rPr lang="en-US" sz="1000" b="0">
                <a:latin typeface="Comic Sans MS" pitchFamily="66" charset="0"/>
                <a:hlinkClick r:id="rId7"/>
              </a:rPr>
              <a:t>Public Health Image Library </a:t>
            </a:r>
            <a:r>
              <a:rPr lang="en-US" sz="1000" b="0">
                <a:latin typeface="Comic Sans MS" pitchFamily="66" charset="0"/>
              </a:rPr>
              <a:t>900x,, #2110.</a:t>
            </a:r>
          </a:p>
        </p:txBody>
      </p:sp>
      <p:sp>
        <p:nvSpPr>
          <p:cNvPr id="15368" name="Text Box 32"/>
          <p:cNvSpPr txBox="1">
            <a:spLocks noChangeArrowheads="1"/>
          </p:cNvSpPr>
          <p:nvPr/>
        </p:nvSpPr>
        <p:spPr bwMode="auto">
          <a:xfrm>
            <a:off x="304800" y="152400"/>
            <a:ext cx="601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2800" dirty="0">
                <a:solidFill>
                  <a:schemeClr val="folHlink"/>
                </a:solidFill>
                <a:latin typeface="Comic Sans MS" pitchFamily="66" charset="0"/>
              </a:rPr>
              <a:t>Bacterial Genus</a:t>
            </a:r>
            <a:r>
              <a:rPr lang="en-US" sz="2800" dirty="0">
                <a:latin typeface="Comic Sans MS" pitchFamily="66" charset="0"/>
              </a:rPr>
              <a:t>: </a:t>
            </a:r>
            <a:r>
              <a:rPr lang="en-US" sz="2800" i="1" dirty="0" smtClean="0">
                <a:solidFill>
                  <a:schemeClr val="tx1">
                    <a:lumMod val="65000"/>
                    <a:lumOff val="35000"/>
                  </a:schemeClr>
                </a:solidFill>
                <a:latin typeface="Comic Sans MS" pitchFamily="66" charset="0"/>
              </a:rPr>
              <a:t>Streptococcus</a:t>
            </a:r>
            <a:endParaRPr lang="en-US" sz="2800" i="1" dirty="0">
              <a:solidFill>
                <a:schemeClr val="tx1">
                  <a:lumMod val="65000"/>
                  <a:lumOff val="35000"/>
                </a:schemeClr>
              </a:solidFill>
              <a:latin typeface="Comic Sans MS" pitchFamily="66" charset="0"/>
            </a:endParaRPr>
          </a:p>
        </p:txBody>
      </p:sp>
      <p:sp>
        <p:nvSpPr>
          <p:cNvPr id="15369" name="Oval 33"/>
          <p:cNvSpPr>
            <a:spLocks noChangeArrowheads="1"/>
          </p:cNvSpPr>
          <p:nvPr/>
        </p:nvSpPr>
        <p:spPr bwMode="auto">
          <a:xfrm>
            <a:off x="7924800" y="3048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0" name="Oval 34"/>
          <p:cNvSpPr>
            <a:spLocks noChangeArrowheads="1"/>
          </p:cNvSpPr>
          <p:nvPr/>
        </p:nvSpPr>
        <p:spPr bwMode="auto">
          <a:xfrm>
            <a:off x="8153400" y="3048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1" name="Oval 36"/>
          <p:cNvSpPr>
            <a:spLocks noChangeArrowheads="1"/>
          </p:cNvSpPr>
          <p:nvPr/>
        </p:nvSpPr>
        <p:spPr bwMode="auto">
          <a:xfrm>
            <a:off x="6553200" y="2286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2" name="Oval 37"/>
          <p:cNvSpPr>
            <a:spLocks noChangeArrowheads="1"/>
          </p:cNvSpPr>
          <p:nvPr/>
        </p:nvSpPr>
        <p:spPr bwMode="auto">
          <a:xfrm>
            <a:off x="7010400" y="3048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3" name="Oval 38"/>
          <p:cNvSpPr>
            <a:spLocks noChangeArrowheads="1"/>
          </p:cNvSpPr>
          <p:nvPr/>
        </p:nvSpPr>
        <p:spPr bwMode="auto">
          <a:xfrm>
            <a:off x="6781800" y="3048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4" name="Oval 39"/>
          <p:cNvSpPr>
            <a:spLocks noChangeArrowheads="1"/>
          </p:cNvSpPr>
          <p:nvPr/>
        </p:nvSpPr>
        <p:spPr bwMode="auto">
          <a:xfrm>
            <a:off x="7257143" y="2286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5375" name="Picture 44" descr="Blood Agar Bottom_Squa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1312" y="724505"/>
            <a:ext cx="2670687" cy="26282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5376" name="Picture 48" descr="beta-hemolysis-tport-7-lores"/>
          <p:cNvPicPr>
            <a:picLocks noGrp="1" noChangeAspect="1" noChangeArrowheads="1"/>
          </p:cNvPicPr>
          <p:nvPr>
            <p:ph sz="quarter" idx="2"/>
          </p:nvPr>
        </p:nvPicPr>
        <p:blipFill>
          <a:blip r:embed="rId9">
            <a:extLst>
              <a:ext uri="{28A0092B-C50C-407E-A947-70E740481C1C}">
                <a14:useLocalDpi xmlns:a14="http://schemas.microsoft.com/office/drawing/2010/main" val="0"/>
              </a:ext>
            </a:extLst>
          </a:blip>
          <a:srcRect/>
          <a:stretch>
            <a:fillRect/>
          </a:stretch>
        </p:blipFill>
        <p:spPr>
          <a:xfrm rot="727430">
            <a:off x="6705600" y="2590800"/>
            <a:ext cx="2105025" cy="1579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5377" name="AutoShape 49"/>
          <p:cNvSpPr>
            <a:spLocks noChangeArrowheads="1"/>
          </p:cNvSpPr>
          <p:nvPr/>
        </p:nvSpPr>
        <p:spPr bwMode="auto">
          <a:xfrm>
            <a:off x="7353300" y="508000"/>
            <a:ext cx="1790700" cy="1600201"/>
          </a:xfrm>
          <a:prstGeom prst="irregularSeal1">
            <a:avLst/>
          </a:prstGeom>
          <a:solidFill>
            <a:schemeClr val="bg1"/>
          </a:solidFill>
          <a:ln w="28575">
            <a:solidFill>
              <a:srgbClr val="FF0000"/>
            </a:solidFill>
            <a:miter lim="800000"/>
            <a:headEnd/>
            <a:tailEnd/>
          </a:ln>
          <a:effectLst/>
          <a:extLst/>
        </p:spPr>
        <p:txBody>
          <a:bodyPr wrap="none" anchor="ctr"/>
          <a:lstStyle/>
          <a:p>
            <a:endParaRPr lang="en-US">
              <a:ln>
                <a:solidFill>
                  <a:srgbClr val="FF0000"/>
                </a:solidFill>
              </a:ln>
              <a:solidFill>
                <a:schemeClr val="bg1"/>
              </a:solidFill>
            </a:endParaRPr>
          </a:p>
        </p:txBody>
      </p:sp>
      <p:sp>
        <p:nvSpPr>
          <p:cNvPr id="15378" name="Text Box 50"/>
          <p:cNvSpPr txBox="1">
            <a:spLocks noChangeArrowheads="1"/>
          </p:cNvSpPr>
          <p:nvPr/>
        </p:nvSpPr>
        <p:spPr bwMode="auto">
          <a:xfrm>
            <a:off x="7696200" y="990600"/>
            <a:ext cx="106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600" dirty="0">
                <a:latin typeface="Comic Sans MS" pitchFamily="66" charset="0"/>
                <a:hlinkClick r:id="rId5"/>
              </a:rPr>
              <a:t>Blood Agar</a:t>
            </a:r>
            <a:endParaRPr lang="en-US" sz="1600" dirty="0">
              <a:latin typeface="Comic Sans MS" pitchFamily="66" charset="0"/>
            </a:endParaRPr>
          </a:p>
        </p:txBody>
      </p:sp>
      <p:sp>
        <p:nvSpPr>
          <p:cNvPr id="15379" name="Text Box 5"/>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10"/>
              </a:rPr>
              <a:t>Virtual Microbiology Classroom</a:t>
            </a:r>
            <a:r>
              <a:rPr lang="en-US" sz="1000">
                <a:latin typeface="Comic Sans MS" pitchFamily="66" charset="0"/>
              </a:rPr>
              <a:t> on </a:t>
            </a:r>
            <a:r>
              <a:rPr lang="en-US" sz="1000">
                <a:latin typeface="Comic Sans MS" pitchFamily="66" charset="0"/>
                <a:hlinkClick r:id="rId11"/>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sz="half" idx="1"/>
          </p:nvPr>
        </p:nvSpPr>
        <p:spPr>
          <a:xfrm>
            <a:off x="0" y="838200"/>
            <a:ext cx="5715000" cy="6019800"/>
          </a:xfrm>
        </p:spPr>
        <p:txBody>
          <a:bodyPr/>
          <a:lstStyle/>
          <a:p>
            <a:pPr eaLnBrk="1" hangingPunct="1">
              <a:buFontTx/>
              <a:buNone/>
            </a:pPr>
            <a:endParaRPr lang="en-US" sz="1000" b="1" dirty="0" smtClean="0">
              <a:solidFill>
                <a:srgbClr val="800080"/>
              </a:solidFill>
              <a:latin typeface="Comic Sans MS" pitchFamily="66" charset="0"/>
            </a:endParaRPr>
          </a:p>
          <a:p>
            <a:pPr eaLnBrk="1" hangingPunct="1">
              <a:buFontTx/>
              <a:buNone/>
            </a:pPr>
            <a:r>
              <a:rPr lang="en-US" sz="2400" b="1" dirty="0" smtClean="0">
                <a:solidFill>
                  <a:srgbClr val="800080"/>
                </a:solidFill>
                <a:latin typeface="Comic Sans MS" pitchFamily="66" charset="0"/>
              </a:rPr>
              <a:t>  </a:t>
            </a:r>
            <a:r>
              <a:rPr lang="en-US" sz="1800" b="1" dirty="0" smtClean="0">
                <a:solidFill>
                  <a:srgbClr val="800080"/>
                </a:solidFill>
                <a:latin typeface="Comic Sans MS" pitchFamily="66" charset="0"/>
                <a:hlinkClick r:id="rId3"/>
              </a:rPr>
              <a:t>GRAM-POSITIVE</a:t>
            </a:r>
            <a:endParaRPr lang="en-US" sz="1800" b="1" dirty="0" smtClean="0">
              <a:solidFill>
                <a:srgbClr val="800080"/>
              </a:solidFill>
              <a:latin typeface="Comic Sans MS" pitchFamily="66" charset="0"/>
            </a:endParaRPr>
          </a:p>
          <a:p>
            <a:pPr eaLnBrk="1" hangingPunct="1">
              <a:buFontTx/>
              <a:buNone/>
            </a:pPr>
            <a:r>
              <a:rPr lang="en-US" sz="1600" b="1" dirty="0" smtClean="0">
                <a:solidFill>
                  <a:schemeClr val="folHlink"/>
                </a:solidFill>
                <a:latin typeface="Comic Sans MS" pitchFamily="66" charset="0"/>
              </a:rPr>
              <a:t>   Facultative anaerobe</a:t>
            </a:r>
          </a:p>
          <a:p>
            <a:pPr eaLnBrk="1" hangingPunct="1">
              <a:buFontTx/>
              <a:buNone/>
            </a:pPr>
            <a:r>
              <a:rPr lang="en-US" sz="1400" dirty="0" smtClean="0">
                <a:latin typeface="Comic Sans MS" pitchFamily="66" charset="0"/>
              </a:rPr>
              <a:t>     </a:t>
            </a:r>
            <a:r>
              <a:rPr lang="en-US" sz="1400" dirty="0" err="1" smtClean="0">
                <a:latin typeface="Comic Sans MS" pitchFamily="66" charset="0"/>
              </a:rPr>
              <a:t>coccus</a:t>
            </a:r>
            <a:r>
              <a:rPr lang="en-US" sz="1400" dirty="0" smtClean="0">
                <a:latin typeface="Comic Sans MS" pitchFamily="66" charset="0"/>
              </a:rPr>
              <a:t>-shaped</a:t>
            </a:r>
          </a:p>
          <a:p>
            <a:pPr eaLnBrk="1" hangingPunct="1">
              <a:buFontTx/>
              <a:buNone/>
            </a:pPr>
            <a:endParaRPr lang="en-US" sz="900" dirty="0" smtClean="0">
              <a:latin typeface="Comic Sans MS" pitchFamily="66" charset="0"/>
            </a:endParaRPr>
          </a:p>
          <a:p>
            <a:pPr eaLnBrk="1" hangingPunct="1">
              <a:buFontTx/>
              <a:buNone/>
            </a:pPr>
            <a:r>
              <a:rPr lang="en-US" sz="2000" dirty="0">
                <a:latin typeface="Comic Sans MS" pitchFamily="66" charset="0"/>
              </a:rPr>
              <a:t>	</a:t>
            </a:r>
            <a:r>
              <a:rPr lang="en-US" sz="1600" dirty="0" smtClean="0">
                <a:latin typeface="Comic Sans MS" pitchFamily="66" charset="0"/>
              </a:rPr>
              <a:t>Coccus-shaped bacteria, which divides </a:t>
            </a:r>
          </a:p>
          <a:p>
            <a:pPr eaLnBrk="1" hangingPunct="1">
              <a:buFontTx/>
              <a:buNone/>
            </a:pPr>
            <a:r>
              <a:rPr lang="en-US" sz="1600" dirty="0">
                <a:latin typeface="Comic Sans MS" pitchFamily="66" charset="0"/>
              </a:rPr>
              <a:t>	</a:t>
            </a:r>
            <a:r>
              <a:rPr lang="en-US" sz="1600" dirty="0" smtClean="0">
                <a:latin typeface="Comic Sans MS" pitchFamily="66" charset="0"/>
              </a:rPr>
              <a:t>in a way that results in grape-like clusters. </a:t>
            </a:r>
          </a:p>
          <a:p>
            <a:pPr lvl="1" eaLnBrk="1" hangingPunct="1">
              <a:buFontTx/>
              <a:buNone/>
            </a:pPr>
            <a:endParaRPr lang="en-US" sz="1000" i="1" dirty="0" smtClean="0">
              <a:latin typeface="Comic Sans MS" pitchFamily="66" charset="0"/>
            </a:endParaRPr>
          </a:p>
          <a:p>
            <a:pPr lvl="1" eaLnBrk="1" hangingPunct="1">
              <a:buFontTx/>
              <a:buNone/>
            </a:pPr>
            <a:endParaRPr lang="en-US" sz="1000" i="1" dirty="0" smtClean="0">
              <a:latin typeface="Comic Sans MS" pitchFamily="66" charset="0"/>
            </a:endParaRPr>
          </a:p>
          <a:p>
            <a:pPr lvl="1" eaLnBrk="1" hangingPunct="1">
              <a:buFontTx/>
              <a:buChar char="-"/>
            </a:pPr>
            <a:r>
              <a:rPr lang="en-US" sz="1200" b="1" i="1" dirty="0" smtClean="0">
                <a:latin typeface="Comic Sans MS" pitchFamily="66" charset="0"/>
              </a:rPr>
              <a:t>Staphylococcus </a:t>
            </a:r>
            <a:r>
              <a:rPr lang="en-US" sz="1200" b="1" i="1" dirty="0" err="1" smtClean="0">
                <a:latin typeface="Comic Sans MS" pitchFamily="66" charset="0"/>
              </a:rPr>
              <a:t>aureus</a:t>
            </a:r>
            <a:r>
              <a:rPr lang="en-US" sz="1200" dirty="0" smtClean="0">
                <a:latin typeface="Comic Sans MS" pitchFamily="66" charset="0"/>
              </a:rPr>
              <a:t> (golden staph), most common cause of staph infections. </a:t>
            </a:r>
          </a:p>
          <a:p>
            <a:pPr lvl="1" eaLnBrk="1" hangingPunct="1">
              <a:buFontTx/>
              <a:buChar char="-"/>
            </a:pPr>
            <a:endParaRPr lang="en-US" sz="1200" dirty="0" smtClean="0">
              <a:latin typeface="Comic Sans MS" pitchFamily="66" charset="0"/>
            </a:endParaRPr>
          </a:p>
          <a:p>
            <a:pPr lvl="1" eaLnBrk="1" hangingPunct="1">
              <a:buFontTx/>
              <a:buChar char="-"/>
            </a:pPr>
            <a:r>
              <a:rPr lang="en-US" sz="1200" dirty="0" smtClean="0">
                <a:latin typeface="Comic Sans MS" pitchFamily="66" charset="0"/>
              </a:rPr>
              <a:t>Approximately 20–30% of general population  “Staph carriers." </a:t>
            </a:r>
          </a:p>
          <a:p>
            <a:pPr lvl="1" eaLnBrk="1" hangingPunct="1">
              <a:buFontTx/>
              <a:buChar char="-"/>
            </a:pPr>
            <a:endParaRPr lang="en-US" sz="1200" dirty="0" smtClean="0">
              <a:latin typeface="Comic Sans MS" pitchFamily="66" charset="0"/>
            </a:endParaRPr>
          </a:p>
          <a:p>
            <a:pPr lvl="1" eaLnBrk="1" hangingPunct="1">
              <a:buFontTx/>
              <a:buChar char="-"/>
            </a:pPr>
            <a:r>
              <a:rPr lang="en-US" sz="1200" i="1" dirty="0" smtClean="0">
                <a:latin typeface="Comic Sans MS" pitchFamily="66" charset="0"/>
              </a:rPr>
              <a:t>S. </a:t>
            </a:r>
            <a:r>
              <a:rPr lang="en-US" sz="1200" i="1" dirty="0" err="1" smtClean="0">
                <a:latin typeface="Comic Sans MS" pitchFamily="66" charset="0"/>
              </a:rPr>
              <a:t>aureus</a:t>
            </a:r>
            <a:r>
              <a:rPr lang="en-US" sz="1200" dirty="0" smtClean="0">
                <a:latin typeface="Comic Sans MS" pitchFamily="66" charset="0"/>
              </a:rPr>
              <a:t> can cause illnesses ranging from minor skin infections to life-threatening diseases, such as meningitis, toxic shock syndrome (TSS) &amp; septicemia. </a:t>
            </a:r>
          </a:p>
          <a:p>
            <a:pPr lvl="1" eaLnBrk="1" hangingPunct="1">
              <a:buFontTx/>
              <a:buChar char="-"/>
            </a:pPr>
            <a:endParaRPr lang="en-US" sz="1200" dirty="0" smtClean="0">
              <a:latin typeface="Comic Sans MS" pitchFamily="66" charset="0"/>
            </a:endParaRPr>
          </a:p>
          <a:p>
            <a:pPr lvl="1" eaLnBrk="1" hangingPunct="1">
              <a:buFontTx/>
              <a:buChar char="-"/>
            </a:pPr>
            <a:r>
              <a:rPr lang="en-US" sz="1200" b="1" dirty="0" smtClean="0">
                <a:latin typeface="Comic Sans MS" pitchFamily="66" charset="0"/>
              </a:rPr>
              <a:t>MRSA</a:t>
            </a:r>
            <a:r>
              <a:rPr lang="en-US" sz="1200" dirty="0" smtClean="0">
                <a:latin typeface="Comic Sans MS" pitchFamily="66" charset="0"/>
              </a:rPr>
              <a:t> = </a:t>
            </a:r>
            <a:r>
              <a:rPr lang="en-US" sz="1200" dirty="0" smtClean="0">
                <a:solidFill>
                  <a:srgbClr val="C00000"/>
                </a:solidFill>
                <a:latin typeface="Comic Sans MS" pitchFamily="66" charset="0"/>
              </a:rPr>
              <a:t>M</a:t>
            </a:r>
            <a:r>
              <a:rPr lang="en-US" sz="1200" dirty="0" smtClean="0">
                <a:latin typeface="Comic Sans MS" pitchFamily="66" charset="0"/>
              </a:rPr>
              <a:t>ethicillin-</a:t>
            </a:r>
            <a:r>
              <a:rPr lang="en-US" sz="1200" dirty="0" smtClean="0">
                <a:solidFill>
                  <a:srgbClr val="C00000"/>
                </a:solidFill>
                <a:latin typeface="Comic Sans MS" pitchFamily="66" charset="0"/>
              </a:rPr>
              <a:t>r</a:t>
            </a:r>
            <a:r>
              <a:rPr lang="en-US" sz="1200" dirty="0" smtClean="0">
                <a:latin typeface="Comic Sans MS" pitchFamily="66" charset="0"/>
              </a:rPr>
              <a:t>esistant </a:t>
            </a:r>
            <a:r>
              <a:rPr lang="en-US" sz="1200" i="1" dirty="0" smtClean="0">
                <a:solidFill>
                  <a:srgbClr val="C00000"/>
                </a:solidFill>
                <a:latin typeface="Comic Sans MS" pitchFamily="66" charset="0"/>
              </a:rPr>
              <a:t>S</a:t>
            </a:r>
            <a:r>
              <a:rPr lang="en-US" sz="1200" i="1" dirty="0" smtClean="0">
                <a:latin typeface="Comic Sans MS" pitchFamily="66" charset="0"/>
              </a:rPr>
              <a:t>taphylococcus </a:t>
            </a:r>
            <a:r>
              <a:rPr lang="en-US" sz="1200" i="1" dirty="0" err="1" smtClean="0">
                <a:solidFill>
                  <a:srgbClr val="C00000"/>
                </a:solidFill>
                <a:latin typeface="Comic Sans MS" pitchFamily="66" charset="0"/>
              </a:rPr>
              <a:t>a</a:t>
            </a:r>
            <a:r>
              <a:rPr lang="en-US" sz="1200" i="1" dirty="0" err="1" smtClean="0">
                <a:latin typeface="Comic Sans MS" pitchFamily="66" charset="0"/>
              </a:rPr>
              <a:t>ureus</a:t>
            </a:r>
            <a:endParaRPr lang="en-US" sz="1200" i="1" dirty="0" smtClean="0">
              <a:latin typeface="Comic Sans MS" pitchFamily="66" charset="0"/>
            </a:endParaRPr>
          </a:p>
          <a:p>
            <a:pPr lvl="1" eaLnBrk="1" hangingPunct="1">
              <a:buFontTx/>
              <a:buChar char="-"/>
            </a:pPr>
            <a:endParaRPr lang="en-US" sz="1200" dirty="0" smtClean="0">
              <a:latin typeface="Comic Sans MS" pitchFamily="66" charset="0"/>
            </a:endParaRPr>
          </a:p>
          <a:p>
            <a:pPr lvl="1" eaLnBrk="1" hangingPunct="1">
              <a:buFontTx/>
              <a:buChar char="-"/>
            </a:pPr>
            <a:r>
              <a:rPr lang="en-US" sz="1200" dirty="0" smtClean="0">
                <a:latin typeface="Comic Sans MS" pitchFamily="66" charset="0"/>
              </a:rPr>
              <a:t>One of the four most common causes of </a:t>
            </a:r>
            <a:r>
              <a:rPr lang="en-US" sz="1200" b="1" dirty="0" smtClean="0">
                <a:latin typeface="Comic Sans MS" pitchFamily="66" charset="0"/>
              </a:rPr>
              <a:t>nosocomial infections</a:t>
            </a:r>
            <a:r>
              <a:rPr lang="en-US" sz="1200" dirty="0" smtClean="0">
                <a:latin typeface="Comic Sans MS" pitchFamily="66" charset="0"/>
              </a:rPr>
              <a:t>, often causing postsurgical wound infections. </a:t>
            </a:r>
          </a:p>
          <a:p>
            <a:pPr lvl="1" eaLnBrk="1" hangingPunct="1">
              <a:buFontTx/>
              <a:buChar char="-"/>
            </a:pPr>
            <a:endParaRPr lang="en-US" sz="1200" dirty="0" smtClean="0">
              <a:latin typeface="Comic Sans MS" pitchFamily="66" charset="0"/>
            </a:endParaRPr>
          </a:p>
          <a:p>
            <a:pPr lvl="1" eaLnBrk="1" hangingPunct="1">
              <a:buFontTx/>
              <a:buChar char="-"/>
            </a:pPr>
            <a:r>
              <a:rPr lang="en-US" sz="1200" b="1" i="1" dirty="0" smtClean="0">
                <a:latin typeface="Comic Sans MS" pitchFamily="66" charset="0"/>
              </a:rPr>
              <a:t>S. </a:t>
            </a:r>
            <a:r>
              <a:rPr lang="en-US" sz="1200" b="1" i="1" dirty="0" err="1" smtClean="0">
                <a:latin typeface="Comic Sans MS" pitchFamily="66" charset="0"/>
              </a:rPr>
              <a:t>epidermidis</a:t>
            </a:r>
            <a:r>
              <a:rPr lang="en-US" sz="1200" dirty="0" smtClean="0">
                <a:latin typeface="Comic Sans MS" pitchFamily="66" charset="0"/>
              </a:rPr>
              <a:t> is </a:t>
            </a:r>
            <a:r>
              <a:rPr lang="en-US" sz="1200" dirty="0" smtClean="0">
                <a:latin typeface="Comic Sans MS" pitchFamily="66" charset="0"/>
                <a:hlinkClick r:id="rId4"/>
              </a:rPr>
              <a:t>normal flora</a:t>
            </a:r>
            <a:r>
              <a:rPr lang="en-US" sz="1200" dirty="0" smtClean="0">
                <a:latin typeface="Comic Sans MS" pitchFamily="66" charset="0"/>
              </a:rPr>
              <a:t> which inhabits the skin of healthy humans.</a:t>
            </a:r>
            <a:endParaRPr lang="en-US" sz="3600" dirty="0" smtClean="0">
              <a:latin typeface="Comic Sans MS" pitchFamily="66" charset="0"/>
            </a:endParaRPr>
          </a:p>
        </p:txBody>
      </p:sp>
      <p:sp>
        <p:nvSpPr>
          <p:cNvPr id="16387" name="Oval 6"/>
          <p:cNvSpPr>
            <a:spLocks noChangeArrowheads="1"/>
          </p:cNvSpPr>
          <p:nvPr/>
        </p:nvSpPr>
        <p:spPr bwMode="auto">
          <a:xfrm>
            <a:off x="2791430" y="1259953"/>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8" name="Oval 7"/>
          <p:cNvSpPr>
            <a:spLocks noChangeArrowheads="1"/>
          </p:cNvSpPr>
          <p:nvPr/>
        </p:nvSpPr>
        <p:spPr bwMode="auto">
          <a:xfrm>
            <a:off x="2970254" y="1184663"/>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9" name="Oval 8"/>
          <p:cNvSpPr>
            <a:spLocks noChangeArrowheads="1"/>
          </p:cNvSpPr>
          <p:nvPr/>
        </p:nvSpPr>
        <p:spPr bwMode="auto">
          <a:xfrm>
            <a:off x="2801866" y="1457092"/>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0" name="Oval 9"/>
          <p:cNvSpPr>
            <a:spLocks noChangeArrowheads="1"/>
          </p:cNvSpPr>
          <p:nvPr/>
        </p:nvSpPr>
        <p:spPr bwMode="auto">
          <a:xfrm>
            <a:off x="3157069" y="1229597"/>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1" name="Oval 10"/>
          <p:cNvSpPr>
            <a:spLocks noChangeArrowheads="1"/>
          </p:cNvSpPr>
          <p:nvPr/>
        </p:nvSpPr>
        <p:spPr bwMode="auto">
          <a:xfrm>
            <a:off x="3010839" y="1369302"/>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2" name="Oval 11"/>
          <p:cNvSpPr>
            <a:spLocks noChangeArrowheads="1"/>
          </p:cNvSpPr>
          <p:nvPr/>
        </p:nvSpPr>
        <p:spPr bwMode="auto">
          <a:xfrm>
            <a:off x="2819083" y="102512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6393" name="Picture 13" descr="Staphylococcus"/>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a:xfrm>
            <a:off x="6131680" y="2039361"/>
            <a:ext cx="2807533" cy="19992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4" name="Text Box 14"/>
          <p:cNvSpPr txBox="1">
            <a:spLocks noChangeArrowheads="1"/>
          </p:cNvSpPr>
          <p:nvPr/>
        </p:nvSpPr>
        <p:spPr bwMode="auto">
          <a:xfrm>
            <a:off x="5715000" y="6461125"/>
            <a:ext cx="342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000" b="0">
                <a:latin typeface="Comic Sans MS" pitchFamily="66" charset="0"/>
              </a:rPr>
              <a:t>Image: Mannitol salt plates, T. Port;</a:t>
            </a:r>
            <a:r>
              <a:rPr lang="en-US" sz="1000" b="0" i="1">
                <a:latin typeface="Comic Sans MS" pitchFamily="66" charset="0"/>
              </a:rPr>
              <a:t> S. aureus, </a:t>
            </a:r>
            <a:r>
              <a:rPr lang="en-US" sz="1000" b="0">
                <a:latin typeface="Comic Sans MS" pitchFamily="66" charset="0"/>
              </a:rPr>
              <a:t>Janice Haney Carr</a:t>
            </a:r>
            <a:r>
              <a:rPr lang="en-US" sz="1000" b="0" i="1">
                <a:latin typeface="Comic Sans MS" pitchFamily="66" charset="0"/>
              </a:rPr>
              <a:t> , </a:t>
            </a:r>
            <a:r>
              <a:rPr lang="en-US" sz="1000" b="0">
                <a:latin typeface="Comic Sans MS" pitchFamily="66" charset="0"/>
                <a:hlinkClick r:id="rId6"/>
              </a:rPr>
              <a:t>PHIL</a:t>
            </a:r>
            <a:r>
              <a:rPr lang="en-US" sz="1000" b="0">
                <a:latin typeface="Comic Sans MS" pitchFamily="66" charset="0"/>
              </a:rPr>
              <a:t> #10046; </a:t>
            </a:r>
            <a:r>
              <a:rPr lang="en-US" sz="1000" b="0">
                <a:latin typeface="Comic Sans MS" pitchFamily="66" charset="0"/>
                <a:hlinkClick r:id="rId7"/>
              </a:rPr>
              <a:t>Gram stain</a:t>
            </a:r>
            <a:r>
              <a:rPr lang="en-US" sz="1000" b="0" i="1">
                <a:latin typeface="Comic Sans MS" pitchFamily="66" charset="0"/>
              </a:rPr>
              <a:t> Staph, </a:t>
            </a:r>
            <a:r>
              <a:rPr lang="en-US" sz="1000" b="0">
                <a:latin typeface="Comic Sans MS" pitchFamily="66" charset="0"/>
              </a:rPr>
              <a:t>T. Port</a:t>
            </a:r>
            <a:endParaRPr lang="en-US" b="0">
              <a:latin typeface="Comic Sans MS" pitchFamily="66" charset="0"/>
            </a:endParaRPr>
          </a:p>
        </p:txBody>
      </p:sp>
      <p:sp>
        <p:nvSpPr>
          <p:cNvPr id="16398" name="Text Box 20"/>
          <p:cNvSpPr txBox="1">
            <a:spLocks noChangeArrowheads="1"/>
          </p:cNvSpPr>
          <p:nvPr/>
        </p:nvSpPr>
        <p:spPr bwMode="auto">
          <a:xfrm>
            <a:off x="152400" y="228600"/>
            <a:ext cx="670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2800" dirty="0">
                <a:solidFill>
                  <a:schemeClr val="folHlink"/>
                </a:solidFill>
                <a:latin typeface="Comic Sans MS" pitchFamily="66" charset="0"/>
              </a:rPr>
              <a:t>Bacterial Genus</a:t>
            </a:r>
            <a:r>
              <a:rPr lang="en-US" sz="2800" dirty="0">
                <a:latin typeface="Comic Sans MS" pitchFamily="66" charset="0"/>
              </a:rPr>
              <a:t>: </a:t>
            </a:r>
            <a:r>
              <a:rPr lang="en-US" sz="2400" i="1" dirty="0" smtClean="0">
                <a:solidFill>
                  <a:schemeClr val="tx1">
                    <a:lumMod val="65000"/>
                    <a:lumOff val="35000"/>
                  </a:schemeClr>
                </a:solidFill>
                <a:latin typeface="Comic Sans MS" pitchFamily="66" charset="0"/>
              </a:rPr>
              <a:t>Staphylococcus</a:t>
            </a:r>
            <a:endParaRPr lang="en-US" sz="2400" i="1" dirty="0">
              <a:solidFill>
                <a:schemeClr val="tx1">
                  <a:lumMod val="65000"/>
                  <a:lumOff val="35000"/>
                </a:schemeClr>
              </a:solidFill>
              <a:latin typeface="Comic Sans MS" pitchFamily="66" charset="0"/>
            </a:endParaRPr>
          </a:p>
        </p:txBody>
      </p:sp>
      <p:pic>
        <p:nvPicPr>
          <p:cNvPr id="16399" name="Picture 22" descr="Staphylococcus-simple-stain-sm"/>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6172200" y="4114800"/>
            <a:ext cx="2660650" cy="2008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00" name="Text Box 23"/>
          <p:cNvSpPr txBox="1">
            <a:spLocks noChangeArrowheads="1"/>
          </p:cNvSpPr>
          <p:nvPr/>
        </p:nvSpPr>
        <p:spPr bwMode="auto">
          <a:xfrm>
            <a:off x="7772400" y="4114800"/>
            <a:ext cx="11430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100" dirty="0">
                <a:latin typeface="Comic Sans MS" pitchFamily="66" charset="0"/>
              </a:rPr>
              <a:t>Our lab friend </a:t>
            </a:r>
            <a:r>
              <a:rPr lang="en-US" sz="1100" i="1" dirty="0" err="1">
                <a:latin typeface="Comic Sans MS" pitchFamily="66" charset="0"/>
              </a:rPr>
              <a:t>Stapylococcus</a:t>
            </a:r>
            <a:r>
              <a:rPr lang="en-US" sz="1100" i="1" dirty="0">
                <a:latin typeface="Comic Sans MS" pitchFamily="66" charset="0"/>
              </a:rPr>
              <a:t> </a:t>
            </a:r>
            <a:r>
              <a:rPr lang="en-US" sz="1100" i="1" dirty="0" err="1">
                <a:latin typeface="Comic Sans MS" pitchFamily="66" charset="0"/>
              </a:rPr>
              <a:t>epidermidis</a:t>
            </a:r>
            <a:r>
              <a:rPr lang="en-US" sz="1200" i="1" dirty="0">
                <a:latin typeface="Comic Sans MS" pitchFamily="66" charset="0"/>
              </a:rPr>
              <a:t>.</a:t>
            </a:r>
          </a:p>
        </p:txBody>
      </p:sp>
      <p:sp>
        <p:nvSpPr>
          <p:cNvPr id="16401" name="Text Box 24"/>
          <p:cNvSpPr txBox="1">
            <a:spLocks noChangeArrowheads="1"/>
          </p:cNvSpPr>
          <p:nvPr/>
        </p:nvSpPr>
        <p:spPr bwMode="auto">
          <a:xfrm>
            <a:off x="6629400" y="2438400"/>
            <a:ext cx="2024063" cy="12003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sz="1200" i="1" dirty="0">
                <a:solidFill>
                  <a:srgbClr val="008000"/>
                </a:solidFill>
                <a:latin typeface="Comic Sans MS" pitchFamily="66" charset="0"/>
              </a:rPr>
              <a:t>Staphylococcus </a:t>
            </a:r>
            <a:r>
              <a:rPr lang="en-US" sz="1200" i="1" dirty="0" err="1">
                <a:solidFill>
                  <a:srgbClr val="008000"/>
                </a:solidFill>
                <a:latin typeface="Comic Sans MS" pitchFamily="66" charset="0"/>
              </a:rPr>
              <a:t>aureus</a:t>
            </a:r>
            <a:r>
              <a:rPr lang="en-US" sz="1200" i="1" dirty="0">
                <a:solidFill>
                  <a:srgbClr val="008000"/>
                </a:solidFill>
                <a:latin typeface="Comic Sans MS" pitchFamily="66" charset="0"/>
              </a:rPr>
              <a:t>, </a:t>
            </a:r>
          </a:p>
          <a:p>
            <a:pPr eaLnBrk="1" hangingPunct="1"/>
            <a:r>
              <a:rPr lang="en-US" sz="1200" dirty="0">
                <a:solidFill>
                  <a:srgbClr val="008000"/>
                </a:solidFill>
                <a:latin typeface="Comic Sans MS" pitchFamily="66" charset="0"/>
              </a:rPr>
              <a:t>Golden staph </a:t>
            </a:r>
          </a:p>
          <a:p>
            <a:pPr eaLnBrk="1" hangingPunct="1"/>
            <a:r>
              <a:rPr lang="en-US" sz="1200" dirty="0">
                <a:solidFill>
                  <a:srgbClr val="008000"/>
                </a:solidFill>
                <a:latin typeface="Comic Sans MS" pitchFamily="66" charset="0"/>
              </a:rPr>
              <a:t>(One of the reasons snot </a:t>
            </a:r>
          </a:p>
          <a:p>
            <a:pPr eaLnBrk="1" hangingPunct="1"/>
            <a:r>
              <a:rPr lang="en-US" sz="1200" dirty="0">
                <a:solidFill>
                  <a:srgbClr val="008000"/>
                </a:solidFill>
                <a:latin typeface="Comic Sans MS" pitchFamily="66" charset="0"/>
              </a:rPr>
              <a:t>gets yellow when you are sick.)</a:t>
            </a:r>
          </a:p>
        </p:txBody>
      </p:sp>
      <p:sp>
        <p:nvSpPr>
          <p:cNvPr id="16404"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a:latin typeface="Comic Sans MS" pitchFamily="66" charset="0"/>
              </a:rPr>
              <a:t>From the  </a:t>
            </a:r>
            <a:r>
              <a:rPr lang="en-US" sz="1000">
                <a:latin typeface="Comic Sans MS" pitchFamily="66" charset="0"/>
                <a:hlinkClick r:id="rId9"/>
              </a:rPr>
              <a:t>Virtual Microbiology Classroom</a:t>
            </a:r>
            <a:r>
              <a:rPr lang="en-US" sz="1000">
                <a:latin typeface="Comic Sans MS" pitchFamily="66" charset="0"/>
              </a:rPr>
              <a:t> on </a:t>
            </a:r>
            <a:r>
              <a:rPr lang="en-US" sz="1000">
                <a:latin typeface="Comic Sans MS" pitchFamily="66" charset="0"/>
                <a:hlinkClick r:id="rId10"/>
              </a:rPr>
              <a:t>ScienceProfOnline.com</a:t>
            </a:r>
            <a:endParaRPr lang="en-US" sz="1000">
              <a:latin typeface="Comic Sans MS" pitchFamily="66" charset="0"/>
            </a:endParaRPr>
          </a:p>
        </p:txBody>
      </p:sp>
      <p:sp>
        <p:nvSpPr>
          <p:cNvPr id="21" name="AutoShape 35"/>
          <p:cNvSpPr>
            <a:spLocks noChangeArrowheads="1"/>
          </p:cNvSpPr>
          <p:nvPr/>
        </p:nvSpPr>
        <p:spPr bwMode="auto">
          <a:xfrm>
            <a:off x="5921488" y="5061404"/>
            <a:ext cx="1676400" cy="1377950"/>
          </a:xfrm>
          <a:prstGeom prst="irregularSeal1">
            <a:avLst/>
          </a:prstGeom>
          <a:solidFill>
            <a:schemeClr val="bg1"/>
          </a:solidFill>
          <a:ln w="28575">
            <a:solidFill>
              <a:srgbClr val="660066"/>
            </a:solidFill>
            <a:miter lim="800000"/>
            <a:headEnd/>
            <a:tailEnd/>
          </a:ln>
          <a:effectLst/>
          <a:extLst/>
        </p:spPr>
        <p:txBody>
          <a:bodyPr wrap="none" anchor="ctr"/>
          <a:lstStyle/>
          <a:p>
            <a:endParaRPr lang="en-US">
              <a:ln w="38100">
                <a:solidFill>
                  <a:schemeClr val="tx1"/>
                </a:solidFill>
              </a:ln>
            </a:endParaRPr>
          </a:p>
        </p:txBody>
      </p:sp>
      <p:sp>
        <p:nvSpPr>
          <p:cNvPr id="22" name="Text Box 36"/>
          <p:cNvSpPr txBox="1">
            <a:spLocks noChangeArrowheads="1"/>
          </p:cNvSpPr>
          <p:nvPr/>
        </p:nvSpPr>
        <p:spPr bwMode="auto">
          <a:xfrm>
            <a:off x="6226288" y="5442404"/>
            <a:ext cx="106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1400" dirty="0">
                <a:solidFill>
                  <a:srgbClr val="FFFFFF"/>
                </a:solidFill>
                <a:latin typeface="Comic Sans MS" pitchFamily="66" charset="0"/>
                <a:hlinkClick r:id="rId11"/>
              </a:rPr>
              <a:t>Gram Stain</a:t>
            </a:r>
            <a:endParaRPr lang="en-US" sz="1400" dirty="0">
              <a:solidFill>
                <a:srgbClr val="FFFFFF"/>
              </a:solidFill>
              <a:latin typeface="Comic Sans MS" pitchFamily="66" charset="0"/>
            </a:endParaRP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60406" y="841181"/>
            <a:ext cx="1805765" cy="1689021"/>
          </a:xfrm>
          <a:prstGeom prst="ellipse">
            <a:avLst/>
          </a:prstGeom>
          <a:ln w="25400" cap="rnd">
            <a:solidFill>
              <a:srgbClr val="333333"/>
            </a:solidFill>
          </a:ln>
          <a:effectLst>
            <a:outerShdw blurRad="381000" dist="292100" dir="5400000" sx="-80000" sy="-18000" rotWithShape="0">
              <a:srgbClr val="000000">
                <a:alpha val="22000"/>
              </a:srgbClr>
            </a:outerShdw>
            <a:reflection stA="0" endPos="65000" dist="50800" dir="5400000" sy="-100000" algn="bl" rotWithShape="0"/>
          </a:effectLst>
          <a:scene3d>
            <a:camera prst="orthographicFront"/>
            <a:lightRig rig="contrasting" dir="t">
              <a:rot lat="0" lon="0" rev="3000000"/>
            </a:lightRig>
          </a:scene3d>
          <a:sp3d contourW="7620">
            <a:bevelT w="95250" h="31750"/>
            <a:contourClr>
              <a:srgbClr val="333333"/>
            </a:contourClr>
          </a:sp3d>
        </p:spPr>
      </p:pic>
      <p:pic>
        <p:nvPicPr>
          <p:cNvPr id="23" name="Picture 17" descr="Mannitol Salt Pos and Ne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33174" y="314383"/>
            <a:ext cx="2319828" cy="1616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18"/>
          <p:cNvSpPr>
            <a:spLocks noChangeArrowheads="1"/>
          </p:cNvSpPr>
          <p:nvPr/>
        </p:nvSpPr>
        <p:spPr bwMode="auto">
          <a:xfrm>
            <a:off x="7653798" y="104409"/>
            <a:ext cx="1454828" cy="1519168"/>
          </a:xfrm>
          <a:prstGeom prst="irregularSeal1">
            <a:avLst/>
          </a:prstGeom>
          <a:solidFill>
            <a:schemeClr val="bg1"/>
          </a:solidFill>
          <a:ln w="38100">
            <a:solidFill>
              <a:srgbClr val="FFFF00"/>
            </a:solidFill>
            <a:miter lim="800000"/>
            <a:headEnd/>
            <a:tailEnd/>
          </a:ln>
          <a:effectLst/>
          <a:extLst/>
        </p:spPr>
        <p:txBody>
          <a:bodyPr wrap="none" anchor="ctr"/>
          <a:lstStyle/>
          <a:p>
            <a:endParaRPr lang="en-US"/>
          </a:p>
        </p:txBody>
      </p:sp>
      <p:sp>
        <p:nvSpPr>
          <p:cNvPr id="25" name="Text Box 19"/>
          <p:cNvSpPr txBox="1">
            <a:spLocks noChangeArrowheads="1"/>
          </p:cNvSpPr>
          <p:nvPr/>
        </p:nvSpPr>
        <p:spPr bwMode="auto">
          <a:xfrm>
            <a:off x="7898376" y="641665"/>
            <a:ext cx="914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400" dirty="0" err="1">
                <a:latin typeface="Comic Sans MS" pitchFamily="66" charset="0"/>
                <a:hlinkClick r:id="rId14"/>
              </a:rPr>
              <a:t>Mannitol</a:t>
            </a:r>
            <a:r>
              <a:rPr lang="en-US" sz="1400" dirty="0">
                <a:latin typeface="Comic Sans MS" pitchFamily="66" charset="0"/>
                <a:hlinkClick r:id="rId14"/>
              </a:rPr>
              <a:t> </a:t>
            </a:r>
            <a:r>
              <a:rPr lang="en-US" sz="1200" dirty="0">
                <a:latin typeface="Comic Sans MS" pitchFamily="66" charset="0"/>
                <a:hlinkClick r:id="rId14"/>
              </a:rPr>
              <a:t>Salt</a:t>
            </a:r>
            <a:endParaRPr lang="en-US" sz="1200" dirty="0">
              <a:latin typeface="Comic Sans MS" pitchFamily="66" charset="0"/>
            </a:endParaRPr>
          </a:p>
        </p:txBody>
      </p:sp>
      <p:sp>
        <p:nvSpPr>
          <p:cNvPr id="26" name="Oval 9"/>
          <p:cNvSpPr>
            <a:spLocks noChangeArrowheads="1"/>
          </p:cNvSpPr>
          <p:nvPr/>
        </p:nvSpPr>
        <p:spPr bwMode="auto">
          <a:xfrm>
            <a:off x="3220717" y="1412059"/>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sz="half" idx="1"/>
          </p:nvPr>
        </p:nvSpPr>
        <p:spPr>
          <a:xfrm>
            <a:off x="228600" y="762000"/>
            <a:ext cx="4495800" cy="5486399"/>
          </a:xfrm>
        </p:spPr>
        <p:txBody>
          <a:bodyPr/>
          <a:lstStyle/>
          <a:p>
            <a:pPr eaLnBrk="1" hangingPunct="1">
              <a:lnSpc>
                <a:spcPct val="80000"/>
              </a:lnSpc>
              <a:buFontTx/>
              <a:buNone/>
            </a:pPr>
            <a:endParaRPr lang="en-US" sz="1200" dirty="0" smtClean="0">
              <a:latin typeface="Comic Sans MS" pitchFamily="66" charset="0"/>
            </a:endParaRPr>
          </a:p>
          <a:p>
            <a:pPr eaLnBrk="1" hangingPunct="1">
              <a:lnSpc>
                <a:spcPct val="80000"/>
              </a:lnSpc>
              <a:buFontTx/>
              <a:buNone/>
            </a:pPr>
            <a:r>
              <a:rPr lang="en-US" sz="1800" dirty="0" smtClean="0">
                <a:latin typeface="Comic Sans MS" pitchFamily="66" charset="0"/>
              </a:rPr>
              <a:t>GRAM-</a:t>
            </a:r>
            <a:r>
              <a:rPr lang="en-US" sz="1800" dirty="0" smtClean="0">
                <a:solidFill>
                  <a:srgbClr val="FF00FF"/>
                </a:solidFill>
                <a:latin typeface="Comic Sans MS" pitchFamily="66" charset="0"/>
              </a:rPr>
              <a:t>v</a:t>
            </a:r>
            <a:r>
              <a:rPr lang="en-US" sz="1800" dirty="0" smtClean="0">
                <a:solidFill>
                  <a:srgbClr val="9900CC"/>
                </a:solidFill>
                <a:latin typeface="Comic Sans MS" pitchFamily="66" charset="0"/>
              </a:rPr>
              <a:t>a</a:t>
            </a:r>
            <a:r>
              <a:rPr lang="en-US" sz="1800" dirty="0" smtClean="0">
                <a:solidFill>
                  <a:srgbClr val="FF00FF"/>
                </a:solidFill>
                <a:latin typeface="Comic Sans MS" pitchFamily="66" charset="0"/>
              </a:rPr>
              <a:t>r</a:t>
            </a:r>
            <a:r>
              <a:rPr lang="en-US" sz="1800" dirty="0" smtClean="0">
                <a:solidFill>
                  <a:srgbClr val="9900CC"/>
                </a:solidFill>
                <a:latin typeface="Comic Sans MS" pitchFamily="66" charset="0"/>
              </a:rPr>
              <a:t>i</a:t>
            </a:r>
            <a:r>
              <a:rPr lang="en-US" sz="1800" dirty="0" smtClean="0">
                <a:solidFill>
                  <a:srgbClr val="FF00FF"/>
                </a:solidFill>
                <a:latin typeface="Comic Sans MS" pitchFamily="66" charset="0"/>
              </a:rPr>
              <a:t>a</a:t>
            </a:r>
            <a:r>
              <a:rPr lang="en-US" sz="1800" dirty="0" smtClean="0">
                <a:solidFill>
                  <a:srgbClr val="9900CC"/>
                </a:solidFill>
                <a:latin typeface="Comic Sans MS" pitchFamily="66" charset="0"/>
              </a:rPr>
              <a:t>b</a:t>
            </a:r>
            <a:r>
              <a:rPr lang="en-US" sz="1800" dirty="0" smtClean="0">
                <a:solidFill>
                  <a:srgbClr val="FF00FF"/>
                </a:solidFill>
                <a:latin typeface="Comic Sans MS" pitchFamily="66" charset="0"/>
              </a:rPr>
              <a:t>l</a:t>
            </a:r>
            <a:r>
              <a:rPr lang="en-US" sz="1800" dirty="0" smtClean="0">
                <a:solidFill>
                  <a:srgbClr val="9900CC"/>
                </a:solidFill>
                <a:latin typeface="Comic Sans MS" pitchFamily="66" charset="0"/>
              </a:rPr>
              <a:t>e, </a:t>
            </a:r>
            <a:r>
              <a:rPr lang="en-US" sz="1600" b="1" dirty="0" smtClean="0">
                <a:solidFill>
                  <a:srgbClr val="92D050"/>
                </a:solidFill>
                <a:latin typeface="Comic Sans MS" pitchFamily="66" charset="0"/>
              </a:rPr>
              <a:t>obligate aerobe</a:t>
            </a:r>
            <a:r>
              <a:rPr lang="en-US" sz="1600" dirty="0" smtClean="0">
                <a:solidFill>
                  <a:srgbClr val="92D050"/>
                </a:solidFill>
                <a:latin typeface="Comic Sans MS" pitchFamily="66" charset="0"/>
              </a:rPr>
              <a:t>, </a:t>
            </a:r>
            <a:r>
              <a:rPr lang="en-US" sz="1400" dirty="0" smtClean="0">
                <a:latin typeface="Comic Sans MS" pitchFamily="66" charset="0"/>
              </a:rPr>
              <a:t>bacillus-shaped</a:t>
            </a:r>
          </a:p>
          <a:p>
            <a:pPr eaLnBrk="1" hangingPunct="1">
              <a:lnSpc>
                <a:spcPct val="80000"/>
              </a:lnSpc>
              <a:buFontTx/>
              <a:buNone/>
            </a:pPr>
            <a:endParaRPr lang="en-US" sz="1800" b="1" i="1" dirty="0" smtClean="0">
              <a:latin typeface="Comic Sans MS" pitchFamily="66" charset="0"/>
            </a:endParaRPr>
          </a:p>
          <a:p>
            <a:pPr eaLnBrk="1" hangingPunct="1">
              <a:lnSpc>
                <a:spcPct val="80000"/>
              </a:lnSpc>
              <a:buFontTx/>
              <a:buNone/>
            </a:pPr>
            <a:r>
              <a:rPr lang="en-US" sz="1800" b="1" i="1" dirty="0" smtClean="0">
                <a:solidFill>
                  <a:srgbClr val="FF0000"/>
                </a:solidFill>
                <a:latin typeface="Comic Sans MS" pitchFamily="66" charset="0"/>
              </a:rPr>
              <a:t>Q</a:t>
            </a:r>
            <a:r>
              <a:rPr lang="en-US" sz="1600" b="1" i="1" dirty="0" smtClean="0">
                <a:latin typeface="Comic Sans MS" pitchFamily="66" charset="0"/>
              </a:rPr>
              <a:t>: Why Gram variable?</a:t>
            </a:r>
          </a:p>
          <a:p>
            <a:pPr eaLnBrk="1" hangingPunct="1">
              <a:lnSpc>
                <a:spcPct val="80000"/>
              </a:lnSpc>
              <a:buFontTx/>
              <a:buNone/>
            </a:pPr>
            <a:endParaRPr lang="en-US" sz="1200" dirty="0" smtClean="0">
              <a:latin typeface="Comic Sans MS" pitchFamily="66" charset="0"/>
            </a:endParaRPr>
          </a:p>
          <a:p>
            <a:pPr eaLnBrk="1" hangingPunct="1">
              <a:lnSpc>
                <a:spcPct val="80000"/>
              </a:lnSpc>
            </a:pPr>
            <a:r>
              <a:rPr lang="en-US" sz="1400" dirty="0" smtClean="0">
                <a:latin typeface="Comic Sans MS" pitchFamily="66" charset="0"/>
              </a:rPr>
              <a:t>Both </a:t>
            </a:r>
            <a:r>
              <a:rPr lang="en-US" sz="1600" b="1" dirty="0" smtClean="0">
                <a:solidFill>
                  <a:schemeClr val="tx1">
                    <a:lumMod val="65000"/>
                    <a:lumOff val="35000"/>
                  </a:schemeClr>
                </a:solidFill>
                <a:latin typeface="Comic Sans MS" pitchFamily="66" charset="0"/>
              </a:rPr>
              <a:t>leprosy</a:t>
            </a:r>
            <a:r>
              <a:rPr lang="en-US" sz="1400" dirty="0" smtClean="0">
                <a:latin typeface="Comic Sans MS" pitchFamily="66" charset="0"/>
              </a:rPr>
              <a:t> and </a:t>
            </a:r>
            <a:r>
              <a:rPr lang="en-US" sz="1600" b="1" dirty="0" smtClean="0">
                <a:solidFill>
                  <a:schemeClr val="tx1">
                    <a:lumMod val="65000"/>
                    <a:lumOff val="35000"/>
                  </a:schemeClr>
                </a:solidFill>
                <a:latin typeface="Comic Sans MS" pitchFamily="66" charset="0"/>
              </a:rPr>
              <a:t>tuberculosis</a:t>
            </a:r>
            <a:r>
              <a:rPr lang="en-US" sz="1400" dirty="0" smtClean="0">
                <a:latin typeface="Comic Sans MS" pitchFamily="66" charset="0"/>
              </a:rPr>
              <a:t> caused by </a:t>
            </a:r>
            <a:r>
              <a:rPr lang="en-US" sz="1400" i="1" dirty="0" smtClean="0">
                <a:latin typeface="Comic Sans MS" pitchFamily="66" charset="0"/>
              </a:rPr>
              <a:t>M. </a:t>
            </a:r>
            <a:r>
              <a:rPr lang="en-US" sz="1400" i="1" dirty="0" err="1" smtClean="0">
                <a:latin typeface="Comic Sans MS" pitchFamily="66" charset="0"/>
              </a:rPr>
              <a:t>leprae</a:t>
            </a:r>
            <a:r>
              <a:rPr lang="en-US" sz="1400" dirty="0" smtClean="0">
                <a:latin typeface="Comic Sans MS" pitchFamily="66" charset="0"/>
              </a:rPr>
              <a:t> and </a:t>
            </a:r>
            <a:r>
              <a:rPr lang="en-US" sz="1400" i="1" dirty="0" smtClean="0">
                <a:latin typeface="Comic Sans MS" pitchFamily="66" charset="0"/>
              </a:rPr>
              <a:t>M. tuberculosis</a:t>
            </a:r>
            <a:r>
              <a:rPr lang="en-US" sz="1400" dirty="0" smtClean="0">
                <a:latin typeface="Comic Sans MS" pitchFamily="66" charset="0"/>
              </a:rPr>
              <a:t> respectively, have plagued mankind for centuries. </a:t>
            </a:r>
          </a:p>
          <a:p>
            <a:pPr eaLnBrk="1" hangingPunct="1">
              <a:lnSpc>
                <a:spcPct val="80000"/>
              </a:lnSpc>
            </a:pPr>
            <a:endParaRPr lang="en-US" sz="1400" dirty="0" smtClean="0">
              <a:latin typeface="Comic Sans MS" pitchFamily="66" charset="0"/>
            </a:endParaRPr>
          </a:p>
          <a:p>
            <a:pPr eaLnBrk="1" hangingPunct="1">
              <a:lnSpc>
                <a:spcPct val="80000"/>
              </a:lnSpc>
            </a:pPr>
            <a:r>
              <a:rPr lang="en-US" sz="1400" dirty="0" smtClean="0">
                <a:latin typeface="Comic Sans MS" pitchFamily="66" charset="0"/>
              </a:rPr>
              <a:t>Thought that </a:t>
            </a:r>
            <a:r>
              <a:rPr lang="en-US" sz="1400" i="1" dirty="0" smtClean="0">
                <a:latin typeface="Comic Sans MS" pitchFamily="66" charset="0"/>
              </a:rPr>
              <a:t>M. tuberculosis</a:t>
            </a:r>
            <a:r>
              <a:rPr lang="en-US" sz="1400" dirty="0" smtClean="0">
                <a:latin typeface="Comic Sans MS" pitchFamily="66" charset="0"/>
              </a:rPr>
              <a:t> and </a:t>
            </a:r>
            <a:r>
              <a:rPr lang="en-US" sz="1400" i="1" dirty="0" smtClean="0">
                <a:latin typeface="Comic Sans MS" pitchFamily="66" charset="0"/>
              </a:rPr>
              <a:t>M. </a:t>
            </a:r>
            <a:r>
              <a:rPr lang="en-US" sz="1400" i="1" dirty="0" err="1" smtClean="0">
                <a:latin typeface="Comic Sans MS" pitchFamily="66" charset="0"/>
              </a:rPr>
              <a:t>leprae</a:t>
            </a:r>
            <a:r>
              <a:rPr lang="en-US" sz="1400" dirty="0" smtClean="0">
                <a:latin typeface="Comic Sans MS" pitchFamily="66" charset="0"/>
              </a:rPr>
              <a:t> evolved from a soil bacterium that infected cows, then made jump to humans about the time of animal domestication, 10,000 years ago. </a:t>
            </a:r>
          </a:p>
          <a:p>
            <a:pPr eaLnBrk="1" hangingPunct="1">
              <a:lnSpc>
                <a:spcPct val="80000"/>
              </a:lnSpc>
            </a:pPr>
            <a:endParaRPr lang="en-US" sz="1400" dirty="0" smtClean="0">
              <a:latin typeface="Comic Sans MS" pitchFamily="66" charset="0"/>
            </a:endParaRPr>
          </a:p>
          <a:p>
            <a:pPr eaLnBrk="1" hangingPunct="1">
              <a:lnSpc>
                <a:spcPct val="80000"/>
              </a:lnSpc>
            </a:pPr>
            <a:r>
              <a:rPr lang="en-US" sz="1400" i="1" dirty="0" smtClean="0">
                <a:latin typeface="Comic Sans MS" pitchFamily="66" charset="0"/>
              </a:rPr>
              <a:t>M. tuberculosis</a:t>
            </a:r>
            <a:r>
              <a:rPr lang="en-US" sz="1400" dirty="0" smtClean="0">
                <a:latin typeface="Comic Sans MS" pitchFamily="66" charset="0"/>
              </a:rPr>
              <a:t> doubles population every 18-24 hours, </a:t>
            </a:r>
          </a:p>
          <a:p>
            <a:pPr eaLnBrk="1" hangingPunct="1">
              <a:lnSpc>
                <a:spcPct val="80000"/>
              </a:lnSpc>
            </a:pPr>
            <a:endParaRPr lang="en-US" sz="1400" i="1" dirty="0" smtClean="0">
              <a:latin typeface="Comic Sans MS" pitchFamily="66" charset="0"/>
            </a:endParaRPr>
          </a:p>
          <a:p>
            <a:pPr eaLnBrk="1" hangingPunct="1">
              <a:lnSpc>
                <a:spcPct val="80000"/>
              </a:lnSpc>
            </a:pPr>
            <a:r>
              <a:rPr lang="en-US" sz="1400" i="1" dirty="0" smtClean="0">
                <a:latin typeface="Comic Sans MS" pitchFamily="66" charset="0"/>
              </a:rPr>
              <a:t>M. </a:t>
            </a:r>
            <a:r>
              <a:rPr lang="en-US" sz="1400" i="1" dirty="0" err="1" smtClean="0">
                <a:latin typeface="Comic Sans MS" pitchFamily="66" charset="0"/>
              </a:rPr>
              <a:t>leprae</a:t>
            </a:r>
            <a:r>
              <a:rPr lang="en-US" sz="1400" dirty="0" smtClean="0">
                <a:latin typeface="Comic Sans MS" pitchFamily="66" charset="0"/>
              </a:rPr>
              <a:t> doubles population about every 14 days. </a:t>
            </a:r>
          </a:p>
          <a:p>
            <a:pPr eaLnBrk="1" hangingPunct="1">
              <a:lnSpc>
                <a:spcPct val="80000"/>
              </a:lnSpc>
            </a:pPr>
            <a:endParaRPr lang="en-US" sz="1400" i="1" dirty="0" smtClean="0">
              <a:latin typeface="Comic Sans MS" pitchFamily="66" charset="0"/>
            </a:endParaRPr>
          </a:p>
          <a:p>
            <a:pPr marL="0" indent="0" eaLnBrk="1" hangingPunct="1">
              <a:lnSpc>
                <a:spcPct val="80000"/>
              </a:lnSpc>
              <a:buNone/>
            </a:pPr>
            <a:r>
              <a:rPr lang="en-US" sz="1800" b="1" i="1" dirty="0" smtClean="0">
                <a:solidFill>
                  <a:srgbClr val="FF0000"/>
                </a:solidFill>
                <a:latin typeface="Comic Sans MS" pitchFamily="66" charset="0"/>
              </a:rPr>
              <a:t>Q</a:t>
            </a:r>
            <a:r>
              <a:rPr lang="en-US" sz="1600" b="1" i="1" dirty="0" smtClean="0">
                <a:latin typeface="Comic Sans MS" pitchFamily="66" charset="0"/>
              </a:rPr>
              <a:t>: What might be the impact of generation time on the course of the infectious diseases these microbes cause?</a:t>
            </a:r>
            <a:endParaRPr lang="en-US" sz="1400" b="1" i="1" dirty="0" smtClean="0">
              <a:solidFill>
                <a:schemeClr val="hlink"/>
              </a:solidFill>
              <a:latin typeface="Comic Sans MS" pitchFamily="66" charset="0"/>
            </a:endParaRPr>
          </a:p>
        </p:txBody>
      </p:sp>
      <p:sp>
        <p:nvSpPr>
          <p:cNvPr id="17411" name="Text Box 9"/>
          <p:cNvSpPr txBox="1">
            <a:spLocks noChangeArrowheads="1"/>
          </p:cNvSpPr>
          <p:nvPr/>
        </p:nvSpPr>
        <p:spPr bwMode="auto">
          <a:xfrm>
            <a:off x="0" y="6308725"/>
            <a:ext cx="45720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b="0">
                <a:latin typeface="Comic Sans MS" pitchFamily="66" charset="0"/>
              </a:rPr>
              <a:t>Images: TB Culture, Public Health Image Library (</a:t>
            </a:r>
            <a:r>
              <a:rPr lang="en-US" sz="1000" b="0">
                <a:latin typeface="Comic Sans MS" pitchFamily="66" charset="0"/>
                <a:hlinkClick r:id="rId3"/>
              </a:rPr>
              <a:t>PHIL</a:t>
            </a:r>
            <a:r>
              <a:rPr lang="en-US" sz="1000" b="0">
                <a:latin typeface="Comic Sans MS" pitchFamily="66" charset="0"/>
              </a:rPr>
              <a:t>)  #4428, Dr. George Kubica; 24 yo man from Norway, suffering from </a:t>
            </a:r>
            <a:r>
              <a:rPr lang="en-US" sz="1000" b="0">
                <a:latin typeface="Comic Sans MS" pitchFamily="66" charset="0"/>
                <a:hlinkClick r:id="rId4"/>
              </a:rPr>
              <a:t>leprosy</a:t>
            </a:r>
            <a:r>
              <a:rPr lang="en-US" sz="1000" b="0">
                <a:latin typeface="Comic Sans MS" pitchFamily="66" charset="0"/>
              </a:rPr>
              <a:t>; Pierre Arents; </a:t>
            </a:r>
            <a:r>
              <a:rPr lang="en-US" sz="1000" b="0">
                <a:latin typeface="Comic Sans MS" pitchFamily="66" charset="0"/>
                <a:hlinkClick r:id="rId5"/>
              </a:rPr>
              <a:t>Acid fast stain</a:t>
            </a:r>
            <a:r>
              <a:rPr lang="en-US" sz="1000" b="0">
                <a:latin typeface="Comic Sans MS" pitchFamily="66" charset="0"/>
              </a:rPr>
              <a:t> of </a:t>
            </a:r>
            <a:r>
              <a:rPr lang="en-US" sz="1000" b="0" i="1">
                <a:latin typeface="Comic Sans MS" pitchFamily="66" charset="0"/>
              </a:rPr>
              <a:t>Mycobacteria smegmatis</a:t>
            </a:r>
            <a:r>
              <a:rPr lang="en-US" sz="1000" b="0">
                <a:latin typeface="Comic Sans MS" pitchFamily="66" charset="0"/>
              </a:rPr>
              <a:t> &amp; </a:t>
            </a:r>
            <a:r>
              <a:rPr lang="en-US" sz="1000" b="0" i="1">
                <a:latin typeface="Comic Sans MS" pitchFamily="66" charset="0"/>
              </a:rPr>
              <a:t>Staph, </a:t>
            </a:r>
            <a:r>
              <a:rPr lang="en-US" sz="1000" b="0">
                <a:latin typeface="Comic Sans MS" pitchFamily="66" charset="0"/>
              </a:rPr>
              <a:t>T. Port</a:t>
            </a:r>
          </a:p>
        </p:txBody>
      </p:sp>
      <p:pic>
        <p:nvPicPr>
          <p:cNvPr id="17412" name="Picture 10" descr="TBCul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5762" y="228600"/>
            <a:ext cx="2945838" cy="2438400"/>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7413" name="Text Box 21"/>
          <p:cNvSpPr txBox="1">
            <a:spLocks noChangeArrowheads="1"/>
          </p:cNvSpPr>
          <p:nvPr/>
        </p:nvSpPr>
        <p:spPr bwMode="auto">
          <a:xfrm>
            <a:off x="7353300" y="678770"/>
            <a:ext cx="14478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400" i="1" dirty="0">
                <a:solidFill>
                  <a:schemeClr val="bg1"/>
                </a:solidFill>
                <a:latin typeface="Comic Sans MS" pitchFamily="66" charset="0"/>
              </a:rPr>
              <a:t>Mycobacteria </a:t>
            </a:r>
            <a:r>
              <a:rPr lang="en-US" sz="1400" dirty="0" smtClean="0">
                <a:solidFill>
                  <a:schemeClr val="bg1"/>
                </a:solidFill>
                <a:latin typeface="Comic Sans MS" pitchFamily="66" charset="0"/>
              </a:rPr>
              <a:t>colonies: </a:t>
            </a:r>
            <a:r>
              <a:rPr lang="en-US" sz="1400" dirty="0" err="1" smtClean="0">
                <a:solidFill>
                  <a:schemeClr val="bg1"/>
                </a:solidFill>
                <a:latin typeface="Comic Sans MS" pitchFamily="66" charset="0"/>
              </a:rPr>
              <a:t>Eewwww</a:t>
            </a:r>
            <a:r>
              <a:rPr lang="en-US" sz="1400" dirty="0">
                <a:solidFill>
                  <a:schemeClr val="bg1"/>
                </a:solidFill>
                <a:latin typeface="Comic Sans MS" pitchFamily="66" charset="0"/>
              </a:rPr>
              <a:t>, looks </a:t>
            </a:r>
            <a:r>
              <a:rPr lang="en-US" sz="1400" dirty="0" smtClean="0">
                <a:solidFill>
                  <a:schemeClr val="bg1"/>
                </a:solidFill>
                <a:latin typeface="Comic Sans MS" pitchFamily="66" charset="0"/>
              </a:rPr>
              <a:t>like ear </a:t>
            </a:r>
            <a:r>
              <a:rPr lang="en-US" sz="1400" dirty="0">
                <a:solidFill>
                  <a:schemeClr val="bg1"/>
                </a:solidFill>
                <a:latin typeface="Comic Sans MS" pitchFamily="66" charset="0"/>
              </a:rPr>
              <a:t>wax</a:t>
            </a:r>
            <a:r>
              <a:rPr lang="en-US" sz="1200" dirty="0">
                <a:solidFill>
                  <a:schemeClr val="bg1"/>
                </a:solidFill>
                <a:latin typeface="Comic Sans MS" pitchFamily="66" charset="0"/>
              </a:rPr>
              <a:t>. </a:t>
            </a:r>
          </a:p>
        </p:txBody>
      </p:sp>
      <p:sp>
        <p:nvSpPr>
          <p:cNvPr id="17414" name="Text Box 26"/>
          <p:cNvSpPr txBox="1">
            <a:spLocks noChangeArrowheads="1"/>
          </p:cNvSpPr>
          <p:nvPr/>
        </p:nvSpPr>
        <p:spPr bwMode="auto">
          <a:xfrm>
            <a:off x="170656" y="152400"/>
            <a:ext cx="6382544"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2800" dirty="0">
                <a:solidFill>
                  <a:schemeClr val="folHlink"/>
                </a:solidFill>
                <a:latin typeface="Comic Sans MS" pitchFamily="66" charset="0"/>
              </a:rPr>
              <a:t>Bacterial Genus</a:t>
            </a:r>
            <a:r>
              <a:rPr lang="en-US" sz="2800" dirty="0">
                <a:latin typeface="Comic Sans MS" pitchFamily="66" charset="0"/>
              </a:rPr>
              <a:t>: </a:t>
            </a:r>
            <a:r>
              <a:rPr lang="en-US" sz="2800" i="1" dirty="0" smtClean="0">
                <a:solidFill>
                  <a:schemeClr val="tx1">
                    <a:lumMod val="65000"/>
                    <a:lumOff val="35000"/>
                  </a:schemeClr>
                </a:solidFill>
                <a:latin typeface="Comic Sans MS" pitchFamily="66" charset="0"/>
              </a:rPr>
              <a:t>Mycobacterium</a:t>
            </a:r>
            <a:endParaRPr lang="en-US" sz="2800" i="1" dirty="0">
              <a:solidFill>
                <a:schemeClr val="tx1">
                  <a:lumMod val="65000"/>
                  <a:lumOff val="35000"/>
                </a:schemeClr>
              </a:solidFill>
              <a:latin typeface="Comic Sans MS" pitchFamily="66" charset="0"/>
            </a:endParaRPr>
          </a:p>
        </p:txBody>
      </p:sp>
      <p:pic>
        <p:nvPicPr>
          <p:cNvPr id="16391" name="Picture 28" descr="Acid_Fast_Stain_Tami_Port"/>
          <p:cNvPicPr>
            <a:picLocks noGrp="1" noChangeAspect="1" noChangeArrowheads="1"/>
          </p:cNvPicPr>
          <p:nvPr>
            <p:ph sz="quarter" idx="2"/>
          </p:nvPr>
        </p:nvPicPr>
        <p:blipFill>
          <a:blip r:embed="rId7" cstate="email">
            <a:extLst>
              <a:ext uri="{28A0092B-C50C-407E-A947-70E740481C1C}">
                <a14:useLocalDpi xmlns:a14="http://schemas.microsoft.com/office/drawing/2010/main" val="0"/>
              </a:ext>
            </a:extLst>
          </a:blip>
          <a:srcRect/>
          <a:stretch>
            <a:fillRect/>
          </a:stretch>
        </p:blipFill>
        <p:spPr>
          <a:xfrm rot="20093291">
            <a:off x="7076248" y="4767905"/>
            <a:ext cx="1628841" cy="1745564"/>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7416" name="Picture 34" descr="Lepros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2209800"/>
            <a:ext cx="2109788" cy="2416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7417" name="Text Box 35"/>
          <p:cNvSpPr txBox="1">
            <a:spLocks noChangeArrowheads="1"/>
          </p:cNvSpPr>
          <p:nvPr/>
        </p:nvSpPr>
        <p:spPr bwMode="auto">
          <a:xfrm>
            <a:off x="7748588" y="4086880"/>
            <a:ext cx="121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400" dirty="0">
                <a:solidFill>
                  <a:schemeClr val="bg1"/>
                </a:solidFill>
                <a:latin typeface="Comic Sans MS" pitchFamily="66" charset="0"/>
              </a:rPr>
              <a:t>Man with Leprosy</a:t>
            </a:r>
          </a:p>
        </p:txBody>
      </p:sp>
      <p:sp>
        <p:nvSpPr>
          <p:cNvPr id="17418" name="AutoShape 36"/>
          <p:cNvSpPr>
            <a:spLocks noChangeArrowheads="1"/>
          </p:cNvSpPr>
          <p:nvPr/>
        </p:nvSpPr>
        <p:spPr bwMode="auto">
          <a:xfrm>
            <a:off x="5410200" y="3886200"/>
            <a:ext cx="1981200" cy="1447800"/>
          </a:xfrm>
          <a:prstGeom prst="irregularSeal1">
            <a:avLst/>
          </a:prstGeom>
          <a:solidFill>
            <a:schemeClr val="bg1"/>
          </a:solidFill>
          <a:ln w="38100">
            <a:solidFill>
              <a:srgbClr val="FF3399"/>
            </a:solidFill>
            <a:miter lim="800000"/>
            <a:headEnd/>
            <a:tailEnd/>
          </a:ln>
          <a:effectLst/>
          <a:extLst/>
        </p:spPr>
        <p:txBody>
          <a:bodyPr wrap="none" anchor="ctr"/>
          <a:lstStyle/>
          <a:p>
            <a:endParaRPr lang="en-US"/>
          </a:p>
        </p:txBody>
      </p:sp>
      <p:sp>
        <p:nvSpPr>
          <p:cNvPr id="17419" name="Text Box 37"/>
          <p:cNvSpPr txBox="1">
            <a:spLocks noChangeArrowheads="1"/>
          </p:cNvSpPr>
          <p:nvPr/>
        </p:nvSpPr>
        <p:spPr bwMode="auto">
          <a:xfrm>
            <a:off x="5791200" y="4357914"/>
            <a:ext cx="121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400" dirty="0">
                <a:latin typeface="Comic Sans MS" pitchFamily="66" charset="0"/>
                <a:hlinkClick r:id="rId5"/>
              </a:rPr>
              <a:t>Acid-fast stain</a:t>
            </a:r>
            <a:endParaRPr lang="en-US" sz="1400" dirty="0">
              <a:latin typeface="Comic Sans MS" pitchFamily="66" charset="0"/>
            </a:endParaRPr>
          </a:p>
        </p:txBody>
      </p:sp>
      <p:sp>
        <p:nvSpPr>
          <p:cNvPr id="17420" name="Text Box 38"/>
          <p:cNvSpPr txBox="1">
            <a:spLocks noChangeArrowheads="1"/>
          </p:cNvSpPr>
          <p:nvPr/>
        </p:nvSpPr>
        <p:spPr bwMode="auto">
          <a:xfrm>
            <a:off x="5432085" y="5536801"/>
            <a:ext cx="1447800" cy="830263"/>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sz="1200" b="0">
                <a:latin typeface="Comic Sans MS" pitchFamily="66" charset="0"/>
              </a:rPr>
              <a:t>The pink is our lab friend </a:t>
            </a:r>
            <a:r>
              <a:rPr lang="en-US" sz="1200" b="0" i="1">
                <a:latin typeface="Comic Sans MS" pitchFamily="66" charset="0"/>
              </a:rPr>
              <a:t>Mycobacterium</a:t>
            </a:r>
          </a:p>
          <a:p>
            <a:pPr eaLnBrk="1" hangingPunct="1"/>
            <a:r>
              <a:rPr lang="en-US" sz="1200" b="0" i="1">
                <a:latin typeface="Comic Sans MS" pitchFamily="66" charset="0"/>
              </a:rPr>
              <a:t>smegmatis</a:t>
            </a:r>
            <a:r>
              <a:rPr lang="en-US" sz="1200" b="0"/>
              <a:t> </a:t>
            </a:r>
          </a:p>
        </p:txBody>
      </p:sp>
      <p:sp>
        <p:nvSpPr>
          <p:cNvPr id="17421" name="Line 39"/>
          <p:cNvSpPr>
            <a:spLocks noChangeShapeType="1"/>
          </p:cNvSpPr>
          <p:nvPr/>
        </p:nvSpPr>
        <p:spPr bwMode="auto">
          <a:xfrm flipV="1">
            <a:off x="6858000" y="5884068"/>
            <a:ext cx="838200" cy="13573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 name="Text Box 5"/>
          <p:cNvSpPr txBox="1">
            <a:spLocks noChangeArrowheads="1"/>
          </p:cNvSpPr>
          <p:nvPr/>
        </p:nvSpPr>
        <p:spPr bwMode="auto">
          <a:xfrm>
            <a:off x="4572000" y="6621463"/>
            <a:ext cx="4608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9"/>
              </a:rPr>
              <a:t>Virtual Microbiology Classroom</a:t>
            </a:r>
            <a:r>
              <a:rPr lang="en-US" sz="1000">
                <a:latin typeface="Comic Sans MS" pitchFamily="66" charset="0"/>
              </a:rPr>
              <a:t> on </a:t>
            </a:r>
            <a:r>
              <a:rPr lang="en-US" sz="1000">
                <a:latin typeface="Comic Sans MS" pitchFamily="66" charset="0"/>
                <a:hlinkClick r:id="rId10"/>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a:xfrm>
            <a:off x="457200" y="274638"/>
            <a:ext cx="8229600" cy="487362"/>
          </a:xfrm>
        </p:spPr>
        <p:txBody>
          <a:bodyPr/>
          <a:lstStyle/>
          <a:p>
            <a:pPr eaLnBrk="1" hangingPunct="1"/>
            <a:r>
              <a:rPr lang="en-US" sz="3200" b="1" dirty="0" smtClean="0">
                <a:solidFill>
                  <a:srgbClr val="D60093"/>
                </a:solidFill>
                <a:latin typeface="Comic Sans MS" pitchFamily="66" charset="0"/>
              </a:rPr>
              <a:t>Mycobacterial Cell Wall</a:t>
            </a:r>
          </a:p>
        </p:txBody>
      </p:sp>
      <p:sp>
        <p:nvSpPr>
          <p:cNvPr id="18435" name="Text Box 7"/>
          <p:cNvSpPr txBox="1">
            <a:spLocks noChangeArrowheads="1"/>
          </p:cNvSpPr>
          <p:nvPr/>
        </p:nvSpPr>
        <p:spPr bwMode="auto">
          <a:xfrm>
            <a:off x="0" y="6613525"/>
            <a:ext cx="2590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b="0">
                <a:latin typeface="Comic Sans MS" pitchFamily="66" charset="0"/>
              </a:rPr>
              <a:t>Image: </a:t>
            </a:r>
            <a:r>
              <a:rPr lang="en-US" sz="1000" b="0">
                <a:latin typeface="Comic Sans MS" pitchFamily="66" charset="0"/>
                <a:hlinkClick r:id="rId3"/>
              </a:rPr>
              <a:t>Mycobacterial cell wall</a:t>
            </a:r>
            <a:r>
              <a:rPr lang="en-US" sz="1000" b="0">
                <a:latin typeface="Comic Sans MS" pitchFamily="66" charset="0"/>
              </a:rPr>
              <a:t>, Ytambe</a:t>
            </a:r>
          </a:p>
        </p:txBody>
      </p:sp>
      <p:sp>
        <p:nvSpPr>
          <p:cNvPr id="18436" name="Text Box 8"/>
          <p:cNvSpPr txBox="1">
            <a:spLocks noChangeArrowheads="1"/>
          </p:cNvSpPr>
          <p:nvPr/>
        </p:nvSpPr>
        <p:spPr bwMode="auto">
          <a:xfrm>
            <a:off x="6858000" y="1676400"/>
            <a:ext cx="20574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buFontTx/>
              <a:buAutoNum type="arabicPeriod"/>
            </a:pPr>
            <a:r>
              <a:rPr lang="en-US" sz="1200" b="0">
                <a:latin typeface="Comic Sans MS" pitchFamily="66" charset="0"/>
              </a:rPr>
              <a:t>outer lipids </a:t>
            </a:r>
          </a:p>
          <a:p>
            <a:pPr algn="l" eaLnBrk="1" hangingPunct="1">
              <a:buFontTx/>
              <a:buAutoNum type="arabicPeriod"/>
            </a:pPr>
            <a:endParaRPr lang="en-US" sz="1200" b="0">
              <a:latin typeface="Comic Sans MS" pitchFamily="66" charset="0"/>
            </a:endParaRPr>
          </a:p>
          <a:p>
            <a:pPr algn="l" eaLnBrk="1" hangingPunct="1"/>
            <a:r>
              <a:rPr lang="en-US" sz="1200">
                <a:latin typeface="Comic Sans MS" pitchFamily="66" charset="0"/>
              </a:rPr>
              <a:t>2. mycolic acid</a:t>
            </a:r>
            <a:r>
              <a:rPr lang="en-US" sz="1200" b="0">
                <a:latin typeface="Comic Sans MS" pitchFamily="66" charset="0"/>
              </a:rPr>
              <a:t> </a:t>
            </a:r>
          </a:p>
          <a:p>
            <a:pPr algn="l" eaLnBrk="1" hangingPunct="1"/>
            <a:endParaRPr lang="en-US" sz="1200" b="0">
              <a:latin typeface="Comic Sans MS" pitchFamily="66" charset="0"/>
            </a:endParaRPr>
          </a:p>
          <a:p>
            <a:pPr algn="l" eaLnBrk="1" hangingPunct="1"/>
            <a:r>
              <a:rPr lang="en-US" sz="1200" b="0">
                <a:latin typeface="Comic Sans MS" pitchFamily="66" charset="0"/>
              </a:rPr>
              <a:t>3. polysaccharides </a:t>
            </a:r>
          </a:p>
          <a:p>
            <a:pPr algn="l" eaLnBrk="1" hangingPunct="1"/>
            <a:r>
              <a:rPr lang="en-US" sz="1200" b="0">
                <a:latin typeface="Comic Sans MS" pitchFamily="66" charset="0"/>
              </a:rPr>
              <a:t> </a:t>
            </a:r>
          </a:p>
          <a:p>
            <a:pPr algn="l" eaLnBrk="1" hangingPunct="1"/>
            <a:r>
              <a:rPr lang="en-US" sz="1200" b="0">
                <a:latin typeface="Comic Sans MS" pitchFamily="66" charset="0"/>
              </a:rPr>
              <a:t>4. peptidoglycan </a:t>
            </a:r>
          </a:p>
          <a:p>
            <a:pPr algn="l" eaLnBrk="1" hangingPunct="1"/>
            <a:endParaRPr lang="en-US" sz="1200" b="0">
              <a:latin typeface="Comic Sans MS" pitchFamily="66" charset="0"/>
            </a:endParaRPr>
          </a:p>
          <a:p>
            <a:pPr algn="l" eaLnBrk="1" hangingPunct="1"/>
            <a:r>
              <a:rPr lang="en-US" sz="1200" b="0">
                <a:latin typeface="Comic Sans MS" pitchFamily="66" charset="0"/>
              </a:rPr>
              <a:t>5. plasma membrane </a:t>
            </a:r>
          </a:p>
          <a:p>
            <a:pPr algn="l" eaLnBrk="1" hangingPunct="1"/>
            <a:endParaRPr lang="en-US" sz="1200" b="0">
              <a:latin typeface="Comic Sans MS" pitchFamily="66" charset="0"/>
            </a:endParaRPr>
          </a:p>
          <a:p>
            <a:pPr algn="l" eaLnBrk="1" hangingPunct="1"/>
            <a:r>
              <a:rPr lang="en-US" sz="1200" b="0">
                <a:latin typeface="Comic Sans MS" pitchFamily="66" charset="0"/>
              </a:rPr>
              <a:t>6 &amp; 7: Molecules involved in evading host immune cells &amp; function.</a:t>
            </a:r>
          </a:p>
          <a:p>
            <a:pPr algn="l" eaLnBrk="1" hangingPunct="1"/>
            <a:endParaRPr lang="en-US" sz="1000" b="0">
              <a:latin typeface="Comic Sans MS" pitchFamily="66" charset="0"/>
            </a:endParaRPr>
          </a:p>
          <a:p>
            <a:pPr algn="l" eaLnBrk="1" hangingPunct="1"/>
            <a:r>
              <a:rPr lang="en-US" sz="1200" b="0">
                <a:latin typeface="Comic Sans MS" pitchFamily="66" charset="0"/>
              </a:rPr>
              <a:t>8. cell wall</a:t>
            </a:r>
            <a:r>
              <a:rPr lang="en-US" sz="1400" b="0">
                <a:latin typeface="Comic Sans MS" pitchFamily="66" charset="0"/>
              </a:rPr>
              <a:t> </a:t>
            </a:r>
            <a:endParaRPr lang="en-US" b="0">
              <a:latin typeface="Comic Sans MS" pitchFamily="66" charset="0"/>
            </a:endParaRPr>
          </a:p>
        </p:txBody>
      </p:sp>
      <p:sp>
        <p:nvSpPr>
          <p:cNvPr id="18437" name="Text Box 9"/>
          <p:cNvSpPr txBox="1">
            <a:spLocks noChangeArrowheads="1"/>
          </p:cNvSpPr>
          <p:nvPr/>
        </p:nvSpPr>
        <p:spPr bwMode="auto">
          <a:xfrm>
            <a:off x="457200" y="5410200"/>
            <a:ext cx="8382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sz="1600" b="0">
                <a:latin typeface="Comic Sans MS" pitchFamily="66" charset="0"/>
              </a:rPr>
              <a:t>Because of waxy cell wall, they can survive exposure to acids, alkalis, detergents, oxidative bursts, lysis by immune system, and many antibiotics.</a:t>
            </a:r>
          </a:p>
        </p:txBody>
      </p:sp>
      <p:pic>
        <p:nvPicPr>
          <p:cNvPr id="18438" name="Picture 11" descr="Picture47sm"/>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57200" y="1028700"/>
            <a:ext cx="5943600" cy="422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9" name="Text Box 5"/>
          <p:cNvSpPr txBox="1">
            <a:spLocks noChangeArrowheads="1"/>
          </p:cNvSpPr>
          <p:nvPr/>
        </p:nvSpPr>
        <p:spPr bwMode="auto">
          <a:xfrm>
            <a:off x="4572000" y="6621463"/>
            <a:ext cx="4608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5"/>
              </a:rPr>
              <a:t>Virtual Microbiology Classroom</a:t>
            </a:r>
            <a:r>
              <a:rPr lang="en-US" sz="1000">
                <a:latin typeface="Comic Sans MS" pitchFamily="66" charset="0"/>
              </a:rPr>
              <a:t> on </a:t>
            </a:r>
            <a:r>
              <a:rPr lang="en-US" sz="1000">
                <a:latin typeface="Comic Sans MS" pitchFamily="66" charset="0"/>
                <a:hlinkClick r:id="rId6"/>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152400"/>
            <a:ext cx="8229600" cy="563563"/>
          </a:xfrm>
        </p:spPr>
        <p:txBody>
          <a:bodyPr/>
          <a:lstStyle/>
          <a:p>
            <a:pPr algn="l" eaLnBrk="1" hangingPunct="1"/>
            <a:r>
              <a:rPr lang="en-US" sz="600" smtClean="0">
                <a:solidFill>
                  <a:schemeClr val="folHlink"/>
                </a:solidFill>
                <a:latin typeface="Comic Sans MS" panose="030F0702030302020204" pitchFamily="66" charset="0"/>
              </a:rPr>
              <a:t/>
            </a:r>
            <a:br>
              <a:rPr lang="en-US" sz="600" smtClean="0">
                <a:solidFill>
                  <a:schemeClr val="folHlink"/>
                </a:solidFill>
                <a:latin typeface="Comic Sans MS" panose="030F0702030302020204" pitchFamily="66" charset="0"/>
              </a:rPr>
            </a:br>
            <a:r>
              <a:rPr lang="en-US" sz="2800" smtClean="0">
                <a:solidFill>
                  <a:schemeClr val="folHlink"/>
                </a:solidFill>
                <a:latin typeface="Comic Sans MS" panose="030F0702030302020204" pitchFamily="66" charset="0"/>
              </a:rPr>
              <a:t> </a:t>
            </a:r>
            <a:r>
              <a:rPr lang="en-US" sz="2800" b="1" smtClean="0">
                <a:solidFill>
                  <a:schemeClr val="folHlink"/>
                </a:solidFill>
                <a:latin typeface="Comic Sans MS" panose="030F0702030302020204" pitchFamily="66" charset="0"/>
              </a:rPr>
              <a:t>Bacterial Genera:</a:t>
            </a:r>
            <a:r>
              <a:rPr lang="en-US" sz="2800" smtClean="0">
                <a:solidFill>
                  <a:schemeClr val="tx1"/>
                </a:solidFill>
                <a:latin typeface="Comic Sans MS" panose="030F0702030302020204" pitchFamily="66" charset="0"/>
              </a:rPr>
              <a:t> _________ </a:t>
            </a:r>
            <a:r>
              <a:rPr lang="en-US" sz="2000" smtClean="0">
                <a:solidFill>
                  <a:schemeClr val="tx1"/>
                </a:solidFill>
                <a:latin typeface="Comic Sans MS" panose="030F0702030302020204" pitchFamily="66" charset="0"/>
              </a:rPr>
              <a:t>&amp;</a:t>
            </a:r>
            <a:r>
              <a:rPr lang="en-US" sz="2800" smtClean="0">
                <a:solidFill>
                  <a:schemeClr val="tx1"/>
                </a:solidFill>
                <a:latin typeface="Comic Sans MS" panose="030F0702030302020204" pitchFamily="66" charset="0"/>
              </a:rPr>
              <a:t> __________</a:t>
            </a:r>
          </a:p>
        </p:txBody>
      </p:sp>
      <p:sp>
        <p:nvSpPr>
          <p:cNvPr id="37891" name="Rectangle 3"/>
          <p:cNvSpPr>
            <a:spLocks noGrp="1" noChangeArrowheads="1"/>
          </p:cNvSpPr>
          <p:nvPr>
            <p:ph type="body" sz="half" idx="1"/>
          </p:nvPr>
        </p:nvSpPr>
        <p:spPr>
          <a:xfrm>
            <a:off x="304800" y="1066800"/>
            <a:ext cx="4724400" cy="5334000"/>
          </a:xfrm>
        </p:spPr>
        <p:txBody>
          <a:bodyPr/>
          <a:lstStyle/>
          <a:p>
            <a:pPr eaLnBrk="1" hangingPunct="1">
              <a:lnSpc>
                <a:spcPct val="80000"/>
              </a:lnSpc>
              <a:buFontTx/>
              <a:buNone/>
            </a:pPr>
            <a:r>
              <a:rPr lang="en-US" sz="1600" b="1" smtClean="0">
                <a:solidFill>
                  <a:srgbClr val="FF0066"/>
                </a:solidFill>
                <a:latin typeface="Comic Sans MS" panose="030F0702030302020204" pitchFamily="66" charset="0"/>
              </a:rPr>
              <a:t>GRAM NEGATIVE </a:t>
            </a:r>
          </a:p>
          <a:p>
            <a:pPr eaLnBrk="1" hangingPunct="1">
              <a:lnSpc>
                <a:spcPct val="80000"/>
              </a:lnSpc>
              <a:buFontTx/>
              <a:buNone/>
            </a:pPr>
            <a:r>
              <a:rPr lang="en-US" sz="1400" b="1" smtClean="0">
                <a:latin typeface="Comic Sans MS" panose="030F0702030302020204" pitchFamily="66" charset="0"/>
              </a:rPr>
              <a:t>Non-lactose fermenters</a:t>
            </a:r>
          </a:p>
          <a:p>
            <a:pPr eaLnBrk="1" hangingPunct="1">
              <a:lnSpc>
                <a:spcPct val="80000"/>
              </a:lnSpc>
              <a:buFontTx/>
              <a:buNone/>
            </a:pPr>
            <a:r>
              <a:rPr lang="en-US" sz="1400" b="1" smtClean="0">
                <a:solidFill>
                  <a:schemeClr val="folHlink"/>
                </a:solidFill>
                <a:latin typeface="Comic Sans MS" panose="030F0702030302020204" pitchFamily="66" charset="0"/>
              </a:rPr>
              <a:t>Facultative anaerobes</a:t>
            </a:r>
            <a:r>
              <a:rPr lang="en-US" sz="1400" smtClean="0">
                <a:solidFill>
                  <a:schemeClr val="folHlink"/>
                </a:solidFill>
                <a:latin typeface="Comic Sans MS" panose="030F0702030302020204" pitchFamily="66" charset="0"/>
              </a:rPr>
              <a:t>, </a:t>
            </a:r>
            <a:r>
              <a:rPr lang="en-US" sz="1400" smtClean="0">
                <a:latin typeface="Comic Sans MS" panose="030F0702030302020204" pitchFamily="66" charset="0"/>
              </a:rPr>
              <a:t>bacillus-shaped</a:t>
            </a:r>
          </a:p>
          <a:p>
            <a:pPr eaLnBrk="1" hangingPunct="1">
              <a:lnSpc>
                <a:spcPct val="80000"/>
              </a:lnSpc>
              <a:buFontTx/>
              <a:buNone/>
            </a:pPr>
            <a:endParaRPr lang="en-US" sz="1400" smtClean="0">
              <a:solidFill>
                <a:schemeClr val="folHlink"/>
              </a:solidFill>
              <a:latin typeface="Comic Sans MS" panose="030F0702030302020204" pitchFamily="66" charset="0"/>
            </a:endParaRPr>
          </a:p>
          <a:p>
            <a:pPr eaLnBrk="1" hangingPunct="1">
              <a:lnSpc>
                <a:spcPct val="80000"/>
              </a:lnSpc>
              <a:buFontTx/>
              <a:buNone/>
            </a:pPr>
            <a:endParaRPr lang="en-US" sz="1200" b="1" smtClean="0">
              <a:solidFill>
                <a:schemeClr val="folHlink"/>
              </a:solidFill>
              <a:latin typeface="Comic Sans MS" panose="030F0702030302020204" pitchFamily="66" charset="0"/>
            </a:endParaRPr>
          </a:p>
          <a:p>
            <a:pPr eaLnBrk="1" hangingPunct="1">
              <a:lnSpc>
                <a:spcPct val="80000"/>
              </a:lnSpc>
              <a:buFontTx/>
              <a:buNone/>
            </a:pPr>
            <a:r>
              <a:rPr lang="en-US" sz="1400" b="1" smtClean="0">
                <a:latin typeface="Comic Sans MS" panose="030F0702030302020204" pitchFamily="66" charset="0"/>
              </a:rPr>
              <a:t>Food poisoning:</a:t>
            </a:r>
            <a:r>
              <a:rPr lang="en-US" sz="1400" smtClean="0">
                <a:latin typeface="Comic Sans MS" panose="030F0702030302020204" pitchFamily="66" charset="0"/>
              </a:rPr>
              <a:t> Infection in lining of small intestine caused by bacteria (both </a:t>
            </a:r>
            <a:r>
              <a:rPr lang="en-US" sz="1400" smtClean="0">
                <a:latin typeface="Comic Sans MS" panose="030F0702030302020204" pitchFamily="66" charset="0"/>
                <a:hlinkClick r:id="rId3"/>
              </a:rPr>
              <a:t>G+</a:t>
            </a:r>
            <a:r>
              <a:rPr lang="en-US" sz="1400" smtClean="0">
                <a:latin typeface="Comic Sans MS" panose="030F0702030302020204" pitchFamily="66" charset="0"/>
              </a:rPr>
              <a:t> &amp; </a:t>
            </a:r>
            <a:r>
              <a:rPr lang="en-US" sz="1400" smtClean="0">
                <a:latin typeface="Comic Sans MS" panose="030F0702030302020204" pitchFamily="66" charset="0"/>
                <a:hlinkClick r:id="rId4"/>
              </a:rPr>
              <a:t>G-</a:t>
            </a:r>
            <a:r>
              <a:rPr lang="en-US" sz="1400" smtClean="0">
                <a:latin typeface="Comic Sans MS" panose="030F0702030302020204" pitchFamily="66" charset="0"/>
              </a:rPr>
              <a:t>), including </a:t>
            </a:r>
            <a:r>
              <a:rPr lang="en-US" sz="1400" i="1" smtClean="0">
                <a:latin typeface="Comic Sans MS" panose="030F0702030302020204" pitchFamily="66" charset="0"/>
                <a:hlinkClick r:id="rId5"/>
              </a:rPr>
              <a:t>Salmonella</a:t>
            </a:r>
            <a:r>
              <a:rPr lang="en-US" sz="1400" smtClean="0">
                <a:latin typeface="Comic Sans MS" panose="030F0702030302020204" pitchFamily="66" charset="0"/>
                <a:hlinkClick r:id="rId5"/>
              </a:rPr>
              <a:t> and </a:t>
            </a:r>
            <a:r>
              <a:rPr lang="en-US" sz="1400" i="1" smtClean="0">
                <a:latin typeface="Comic Sans MS" panose="030F0702030302020204" pitchFamily="66" charset="0"/>
                <a:hlinkClick r:id="rId5"/>
              </a:rPr>
              <a:t>Shigella</a:t>
            </a:r>
            <a:r>
              <a:rPr lang="en-US" sz="1400" smtClean="0">
                <a:latin typeface="Comic Sans MS" panose="030F0702030302020204" pitchFamily="66" charset="0"/>
              </a:rPr>
              <a:t>.</a:t>
            </a:r>
          </a:p>
          <a:p>
            <a:pPr eaLnBrk="1" hangingPunct="1">
              <a:lnSpc>
                <a:spcPct val="80000"/>
              </a:lnSpc>
              <a:buFontTx/>
              <a:buNone/>
            </a:pPr>
            <a:endParaRPr lang="en-US" sz="1400" smtClean="0">
              <a:latin typeface="Comic Sans MS" panose="030F0702030302020204" pitchFamily="66" charset="0"/>
            </a:endParaRPr>
          </a:p>
          <a:p>
            <a:pPr eaLnBrk="1" hangingPunct="1">
              <a:lnSpc>
                <a:spcPct val="80000"/>
              </a:lnSpc>
              <a:buFontTx/>
              <a:buNone/>
            </a:pPr>
            <a:r>
              <a:rPr lang="en-US" sz="1400" b="1" smtClean="0">
                <a:latin typeface="Comic Sans MS" panose="030F0702030302020204" pitchFamily="66" charset="0"/>
              </a:rPr>
              <a:t>Transmission:</a:t>
            </a:r>
            <a:r>
              <a:rPr lang="en-US" sz="1400" smtClean="0">
                <a:latin typeface="Comic Sans MS" panose="030F0702030302020204" pitchFamily="66" charset="0"/>
              </a:rPr>
              <a:t> Ingesting foods and materials that are fecally contaminated.</a:t>
            </a:r>
          </a:p>
          <a:p>
            <a:pPr eaLnBrk="1" hangingPunct="1">
              <a:lnSpc>
                <a:spcPct val="80000"/>
              </a:lnSpc>
              <a:buFontTx/>
              <a:buNone/>
            </a:pPr>
            <a:endParaRPr lang="en-US" sz="1400" smtClean="0">
              <a:latin typeface="Comic Sans MS" panose="030F0702030302020204" pitchFamily="66" charset="0"/>
            </a:endParaRPr>
          </a:p>
          <a:p>
            <a:pPr eaLnBrk="1" hangingPunct="1">
              <a:lnSpc>
                <a:spcPct val="80000"/>
              </a:lnSpc>
              <a:buFontTx/>
              <a:buNone/>
            </a:pPr>
            <a:r>
              <a:rPr lang="en-US" sz="1400" b="1" smtClean="0">
                <a:latin typeface="Comic Sans MS" panose="030F0702030302020204" pitchFamily="66" charset="0"/>
              </a:rPr>
              <a:t>Symptoms / Course:</a:t>
            </a:r>
            <a:r>
              <a:rPr lang="en-US" sz="1400" smtClean="0">
                <a:latin typeface="Comic Sans MS" panose="030F0702030302020204" pitchFamily="66" charset="0"/>
              </a:rPr>
              <a:t> Diarrhea, fever, and abdominal cramps </a:t>
            </a:r>
            <a:r>
              <a:rPr lang="en-US" sz="1400" b="1" smtClean="0">
                <a:latin typeface="Comic Sans MS" panose="030F0702030302020204" pitchFamily="66" charset="0"/>
              </a:rPr>
              <a:t>12 - 72 hours</a:t>
            </a:r>
            <a:r>
              <a:rPr lang="en-US" sz="1400" smtClean="0">
                <a:latin typeface="Comic Sans MS" panose="030F0702030302020204" pitchFamily="66" charset="0"/>
              </a:rPr>
              <a:t> after infection. Usually lasts </a:t>
            </a:r>
            <a:r>
              <a:rPr lang="en-US" sz="1400" b="1" smtClean="0">
                <a:latin typeface="Comic Sans MS" panose="030F0702030302020204" pitchFamily="66" charset="0"/>
              </a:rPr>
              <a:t>4 to 7 days</a:t>
            </a:r>
            <a:r>
              <a:rPr lang="en-US" sz="1400" smtClean="0">
                <a:latin typeface="Comic Sans MS" panose="030F0702030302020204" pitchFamily="66" charset="0"/>
              </a:rPr>
              <a:t>. Most recover without treatment. Severe infections may last </a:t>
            </a:r>
            <a:r>
              <a:rPr lang="en-US" sz="1400" b="1" smtClean="0">
                <a:latin typeface="Comic Sans MS" panose="030F0702030302020204" pitchFamily="66" charset="0"/>
              </a:rPr>
              <a:t>several weeks</a:t>
            </a:r>
            <a:r>
              <a:rPr lang="en-US" sz="1400" smtClean="0">
                <a:latin typeface="Comic Sans MS" panose="030F0702030302020204" pitchFamily="66" charset="0"/>
              </a:rPr>
              <a:t>. </a:t>
            </a:r>
          </a:p>
          <a:p>
            <a:pPr eaLnBrk="1" hangingPunct="1">
              <a:lnSpc>
                <a:spcPct val="80000"/>
              </a:lnSpc>
            </a:pPr>
            <a:endParaRPr lang="en-US" sz="1000" smtClean="0">
              <a:latin typeface="Comic Sans MS" panose="030F0702030302020204" pitchFamily="66" charset="0"/>
            </a:endParaRPr>
          </a:p>
          <a:p>
            <a:pPr eaLnBrk="1" hangingPunct="1">
              <a:lnSpc>
                <a:spcPct val="80000"/>
              </a:lnSpc>
              <a:buFontTx/>
              <a:buNone/>
            </a:pPr>
            <a:r>
              <a:rPr lang="en-US" sz="1400" smtClean="0">
                <a:latin typeface="Comic Sans MS" panose="030F0702030302020204" pitchFamily="66" charset="0"/>
              </a:rPr>
              <a:t>	Bacteria shed in feces. Carrier state exists in some people who shed the bacteria for 1 year or more following initial infection.</a:t>
            </a:r>
          </a:p>
          <a:p>
            <a:pPr eaLnBrk="1" hangingPunct="1">
              <a:lnSpc>
                <a:spcPct val="80000"/>
              </a:lnSpc>
              <a:buFontTx/>
              <a:buNone/>
            </a:pPr>
            <a:endParaRPr lang="en-US" sz="1400" smtClean="0">
              <a:latin typeface="Comic Sans MS" panose="030F0702030302020204" pitchFamily="66" charset="0"/>
            </a:endParaRPr>
          </a:p>
          <a:p>
            <a:pPr eaLnBrk="1" hangingPunct="1">
              <a:lnSpc>
                <a:spcPct val="80000"/>
              </a:lnSpc>
              <a:buFontTx/>
              <a:buNone/>
            </a:pPr>
            <a:r>
              <a:rPr lang="en-US" sz="1400" b="1" smtClean="0">
                <a:latin typeface="Comic Sans MS" panose="030F0702030302020204" pitchFamily="66" charset="0"/>
              </a:rPr>
              <a:t>Treatment:</a:t>
            </a:r>
            <a:r>
              <a:rPr lang="en-US" sz="1400" smtClean="0">
                <a:latin typeface="Comic Sans MS" panose="030F0702030302020204" pitchFamily="66" charset="0"/>
              </a:rPr>
              <a:t> Replace fluids. Don’t use anti-diarrheals. May prolong illness.</a:t>
            </a:r>
          </a:p>
          <a:p>
            <a:pPr eaLnBrk="1" hangingPunct="1">
              <a:lnSpc>
                <a:spcPct val="80000"/>
              </a:lnSpc>
            </a:pPr>
            <a:endParaRPr lang="en-US" sz="1000" smtClean="0">
              <a:latin typeface="Comic Sans MS" panose="030F0702030302020204" pitchFamily="66" charset="0"/>
            </a:endParaRPr>
          </a:p>
          <a:p>
            <a:pPr eaLnBrk="1" hangingPunct="1">
              <a:lnSpc>
                <a:spcPct val="80000"/>
              </a:lnSpc>
              <a:buFontTx/>
              <a:buNone/>
            </a:pPr>
            <a:r>
              <a:rPr lang="en-US" sz="1400" smtClean="0">
                <a:latin typeface="Comic Sans MS" panose="030F0702030302020204" pitchFamily="66" charset="0"/>
              </a:rPr>
              <a:t>	Thorough cooking kills these bacteria. Proper food handling, storage and good hand washing are preventive measures. </a:t>
            </a:r>
            <a:endParaRPr lang="en-US" sz="1200" smtClean="0"/>
          </a:p>
        </p:txBody>
      </p:sp>
      <p:pic>
        <p:nvPicPr>
          <p:cNvPr id="21508" name="Picture 12"/>
          <p:cNvPicPr>
            <a:picLocks noGrp="1" noChangeAspect="1" noChangeArrowheads="1"/>
          </p:cNvPicPr>
          <p:nvPr>
            <p:ph sz="quarter" idx="2"/>
          </p:nvPr>
        </p:nvPicPr>
        <p:blipFill>
          <a:blip r:embed="rId6" cstate="print">
            <a:extLst>
              <a:ext uri="{28A0092B-C50C-407E-A947-70E740481C1C}">
                <a14:useLocalDpi xmlns:a14="http://schemas.microsoft.com/office/drawing/2010/main" val="0"/>
              </a:ext>
            </a:extLst>
          </a:blip>
          <a:stretch>
            <a:fillRect/>
          </a:stretch>
        </p:blipFill>
        <p:spPr>
          <a:xfrm>
            <a:off x="5506799" y="1066800"/>
            <a:ext cx="3352800" cy="2514600"/>
          </a:xfr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37893" name="Text Box 11"/>
          <p:cNvSpPr txBox="1">
            <a:spLocks noChangeArrowheads="1"/>
          </p:cNvSpPr>
          <p:nvPr/>
        </p:nvSpPr>
        <p:spPr bwMode="auto">
          <a:xfrm>
            <a:off x="4953000" y="6303963"/>
            <a:ext cx="41910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b="0" dirty="0">
                <a:latin typeface="Comic Sans MS" panose="030F0702030302020204" pitchFamily="66" charset="0"/>
              </a:rPr>
              <a:t>Images: </a:t>
            </a:r>
            <a:r>
              <a:rPr lang="en-US" sz="1000" b="0" dirty="0">
                <a:latin typeface="Comic Sans MS" panose="030F0702030302020204" pitchFamily="66" charset="0"/>
                <a:hlinkClick r:id="rId7"/>
              </a:rPr>
              <a:t>MacConkey’s media</a:t>
            </a:r>
            <a:r>
              <a:rPr lang="en-US" sz="1000" b="0" dirty="0">
                <a:latin typeface="Comic Sans MS" panose="030F0702030302020204" pitchFamily="66" charset="0"/>
              </a:rPr>
              <a:t>, one growing  </a:t>
            </a:r>
            <a:r>
              <a:rPr lang="en-US" sz="1000" b="0" i="1" dirty="0">
                <a:latin typeface="Comic Sans MS" panose="030F0702030302020204" pitchFamily="66" charset="0"/>
              </a:rPr>
              <a:t>Salmonella, </a:t>
            </a:r>
            <a:r>
              <a:rPr lang="en-US" sz="1000" b="0" dirty="0">
                <a:latin typeface="Comic Sans MS" panose="030F0702030302020204" pitchFamily="66" charset="0"/>
              </a:rPr>
              <a:t>the </a:t>
            </a:r>
            <a:r>
              <a:rPr lang="en-US" sz="1000" b="0" dirty="0" err="1">
                <a:latin typeface="Comic Sans MS" panose="030F0702030302020204" pitchFamily="66" charset="0"/>
              </a:rPr>
              <a:t>ther</a:t>
            </a:r>
            <a:r>
              <a:rPr lang="en-US" sz="1000" b="0" dirty="0">
                <a:latin typeface="Comic Sans MS" panose="030F0702030302020204" pitchFamily="66" charset="0"/>
              </a:rPr>
              <a:t>  </a:t>
            </a:r>
            <a:r>
              <a:rPr lang="en-US" sz="1000" b="0" i="1" dirty="0">
                <a:latin typeface="Comic Sans MS" panose="030F0702030302020204" pitchFamily="66" charset="0"/>
              </a:rPr>
              <a:t>E. coli</a:t>
            </a:r>
            <a:r>
              <a:rPr lang="en-US" sz="1000" b="0" dirty="0">
                <a:latin typeface="Comic Sans MS" panose="030F0702030302020204" pitchFamily="66" charset="0"/>
              </a:rPr>
              <a:t> (lactose fermenter); </a:t>
            </a:r>
            <a:r>
              <a:rPr lang="en-US" sz="1000" b="0" dirty="0">
                <a:latin typeface="Comic Sans MS" panose="030F0702030302020204" pitchFamily="66" charset="0"/>
                <a:hlinkClick r:id="rId8"/>
              </a:rPr>
              <a:t>Food poisoning diagram</a:t>
            </a:r>
            <a:r>
              <a:rPr lang="en-US" sz="1000" b="0" dirty="0">
                <a:latin typeface="Comic Sans MS" panose="030F0702030302020204" pitchFamily="66" charset="0"/>
              </a:rPr>
              <a:t>, Shirley Owens, Michigan State University</a:t>
            </a:r>
          </a:p>
        </p:txBody>
      </p:sp>
      <p:pic>
        <p:nvPicPr>
          <p:cNvPr id="37894" name="Picture 16" descr="Picture12"/>
          <p:cNvPicPr>
            <a:picLocks noGrp="1" noChangeAspect="1" noChangeArrowheads="1"/>
          </p:cNvPicPr>
          <p:nvPr>
            <p:ph sz="quarter" idx="3"/>
          </p:nvPr>
        </p:nvPicPr>
        <p:blipFill>
          <a:blip r:embed="rId9">
            <a:extLst>
              <a:ext uri="{28A0092B-C50C-407E-A947-70E740481C1C}">
                <a14:useLocalDpi xmlns:a14="http://schemas.microsoft.com/office/drawing/2010/main" val="0"/>
              </a:ext>
            </a:extLst>
          </a:blip>
          <a:srcRect/>
          <a:stretch>
            <a:fillRect/>
          </a:stretch>
        </p:blipFill>
        <p:spPr>
          <a:xfrm>
            <a:off x="5614988" y="4073525"/>
            <a:ext cx="3257550" cy="205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5" name="Text Box 19"/>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b="0">
                <a:latin typeface="Comic Sans MS" panose="030F0702030302020204" pitchFamily="66" charset="0"/>
              </a:rPr>
              <a:t>From the  Virtual Microbiology Classroom on </a:t>
            </a:r>
            <a:r>
              <a:rPr lang="en-US" sz="1000" b="0">
                <a:latin typeface="Comic Sans MS" panose="030F0702030302020204" pitchFamily="66" charset="0"/>
                <a:hlinkClick r:id="rId10"/>
              </a:rPr>
              <a:t>ScienceProfOnline.com</a:t>
            </a:r>
            <a:endParaRPr lang="en-US" sz="1000" b="0">
              <a:latin typeface="Comic Sans MS" panose="030F0702030302020204" pitchFamily="66" charset="0"/>
            </a:endParaRPr>
          </a:p>
        </p:txBody>
      </p:sp>
      <p:sp>
        <p:nvSpPr>
          <p:cNvPr id="37896" name="Line 20"/>
          <p:cNvSpPr>
            <a:spLocks noChangeShapeType="1"/>
          </p:cNvSpPr>
          <p:nvPr/>
        </p:nvSpPr>
        <p:spPr bwMode="auto">
          <a:xfrm flipH="1" flipV="1">
            <a:off x="6865938" y="2971800"/>
            <a:ext cx="639762" cy="320675"/>
          </a:xfrm>
          <a:prstGeom prst="line">
            <a:avLst/>
          </a:prstGeom>
          <a:noFill/>
          <a:ln w="476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7" name="Oval 10"/>
          <p:cNvSpPr>
            <a:spLocks noChangeArrowheads="1"/>
          </p:cNvSpPr>
          <p:nvPr/>
        </p:nvSpPr>
        <p:spPr bwMode="auto">
          <a:xfrm>
            <a:off x="3365500" y="1028700"/>
            <a:ext cx="457200" cy="152400"/>
          </a:xfrm>
          <a:prstGeom prst="ellipse">
            <a:avLst/>
          </a:prstGeom>
          <a:solidFill>
            <a:srgbClr val="FF3399"/>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1800"/>
          </a:p>
        </p:txBody>
      </p:sp>
      <p:sp>
        <p:nvSpPr>
          <p:cNvPr id="37898" name="Oval 11"/>
          <p:cNvSpPr>
            <a:spLocks noChangeArrowheads="1"/>
          </p:cNvSpPr>
          <p:nvPr/>
        </p:nvSpPr>
        <p:spPr bwMode="auto">
          <a:xfrm>
            <a:off x="4051300" y="1155700"/>
            <a:ext cx="457200" cy="152400"/>
          </a:xfrm>
          <a:prstGeom prst="ellipse">
            <a:avLst/>
          </a:prstGeom>
          <a:solidFill>
            <a:srgbClr val="FF3399"/>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1800"/>
          </a:p>
        </p:txBody>
      </p:sp>
      <p:sp>
        <p:nvSpPr>
          <p:cNvPr id="37899" name="Oval 13"/>
          <p:cNvSpPr>
            <a:spLocks noChangeArrowheads="1"/>
          </p:cNvSpPr>
          <p:nvPr/>
        </p:nvSpPr>
        <p:spPr bwMode="auto">
          <a:xfrm>
            <a:off x="4279900" y="1500188"/>
            <a:ext cx="457200" cy="152400"/>
          </a:xfrm>
          <a:prstGeom prst="ellipse">
            <a:avLst/>
          </a:prstGeom>
          <a:solidFill>
            <a:srgbClr val="FF3399"/>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1800"/>
          </a:p>
        </p:txBody>
      </p:sp>
      <p:pic>
        <p:nvPicPr>
          <p:cNvPr id="37900" name="Picture 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2743200"/>
            <a:ext cx="8255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1" name="AutoShape 14"/>
          <p:cNvSpPr>
            <a:spLocks noChangeArrowheads="1"/>
          </p:cNvSpPr>
          <p:nvPr/>
        </p:nvSpPr>
        <p:spPr bwMode="auto">
          <a:xfrm>
            <a:off x="7123113" y="2674938"/>
            <a:ext cx="2209800" cy="1527175"/>
          </a:xfrm>
          <a:prstGeom prst="irregularSeal1">
            <a:avLst/>
          </a:prstGeom>
          <a:solidFill>
            <a:srgbClr val="CC0066"/>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1800"/>
          </a:p>
        </p:txBody>
      </p:sp>
      <p:sp>
        <p:nvSpPr>
          <p:cNvPr id="37902" name="Text Box 15"/>
          <p:cNvSpPr txBox="1">
            <a:spLocks noChangeArrowheads="1"/>
          </p:cNvSpPr>
          <p:nvPr/>
        </p:nvSpPr>
        <p:spPr bwMode="auto">
          <a:xfrm>
            <a:off x="7694613" y="3143250"/>
            <a:ext cx="1066800" cy="588963"/>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sz="1000">
                <a:solidFill>
                  <a:schemeClr val="bg1"/>
                </a:solidFill>
              </a:rPr>
              <a:t>MacConkey’s </a:t>
            </a:r>
            <a:r>
              <a:rPr lang="en-US" sz="1200">
                <a:solidFill>
                  <a:schemeClr val="bg1"/>
                </a:solidFill>
              </a:rPr>
              <a:t>NON-</a:t>
            </a:r>
            <a:r>
              <a:rPr lang="en-US" sz="1000">
                <a:solidFill>
                  <a:schemeClr val="bg1"/>
                </a:solidFill>
              </a:rPr>
              <a:t>Lactose Fermenter</a:t>
            </a:r>
          </a:p>
        </p:txBody>
      </p:sp>
    </p:spTree>
    <p:extLst>
      <p:ext uri="{BB962C8B-B14F-4D97-AF65-F5344CB8AC3E}">
        <p14:creationId xmlns:p14="http://schemas.microsoft.com/office/powerpoint/2010/main" val="38069331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sz="half" idx="1"/>
          </p:nvPr>
        </p:nvSpPr>
        <p:spPr>
          <a:xfrm>
            <a:off x="228600" y="914400"/>
            <a:ext cx="5486400" cy="5943600"/>
          </a:xfrm>
        </p:spPr>
        <p:txBody>
          <a:bodyPr/>
          <a:lstStyle/>
          <a:p>
            <a:pPr eaLnBrk="1" hangingPunct="1">
              <a:lnSpc>
                <a:spcPct val="80000"/>
              </a:lnSpc>
              <a:buFontTx/>
              <a:buNone/>
            </a:pPr>
            <a:endParaRPr lang="en-US" sz="1600" smtClean="0">
              <a:solidFill>
                <a:srgbClr val="FF0066"/>
              </a:solidFill>
              <a:latin typeface="Comic Sans MS" panose="030F0702030302020204" pitchFamily="66" charset="0"/>
            </a:endParaRPr>
          </a:p>
          <a:p>
            <a:pPr eaLnBrk="1" hangingPunct="1">
              <a:lnSpc>
                <a:spcPct val="80000"/>
              </a:lnSpc>
              <a:buFontTx/>
              <a:buNone/>
            </a:pPr>
            <a:r>
              <a:rPr lang="en-US" sz="1600" b="1" smtClean="0">
                <a:solidFill>
                  <a:srgbClr val="FF0066"/>
                </a:solidFill>
                <a:latin typeface="Comic Sans MS" panose="030F0702030302020204" pitchFamily="66" charset="0"/>
              </a:rPr>
              <a:t>GRAM NEGATIVE </a:t>
            </a:r>
            <a:r>
              <a:rPr lang="en-US" sz="1600" smtClean="0">
                <a:solidFill>
                  <a:srgbClr val="FF0066"/>
                </a:solidFill>
                <a:latin typeface="Comic Sans MS" panose="030F0702030302020204" pitchFamily="66" charset="0"/>
              </a:rPr>
              <a:t>Bacteria</a:t>
            </a:r>
          </a:p>
          <a:p>
            <a:pPr eaLnBrk="1" hangingPunct="1">
              <a:lnSpc>
                <a:spcPct val="80000"/>
              </a:lnSpc>
              <a:buFontTx/>
              <a:buNone/>
            </a:pPr>
            <a:r>
              <a:rPr lang="en-US" sz="1400" b="1" smtClean="0">
                <a:latin typeface="Comic Sans MS" panose="030F0702030302020204" pitchFamily="66" charset="0"/>
              </a:rPr>
              <a:t>Lactose fermenters</a:t>
            </a:r>
            <a:endParaRPr lang="en-US" sz="1400" b="1" smtClean="0">
              <a:solidFill>
                <a:schemeClr val="folHlink"/>
              </a:solidFill>
              <a:latin typeface="Comic Sans MS" panose="030F0702030302020204" pitchFamily="66" charset="0"/>
            </a:endParaRPr>
          </a:p>
          <a:p>
            <a:pPr eaLnBrk="1" hangingPunct="1">
              <a:lnSpc>
                <a:spcPct val="80000"/>
              </a:lnSpc>
              <a:buFontTx/>
              <a:buNone/>
            </a:pPr>
            <a:r>
              <a:rPr lang="en-US" sz="1600" b="1" smtClean="0">
                <a:solidFill>
                  <a:schemeClr val="folHlink"/>
                </a:solidFill>
                <a:latin typeface="Comic Sans MS" panose="030F0702030302020204" pitchFamily="66" charset="0"/>
              </a:rPr>
              <a:t>Facultative anaerobes, </a:t>
            </a:r>
            <a:r>
              <a:rPr lang="en-US" sz="1400" smtClean="0">
                <a:latin typeface="Comic Sans MS" panose="030F0702030302020204" pitchFamily="66" charset="0"/>
              </a:rPr>
              <a:t>bacillus-shaped</a:t>
            </a:r>
          </a:p>
          <a:p>
            <a:pPr eaLnBrk="1" hangingPunct="1">
              <a:lnSpc>
                <a:spcPct val="80000"/>
              </a:lnSpc>
              <a:buFont typeface="Wingdings" panose="05000000000000000000" pitchFamily="2" charset="2"/>
              <a:buNone/>
            </a:pPr>
            <a:endParaRPr lang="en-US" sz="900" smtClean="0">
              <a:solidFill>
                <a:schemeClr val="folHlink"/>
              </a:solidFill>
              <a:latin typeface="Comic Sans MS" panose="030F0702030302020204" pitchFamily="66" charset="0"/>
            </a:endParaRPr>
          </a:p>
          <a:p>
            <a:pPr eaLnBrk="1" hangingPunct="1">
              <a:lnSpc>
                <a:spcPct val="80000"/>
              </a:lnSpc>
              <a:buFont typeface="Wingdings" panose="05000000000000000000" pitchFamily="2" charset="2"/>
              <a:buNone/>
            </a:pPr>
            <a:endParaRPr lang="en-US" sz="1400" b="1" smtClean="0">
              <a:latin typeface="Comic Sans MS" panose="030F0702030302020204" pitchFamily="66" charset="0"/>
            </a:endParaRPr>
          </a:p>
          <a:p>
            <a:pPr eaLnBrk="1" hangingPunct="1">
              <a:lnSpc>
                <a:spcPct val="80000"/>
              </a:lnSpc>
              <a:buFont typeface="Wingdings" panose="05000000000000000000" pitchFamily="2" charset="2"/>
              <a:buNone/>
            </a:pPr>
            <a:r>
              <a:rPr lang="en-US" sz="1200" b="1" smtClean="0">
                <a:latin typeface="Comic Sans MS" panose="030F0702030302020204" pitchFamily="66" charset="0"/>
              </a:rPr>
              <a:t>CAUSE:</a:t>
            </a:r>
            <a:r>
              <a:rPr lang="en-US" sz="1200" smtClean="0">
                <a:latin typeface="Comic Sans MS" panose="030F0702030302020204" pitchFamily="66" charset="0"/>
              </a:rPr>
              <a:t>  Bacteria, usually </a:t>
            </a:r>
            <a:r>
              <a:rPr lang="en-US" sz="1200" i="1" smtClean="0">
                <a:latin typeface="Comic Sans MS" panose="030F0702030302020204" pitchFamily="66" charset="0"/>
                <a:hlinkClick r:id="rId3"/>
              </a:rPr>
              <a:t>E. coli</a:t>
            </a:r>
            <a:r>
              <a:rPr lang="en-US" sz="1200" smtClean="0">
                <a:latin typeface="Comic Sans MS" panose="030F0702030302020204" pitchFamily="66" charset="0"/>
              </a:rPr>
              <a:t>, in urinary tract. More common in women due to short urethra and proximity to anus.</a:t>
            </a:r>
          </a:p>
          <a:p>
            <a:pPr eaLnBrk="1" hangingPunct="1">
              <a:lnSpc>
                <a:spcPct val="80000"/>
              </a:lnSpc>
              <a:buFontTx/>
              <a:buNone/>
            </a:pPr>
            <a:endParaRPr lang="en-US" sz="1600" smtClean="0">
              <a:solidFill>
                <a:srgbClr val="FF0066"/>
              </a:solidFill>
              <a:latin typeface="Comic Sans MS" panose="030F0702030302020204" pitchFamily="66" charset="0"/>
            </a:endParaRPr>
          </a:p>
          <a:p>
            <a:pPr eaLnBrk="1" hangingPunct="1">
              <a:lnSpc>
                <a:spcPct val="80000"/>
              </a:lnSpc>
              <a:buFont typeface="Wingdings" panose="05000000000000000000" pitchFamily="2" charset="2"/>
              <a:buNone/>
            </a:pPr>
            <a:r>
              <a:rPr lang="en-US" sz="1200" smtClean="0">
                <a:latin typeface="Comic Sans MS" panose="030F0702030302020204" pitchFamily="66" charset="0"/>
              </a:rPr>
              <a:t>Bacteria must be able to “stick” to cause infection (otherwise bacteria would just get peed out).</a:t>
            </a:r>
          </a:p>
          <a:p>
            <a:pPr eaLnBrk="1" hangingPunct="1">
              <a:lnSpc>
                <a:spcPct val="80000"/>
              </a:lnSpc>
              <a:buFont typeface="Wingdings" panose="05000000000000000000" pitchFamily="2" charset="2"/>
              <a:buNone/>
            </a:pPr>
            <a:endParaRPr lang="en-US" sz="1200" smtClean="0">
              <a:latin typeface="Comic Sans MS" panose="030F0702030302020204" pitchFamily="66" charset="0"/>
            </a:endParaRPr>
          </a:p>
          <a:p>
            <a:pPr eaLnBrk="1" hangingPunct="1">
              <a:lnSpc>
                <a:spcPct val="80000"/>
              </a:lnSpc>
              <a:buFont typeface="Wingdings" panose="05000000000000000000" pitchFamily="2" charset="2"/>
              <a:buNone/>
            </a:pPr>
            <a:r>
              <a:rPr lang="en-US" sz="1200" smtClean="0">
                <a:latin typeface="Comic Sans MS" panose="030F0702030302020204" pitchFamily="66" charset="0"/>
              </a:rPr>
              <a:t>Bladder lined with proteins, to prevent this. </a:t>
            </a:r>
            <a:r>
              <a:rPr lang="en-US" sz="1200" i="1" smtClean="0">
                <a:latin typeface="Comic Sans MS" panose="030F0702030302020204" pitchFamily="66" charset="0"/>
              </a:rPr>
              <a:t>E. coli</a:t>
            </a:r>
            <a:r>
              <a:rPr lang="en-US" sz="1200" smtClean="0">
                <a:latin typeface="Comic Sans MS" panose="030F0702030302020204" pitchFamily="66" charset="0"/>
              </a:rPr>
              <a:t> has </a:t>
            </a:r>
            <a:r>
              <a:rPr lang="en-US" sz="1200" smtClean="0">
                <a:latin typeface="Comic Sans MS" panose="030F0702030302020204" pitchFamily="66" charset="0"/>
                <a:hlinkClick r:id="rId3"/>
              </a:rPr>
              <a:t>fimbriae</a:t>
            </a:r>
            <a:r>
              <a:rPr lang="en-US" sz="1200" smtClean="0">
                <a:latin typeface="Comic Sans MS" panose="030F0702030302020204" pitchFamily="66" charset="0"/>
              </a:rPr>
              <a:t> to help it stick.</a:t>
            </a:r>
          </a:p>
          <a:p>
            <a:pPr eaLnBrk="1" hangingPunct="1">
              <a:lnSpc>
                <a:spcPct val="80000"/>
              </a:lnSpc>
              <a:buFont typeface="Wingdings" panose="05000000000000000000" pitchFamily="2" charset="2"/>
              <a:buNone/>
            </a:pPr>
            <a:endParaRPr lang="en-US" sz="1600" smtClean="0">
              <a:latin typeface="Comic Sans MS" panose="030F0702030302020204" pitchFamily="66" charset="0"/>
            </a:endParaRPr>
          </a:p>
          <a:p>
            <a:pPr eaLnBrk="1" hangingPunct="1">
              <a:lnSpc>
                <a:spcPct val="80000"/>
              </a:lnSpc>
              <a:buFont typeface="Wingdings" panose="05000000000000000000" pitchFamily="2" charset="2"/>
              <a:buNone/>
            </a:pPr>
            <a:r>
              <a:rPr lang="en-US" sz="1200" b="1" smtClean="0">
                <a:latin typeface="Comic Sans MS" panose="030F0702030302020204" pitchFamily="66" charset="0"/>
              </a:rPr>
              <a:t>SYMPTOMS:</a:t>
            </a:r>
            <a:r>
              <a:rPr lang="en-US" sz="1200" smtClean="0">
                <a:latin typeface="Comic Sans MS" panose="030F0702030302020204" pitchFamily="66" charset="0"/>
              </a:rPr>
              <a:t>  Pain and tenderness in the genital region;</a:t>
            </a:r>
          </a:p>
          <a:p>
            <a:pPr eaLnBrk="1" hangingPunct="1">
              <a:lnSpc>
                <a:spcPct val="80000"/>
              </a:lnSpc>
              <a:buFont typeface="Wingdings" panose="05000000000000000000" pitchFamily="2" charset="2"/>
              <a:buNone/>
            </a:pPr>
            <a:r>
              <a:rPr lang="en-US" sz="1200" smtClean="0">
                <a:latin typeface="Comic Sans MS" panose="030F0702030302020204" pitchFamily="66" charset="0"/>
              </a:rPr>
              <a:t>     burning and itching with urination.</a:t>
            </a:r>
          </a:p>
          <a:p>
            <a:pPr eaLnBrk="1" hangingPunct="1">
              <a:lnSpc>
                <a:spcPct val="80000"/>
              </a:lnSpc>
              <a:buFont typeface="Wingdings" panose="05000000000000000000" pitchFamily="2" charset="2"/>
              <a:buNone/>
            </a:pPr>
            <a:endParaRPr lang="en-US" sz="1200" smtClean="0">
              <a:latin typeface="Comic Sans MS" panose="030F0702030302020204" pitchFamily="66" charset="0"/>
            </a:endParaRPr>
          </a:p>
          <a:p>
            <a:pPr eaLnBrk="1" hangingPunct="1">
              <a:lnSpc>
                <a:spcPct val="80000"/>
              </a:lnSpc>
              <a:buFont typeface="Wingdings" panose="05000000000000000000" pitchFamily="2" charset="2"/>
              <a:buNone/>
            </a:pPr>
            <a:endParaRPr lang="en-US" sz="1200" smtClean="0">
              <a:latin typeface="Comic Sans MS" panose="030F0702030302020204" pitchFamily="66" charset="0"/>
            </a:endParaRPr>
          </a:p>
          <a:p>
            <a:pPr eaLnBrk="1" hangingPunct="1">
              <a:lnSpc>
                <a:spcPct val="80000"/>
              </a:lnSpc>
              <a:buFont typeface="Wingdings" panose="05000000000000000000" pitchFamily="2" charset="2"/>
              <a:buNone/>
            </a:pPr>
            <a:r>
              <a:rPr lang="en-US" sz="1200" b="1" smtClean="0">
                <a:latin typeface="Comic Sans MS" panose="030F0702030302020204" pitchFamily="66" charset="0"/>
              </a:rPr>
              <a:t>TYPES OF UTIs</a:t>
            </a:r>
            <a:r>
              <a:rPr lang="en-US" sz="1200" smtClean="0">
                <a:latin typeface="Comic Sans MS" panose="030F0702030302020204" pitchFamily="66" charset="0"/>
              </a:rPr>
              <a:t>: </a:t>
            </a:r>
          </a:p>
          <a:p>
            <a:pPr eaLnBrk="1" hangingPunct="1">
              <a:lnSpc>
                <a:spcPct val="80000"/>
              </a:lnSpc>
              <a:buFont typeface="Wingdings" panose="05000000000000000000" pitchFamily="2" charset="2"/>
              <a:buNone/>
            </a:pPr>
            <a:r>
              <a:rPr lang="en-US" sz="1200" smtClean="0">
                <a:latin typeface="Comic Sans MS" panose="030F0702030302020204" pitchFamily="66" charset="0"/>
              </a:rPr>
              <a:t>If bacteria only in bladder only, called </a:t>
            </a:r>
            <a:r>
              <a:rPr lang="en-US" sz="1200" b="1" smtClean="0">
                <a:latin typeface="Comic Sans MS" panose="030F0702030302020204" pitchFamily="66" charset="0"/>
              </a:rPr>
              <a:t>cystitis</a:t>
            </a:r>
            <a:r>
              <a:rPr lang="en-US" sz="1200" smtClean="0">
                <a:latin typeface="Comic Sans MS" panose="030F0702030302020204" pitchFamily="66" charset="0"/>
              </a:rPr>
              <a:t>, a lower UTI. </a:t>
            </a:r>
          </a:p>
          <a:p>
            <a:pPr eaLnBrk="1" hangingPunct="1">
              <a:lnSpc>
                <a:spcPct val="80000"/>
              </a:lnSpc>
              <a:buFont typeface="Wingdings" panose="05000000000000000000" pitchFamily="2" charset="2"/>
              <a:buNone/>
            </a:pPr>
            <a:endParaRPr lang="en-US" sz="1200" smtClean="0">
              <a:latin typeface="Comic Sans MS" panose="030F0702030302020204" pitchFamily="66" charset="0"/>
            </a:endParaRPr>
          </a:p>
          <a:p>
            <a:pPr eaLnBrk="1" hangingPunct="1">
              <a:lnSpc>
                <a:spcPct val="80000"/>
              </a:lnSpc>
              <a:buFont typeface="Wingdings" panose="05000000000000000000" pitchFamily="2" charset="2"/>
              <a:buNone/>
            </a:pPr>
            <a:r>
              <a:rPr lang="en-US" sz="1200" smtClean="0">
                <a:latin typeface="Comic Sans MS" panose="030F0702030302020204" pitchFamily="66" charset="0"/>
              </a:rPr>
              <a:t>If kidneys are infected, called </a:t>
            </a:r>
            <a:r>
              <a:rPr lang="en-US" sz="1200" b="1" smtClean="0">
                <a:latin typeface="Comic Sans MS" panose="030F0702030302020204" pitchFamily="66" charset="0"/>
              </a:rPr>
              <a:t>pyelonephritis </a:t>
            </a:r>
            <a:r>
              <a:rPr lang="en-US" sz="900" smtClean="0">
                <a:latin typeface="Comic Sans MS" panose="030F0702030302020204" pitchFamily="66" charset="0"/>
              </a:rPr>
              <a:t>(say PIE-el-o-ne-</a:t>
            </a:r>
          </a:p>
          <a:p>
            <a:pPr eaLnBrk="1" hangingPunct="1">
              <a:lnSpc>
                <a:spcPct val="80000"/>
              </a:lnSpc>
              <a:buFont typeface="Wingdings" panose="05000000000000000000" pitchFamily="2" charset="2"/>
              <a:buNone/>
            </a:pPr>
            <a:r>
              <a:rPr lang="en-US" sz="900" smtClean="0">
                <a:latin typeface="Comic Sans MS" panose="030F0702030302020204" pitchFamily="66" charset="0"/>
              </a:rPr>
              <a:t>fright-us), </a:t>
            </a:r>
            <a:r>
              <a:rPr lang="en-US" sz="1200" smtClean="0">
                <a:latin typeface="Comic Sans MS" panose="030F0702030302020204" pitchFamily="66" charset="0"/>
              </a:rPr>
              <a:t>an upper UTI.</a:t>
            </a:r>
          </a:p>
          <a:p>
            <a:pPr eaLnBrk="1" hangingPunct="1">
              <a:lnSpc>
                <a:spcPct val="80000"/>
              </a:lnSpc>
              <a:buFont typeface="Wingdings" panose="05000000000000000000" pitchFamily="2" charset="2"/>
              <a:buNone/>
            </a:pPr>
            <a:endParaRPr lang="en-US" sz="1200" smtClean="0">
              <a:latin typeface="Comic Sans MS" panose="030F0702030302020204" pitchFamily="66" charset="0"/>
            </a:endParaRPr>
          </a:p>
          <a:p>
            <a:pPr eaLnBrk="1" hangingPunct="1">
              <a:lnSpc>
                <a:spcPct val="80000"/>
              </a:lnSpc>
              <a:buFont typeface="Wingdings" panose="05000000000000000000" pitchFamily="2" charset="2"/>
              <a:buNone/>
            </a:pPr>
            <a:endParaRPr lang="en-US" sz="1400" smtClean="0">
              <a:latin typeface="Comic Sans MS" panose="030F0702030302020204" pitchFamily="66" charset="0"/>
            </a:endParaRPr>
          </a:p>
          <a:p>
            <a:pPr eaLnBrk="1" hangingPunct="1">
              <a:lnSpc>
                <a:spcPct val="80000"/>
              </a:lnSpc>
              <a:buFont typeface="Wingdings" panose="05000000000000000000" pitchFamily="2" charset="2"/>
              <a:buNone/>
            </a:pPr>
            <a:r>
              <a:rPr lang="en-US" sz="1600" b="1" i="1" smtClean="0">
                <a:latin typeface="Comic Sans MS" panose="030F0702030302020204" pitchFamily="66" charset="0"/>
              </a:rPr>
              <a:t>Q:</a:t>
            </a:r>
            <a:r>
              <a:rPr lang="en-US" sz="1400" b="1" i="1" smtClean="0">
                <a:solidFill>
                  <a:srgbClr val="669900"/>
                </a:solidFill>
                <a:latin typeface="Comic Sans MS" panose="030F0702030302020204" pitchFamily="66" charset="0"/>
              </a:rPr>
              <a:t> </a:t>
            </a:r>
            <a:r>
              <a:rPr lang="en-US" sz="1400" i="1" smtClean="0">
                <a:latin typeface="Comic Sans MS" panose="030F0702030302020204" pitchFamily="66" charset="0"/>
              </a:rPr>
              <a:t>Is penicillin usually prescribed for UTI infections?</a:t>
            </a:r>
          </a:p>
        </p:txBody>
      </p:sp>
      <p:pic>
        <p:nvPicPr>
          <p:cNvPr id="19459" name="Picture 11" descr="portEcoliSimpleStainBright1000x"/>
          <p:cNvPicPr>
            <a:picLocks noGrp="1" noChangeAspect="1" noChangeArrowheads="1"/>
          </p:cNvPicPr>
          <p:nvPr>
            <p:ph sz="quarter" idx="2"/>
          </p:nvPr>
        </p:nvPicPr>
        <p:blipFill>
          <a:blip r:embed="rId4" cstate="email">
            <a:extLst>
              <a:ext uri="{28A0092B-C50C-407E-A947-70E740481C1C}">
                <a14:useLocalDpi xmlns:a14="http://schemas.microsoft.com/office/drawing/2010/main" val="0"/>
              </a:ext>
            </a:extLst>
          </a:blip>
          <a:srcRect/>
          <a:stretch>
            <a:fillRect/>
          </a:stretch>
        </p:blipFill>
        <p:spPr>
          <a:xfrm>
            <a:off x="5943600" y="515938"/>
            <a:ext cx="2819400" cy="27114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9940" name="Rectangle 5"/>
          <p:cNvSpPr>
            <a:spLocks noChangeArrowheads="1"/>
          </p:cNvSpPr>
          <p:nvPr/>
        </p:nvSpPr>
        <p:spPr bwMode="auto">
          <a:xfrm>
            <a:off x="457200" y="4267200"/>
            <a:ext cx="8458200"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sz="2800" b="0"/>
          </a:p>
        </p:txBody>
      </p:sp>
      <p:sp>
        <p:nvSpPr>
          <p:cNvPr id="39941" name="Rectangle 6"/>
          <p:cNvSpPr>
            <a:spLocks noChangeArrowheads="1"/>
          </p:cNvSpPr>
          <p:nvPr/>
        </p:nvSpPr>
        <p:spPr bwMode="auto">
          <a:xfrm>
            <a:off x="1447800" y="4495800"/>
            <a:ext cx="4724400"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en-US" sz="2800" b="0"/>
          </a:p>
        </p:txBody>
      </p:sp>
      <p:sp>
        <p:nvSpPr>
          <p:cNvPr id="39942" name="Text Box 8"/>
          <p:cNvSpPr txBox="1">
            <a:spLocks noChangeArrowheads="1"/>
          </p:cNvSpPr>
          <p:nvPr/>
        </p:nvSpPr>
        <p:spPr bwMode="auto">
          <a:xfrm>
            <a:off x="5410200" y="6477000"/>
            <a:ext cx="3733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sz="1000" b="0">
                <a:latin typeface="Comic Sans MS" panose="030F0702030302020204" pitchFamily="66" charset="0"/>
              </a:rPr>
              <a:t>Images:</a:t>
            </a:r>
            <a:r>
              <a:rPr lang="en-US" sz="1000" b="0" i="1">
                <a:latin typeface="Comic Sans MS" panose="030F0702030302020204" pitchFamily="66" charset="0"/>
              </a:rPr>
              <a:t> </a:t>
            </a:r>
            <a:r>
              <a:rPr lang="en-US" sz="1000" b="0" i="1">
                <a:latin typeface="Comic Sans MS" panose="030F0702030302020204" pitchFamily="66" charset="0"/>
                <a:hlinkClick r:id="rId5"/>
              </a:rPr>
              <a:t>E.coli </a:t>
            </a:r>
            <a:r>
              <a:rPr lang="en-US" sz="1000" b="0">
                <a:latin typeface="Comic Sans MS" panose="030F0702030302020204" pitchFamily="66" charset="0"/>
                <a:hlinkClick r:id="rId5"/>
              </a:rPr>
              <a:t>with fimbria</a:t>
            </a:r>
            <a:r>
              <a:rPr lang="en-US" sz="1000" b="0">
                <a:latin typeface="Comic Sans MS" panose="030F0702030302020204" pitchFamily="66" charset="0"/>
              </a:rPr>
              <a:t>, National Library of Science; </a:t>
            </a:r>
            <a:r>
              <a:rPr lang="en-US" sz="1000" b="0">
                <a:latin typeface="Comic Sans MS" panose="030F0702030302020204" pitchFamily="66" charset="0"/>
                <a:hlinkClick r:id="rId6"/>
              </a:rPr>
              <a:t>Gram stain</a:t>
            </a:r>
            <a:r>
              <a:rPr lang="en-US" sz="1000" b="0" i="1">
                <a:latin typeface="Comic Sans MS" panose="030F0702030302020204" pitchFamily="66" charset="0"/>
              </a:rPr>
              <a:t> E. coli</a:t>
            </a:r>
            <a:r>
              <a:rPr lang="en-US" sz="1000" b="0">
                <a:latin typeface="Comic Sans MS" panose="030F0702030302020204" pitchFamily="66" charset="0"/>
              </a:rPr>
              <a:t>, T. Port; </a:t>
            </a:r>
            <a:r>
              <a:rPr lang="en-US" sz="1000" b="0">
                <a:latin typeface="Comic Sans MS" panose="030F0702030302020204" pitchFamily="66" charset="0"/>
                <a:hlinkClick r:id="rId7"/>
              </a:rPr>
              <a:t>MacConkey’s</a:t>
            </a:r>
            <a:r>
              <a:rPr lang="en-US" sz="1000" b="0">
                <a:latin typeface="Comic Sans MS" panose="030F0702030302020204" pitchFamily="66" charset="0"/>
              </a:rPr>
              <a:t>, T. Port</a:t>
            </a:r>
          </a:p>
        </p:txBody>
      </p:sp>
      <p:pic>
        <p:nvPicPr>
          <p:cNvPr id="19466" name="Picture 22" descr="E"/>
          <p:cNvPicPr>
            <a:picLocks noChangeAspect="1" noChangeArrowheads="1"/>
          </p:cNvPicPr>
          <p:nvPr/>
        </p:nvPicPr>
        <p:blipFill>
          <a:blip r:embed="rId8"/>
          <a:srcRect/>
          <a:stretch>
            <a:fillRect/>
          </a:stretch>
        </p:blipFill>
        <p:spPr bwMode="auto">
          <a:xfrm>
            <a:off x="7796213" y="457200"/>
            <a:ext cx="890587"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9944" name="Text Box 25"/>
          <p:cNvSpPr>
            <a:spLocks noGrp="1" noChangeArrowheads="1"/>
          </p:cNvSpPr>
          <p:nvPr>
            <p:ph type="title"/>
          </p:nvPr>
        </p:nvSpPr>
        <p:spPr>
          <a:xfrm>
            <a:off x="228600" y="304800"/>
            <a:ext cx="8229600" cy="563563"/>
          </a:xfrm>
          <a:noFill/>
        </p:spPr>
        <p:txBody>
          <a:bodyPr/>
          <a:lstStyle/>
          <a:p>
            <a:pPr algn="l" eaLnBrk="1" hangingPunct="1">
              <a:spcBef>
                <a:spcPct val="50000"/>
              </a:spcBef>
            </a:pPr>
            <a:r>
              <a:rPr lang="en-US" sz="3200" b="1" smtClean="0">
                <a:latin typeface="Jokerman" panose="04090605060D06020702" pitchFamily="82" charset="0"/>
              </a:rPr>
              <a:t>Disease,</a:t>
            </a:r>
            <a:r>
              <a:rPr lang="en-US" sz="3200" b="1" smtClean="0"/>
              <a:t> </a:t>
            </a:r>
            <a:r>
              <a:rPr lang="en-US" sz="2400" smtClean="0">
                <a:latin typeface="Curlz MT" pitchFamily="82" charset="0"/>
              </a:rPr>
              <a:t>Please:</a:t>
            </a:r>
            <a:r>
              <a:rPr lang="en-US" sz="1800" smtClean="0"/>
              <a:t>  </a:t>
            </a:r>
            <a:r>
              <a:rPr lang="en-US" sz="3200" b="1" smtClean="0">
                <a:latin typeface="Comic Sans MS" panose="030F0702030302020204" pitchFamily="66" charset="0"/>
              </a:rPr>
              <a:t>UTI</a:t>
            </a:r>
            <a:endParaRPr lang="en-US" sz="2800" b="1" smtClean="0">
              <a:latin typeface="Comic Sans MS" panose="030F0702030302020204" pitchFamily="66" charset="0"/>
            </a:endParaRPr>
          </a:p>
        </p:txBody>
      </p:sp>
      <p:sp>
        <p:nvSpPr>
          <p:cNvPr id="39945" name="Text Box 26"/>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b="0">
                <a:latin typeface="Comic Sans MS" panose="030F0702030302020204" pitchFamily="66" charset="0"/>
              </a:rPr>
              <a:t>From the  Virtual Microbiology Classroom on </a:t>
            </a:r>
            <a:r>
              <a:rPr lang="en-US" sz="1000" b="0">
                <a:latin typeface="Comic Sans MS" panose="030F0702030302020204" pitchFamily="66" charset="0"/>
                <a:hlinkClick r:id="rId9"/>
              </a:rPr>
              <a:t>ScienceProfOnline.com</a:t>
            </a:r>
            <a:endParaRPr lang="en-US" sz="1000" b="0">
              <a:latin typeface="Comic Sans MS" panose="030F0702030302020204" pitchFamily="66" charset="0"/>
            </a:endParaRPr>
          </a:p>
        </p:txBody>
      </p:sp>
      <p:sp>
        <p:nvSpPr>
          <p:cNvPr id="39946" name="Oval 1"/>
          <p:cNvSpPr>
            <a:spLocks noChangeArrowheads="1"/>
          </p:cNvSpPr>
          <p:nvPr/>
        </p:nvSpPr>
        <p:spPr bwMode="auto">
          <a:xfrm>
            <a:off x="4038600" y="1028700"/>
            <a:ext cx="457200" cy="152400"/>
          </a:xfrm>
          <a:prstGeom prst="ellipse">
            <a:avLst/>
          </a:prstGeom>
          <a:solidFill>
            <a:srgbClr val="FF3399"/>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1800"/>
          </a:p>
        </p:txBody>
      </p:sp>
      <p:sp>
        <p:nvSpPr>
          <p:cNvPr id="39947" name="Oval 14"/>
          <p:cNvSpPr>
            <a:spLocks noChangeArrowheads="1"/>
          </p:cNvSpPr>
          <p:nvPr/>
        </p:nvSpPr>
        <p:spPr bwMode="auto">
          <a:xfrm>
            <a:off x="4495800" y="1181100"/>
            <a:ext cx="457200" cy="152400"/>
          </a:xfrm>
          <a:prstGeom prst="ellipse">
            <a:avLst/>
          </a:prstGeom>
          <a:solidFill>
            <a:srgbClr val="FF3399"/>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1800"/>
          </a:p>
        </p:txBody>
      </p:sp>
      <p:sp>
        <p:nvSpPr>
          <p:cNvPr id="39948" name="Oval 15"/>
          <p:cNvSpPr>
            <a:spLocks noChangeArrowheads="1"/>
          </p:cNvSpPr>
          <p:nvPr/>
        </p:nvSpPr>
        <p:spPr bwMode="auto">
          <a:xfrm>
            <a:off x="4038600" y="1395413"/>
            <a:ext cx="457200" cy="152400"/>
          </a:xfrm>
          <a:prstGeom prst="ellipse">
            <a:avLst/>
          </a:prstGeom>
          <a:solidFill>
            <a:srgbClr val="FF3399"/>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1800"/>
          </a:p>
        </p:txBody>
      </p:sp>
      <p:pic>
        <p:nvPicPr>
          <p:cNvPr id="19"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5524500" y="3728244"/>
            <a:ext cx="3352800" cy="2514600"/>
          </a:xfrm>
          <a:prstGeom prst="rect">
            <a:avLst/>
          </a:prstGeom>
          <a:noFill/>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39950" name="Line 23"/>
          <p:cNvSpPr>
            <a:spLocks noChangeShapeType="1"/>
          </p:cNvSpPr>
          <p:nvPr/>
        </p:nvSpPr>
        <p:spPr bwMode="auto">
          <a:xfrm flipH="1">
            <a:off x="6653213" y="3417888"/>
            <a:ext cx="684212" cy="6207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9951" name="Picture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588000" y="5360988"/>
            <a:ext cx="8255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2" name="AutoShape 15"/>
          <p:cNvSpPr>
            <a:spLocks noChangeArrowheads="1"/>
          </p:cNvSpPr>
          <p:nvPr/>
        </p:nvSpPr>
        <p:spPr bwMode="auto">
          <a:xfrm>
            <a:off x="6934200" y="2668588"/>
            <a:ext cx="2057400" cy="1371600"/>
          </a:xfrm>
          <a:prstGeom prst="irregularSeal1">
            <a:avLst/>
          </a:prstGeom>
          <a:solidFill>
            <a:srgbClr val="CC0066"/>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1800"/>
          </a:p>
        </p:txBody>
      </p:sp>
      <p:sp>
        <p:nvSpPr>
          <p:cNvPr id="39953" name="Text Box 16"/>
          <p:cNvSpPr txBox="1">
            <a:spLocks noChangeArrowheads="1"/>
          </p:cNvSpPr>
          <p:nvPr/>
        </p:nvSpPr>
        <p:spPr bwMode="auto">
          <a:xfrm>
            <a:off x="7405688" y="3051175"/>
            <a:ext cx="1066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sz="1000">
                <a:solidFill>
                  <a:schemeClr val="bg1"/>
                </a:solidFill>
              </a:rPr>
              <a:t>MacConkey’s Lactose Fermenters</a:t>
            </a:r>
          </a:p>
        </p:txBody>
      </p:sp>
      <p:sp>
        <p:nvSpPr>
          <p:cNvPr id="39954" name="Line 23"/>
          <p:cNvSpPr>
            <a:spLocks noChangeShapeType="1"/>
          </p:cNvSpPr>
          <p:nvPr/>
        </p:nvSpPr>
        <p:spPr bwMode="auto">
          <a:xfrm flipH="1">
            <a:off x="7924800" y="3695700"/>
            <a:ext cx="144463" cy="6524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4765639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1" name="Picture 20"/>
          <p:cNvPicPr>
            <a:picLocks noGrp="1" noChangeAspect="1" noChangeArrowheads="1"/>
          </p:cNvPicPr>
          <p:nvPr>
            <p:ph sz="quarter" idx="2"/>
          </p:nvPr>
        </p:nvPicPr>
        <p:blipFill>
          <a:blip r:embed="rId6" cstate="print">
            <a:extLst>
              <a:ext uri="{28A0092B-C50C-407E-A947-70E740481C1C}">
                <a14:useLocalDpi xmlns:a14="http://schemas.microsoft.com/office/drawing/2010/main" val="0"/>
              </a:ext>
            </a:extLst>
          </a:blip>
          <a:stretch>
            <a:fillRect/>
          </a:stretch>
        </p:blipFill>
        <p:spPr>
          <a:xfrm>
            <a:off x="7010400" y="16035"/>
            <a:ext cx="2133600" cy="1963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6" name="Rectangle 3"/>
          <p:cNvSpPr>
            <a:spLocks noGrp="1" noChangeArrowheads="1"/>
          </p:cNvSpPr>
          <p:nvPr>
            <p:ph type="body" sz="half" idx="1"/>
          </p:nvPr>
        </p:nvSpPr>
        <p:spPr>
          <a:xfrm>
            <a:off x="1274233" y="709490"/>
            <a:ext cx="4572000" cy="891437"/>
          </a:xfrm>
        </p:spPr>
        <p:txBody>
          <a:bodyPr/>
          <a:lstStyle/>
          <a:p>
            <a:pPr eaLnBrk="1" hangingPunct="1">
              <a:lnSpc>
                <a:spcPct val="80000"/>
              </a:lnSpc>
              <a:buFontTx/>
              <a:buNone/>
            </a:pPr>
            <a:endParaRPr lang="en-US" altLang="en-US" sz="800" b="1" dirty="0" smtClean="0">
              <a:solidFill>
                <a:srgbClr val="FF0066"/>
              </a:solidFill>
              <a:latin typeface="Comic Sans MS" panose="030F0702030302020204" pitchFamily="66" charset="0"/>
            </a:endParaRPr>
          </a:p>
          <a:p>
            <a:pPr eaLnBrk="1" hangingPunct="1">
              <a:lnSpc>
                <a:spcPct val="80000"/>
              </a:lnSpc>
              <a:buFontTx/>
              <a:buNone/>
            </a:pPr>
            <a:r>
              <a:rPr lang="en-US" altLang="en-US" sz="1600" b="1" dirty="0" smtClean="0">
                <a:solidFill>
                  <a:srgbClr val="FF0066"/>
                </a:solidFill>
                <a:latin typeface="Comic Sans MS" panose="030F0702030302020204" pitchFamily="66" charset="0"/>
              </a:rPr>
              <a:t>GRAM NEGATIVE</a:t>
            </a:r>
            <a:r>
              <a:rPr lang="en-US" altLang="en-US" sz="1800" b="1" dirty="0" smtClean="0">
                <a:latin typeface="Comic Sans MS" panose="030F0702030302020204" pitchFamily="66" charset="0"/>
              </a:rPr>
              <a:t> </a:t>
            </a:r>
          </a:p>
          <a:p>
            <a:pPr eaLnBrk="1" hangingPunct="1">
              <a:lnSpc>
                <a:spcPct val="80000"/>
              </a:lnSpc>
              <a:buFontTx/>
              <a:buNone/>
            </a:pPr>
            <a:r>
              <a:rPr lang="en-US" altLang="en-US" sz="1600" dirty="0" smtClean="0">
                <a:solidFill>
                  <a:schemeClr val="folHlink"/>
                </a:solidFill>
                <a:latin typeface="Comic Sans MS" panose="030F0702030302020204" pitchFamily="66" charset="0"/>
              </a:rPr>
              <a:t>Aerobic, </a:t>
            </a:r>
            <a:r>
              <a:rPr lang="en-US" altLang="en-US" sz="1400" dirty="0">
                <a:latin typeface="Comic Sans MS" panose="030F0702030302020204" pitchFamily="66" charset="0"/>
              </a:rPr>
              <a:t>e</a:t>
            </a:r>
            <a:r>
              <a:rPr lang="en-US" altLang="en-US" sz="1400" dirty="0" smtClean="0">
                <a:latin typeface="Comic Sans MS" panose="030F0702030302020204" pitchFamily="66" charset="0"/>
              </a:rPr>
              <a:t>ncapsulated </a:t>
            </a:r>
            <a:r>
              <a:rPr lang="en-US" altLang="en-US" sz="1400" dirty="0" err="1">
                <a:latin typeface="Comic Sans MS" panose="030F0702030302020204" pitchFamily="66" charset="0"/>
              </a:rPr>
              <a:t>c</a:t>
            </a:r>
            <a:r>
              <a:rPr lang="en-US" altLang="en-US" sz="1400" dirty="0" err="1" smtClean="0">
                <a:latin typeface="Comic Sans MS" panose="030F0702030302020204" pitchFamily="66" charset="0"/>
              </a:rPr>
              <a:t>occobacilli</a:t>
            </a:r>
            <a:endParaRPr lang="en-US" altLang="en-US" sz="1400" dirty="0" smtClean="0">
              <a:solidFill>
                <a:schemeClr val="folHlink"/>
              </a:solidFill>
              <a:latin typeface="Comic Sans MS" panose="030F0702030302020204" pitchFamily="66" charset="0"/>
            </a:endParaRPr>
          </a:p>
        </p:txBody>
      </p:sp>
      <p:sp>
        <p:nvSpPr>
          <p:cNvPr id="41987" name="Text Box 10"/>
          <p:cNvSpPr txBox="1">
            <a:spLocks noChangeArrowheads="1"/>
          </p:cNvSpPr>
          <p:nvPr/>
        </p:nvSpPr>
        <p:spPr bwMode="auto">
          <a:xfrm>
            <a:off x="1236663" y="190377"/>
            <a:ext cx="670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eaLnBrk="1" hangingPunct="1">
              <a:spcBef>
                <a:spcPct val="50000"/>
              </a:spcBef>
              <a:buFontTx/>
              <a:buNone/>
            </a:pPr>
            <a:r>
              <a:rPr lang="en-US" altLang="en-US" sz="2800" dirty="0">
                <a:solidFill>
                  <a:schemeClr val="folHlink"/>
                </a:solidFill>
                <a:latin typeface="Comic Sans MS" panose="030F0702030302020204" pitchFamily="66" charset="0"/>
              </a:rPr>
              <a:t>Species</a:t>
            </a:r>
            <a:r>
              <a:rPr lang="en-US" altLang="en-US" sz="2800" dirty="0">
                <a:latin typeface="Comic Sans MS" panose="030F0702030302020204" pitchFamily="66" charset="0"/>
              </a:rPr>
              <a:t>: </a:t>
            </a:r>
            <a:r>
              <a:rPr lang="en-US" altLang="en-US" sz="2800" i="1" dirty="0" err="1" smtClean="0">
                <a:solidFill>
                  <a:schemeClr val="tx1">
                    <a:lumMod val="50000"/>
                    <a:lumOff val="50000"/>
                  </a:schemeClr>
                </a:solidFill>
                <a:latin typeface="Comic Sans MS" panose="030F0702030302020204" pitchFamily="66" charset="0"/>
              </a:rPr>
              <a:t>Bordetella</a:t>
            </a:r>
            <a:r>
              <a:rPr lang="en-US" altLang="en-US" sz="2800" i="1" dirty="0" smtClean="0">
                <a:solidFill>
                  <a:schemeClr val="tx1">
                    <a:lumMod val="50000"/>
                    <a:lumOff val="50000"/>
                  </a:schemeClr>
                </a:solidFill>
                <a:latin typeface="Comic Sans MS" panose="030F0702030302020204" pitchFamily="66" charset="0"/>
              </a:rPr>
              <a:t> pertussis</a:t>
            </a:r>
            <a:endParaRPr lang="en-US" altLang="en-US" sz="2800" i="1" dirty="0">
              <a:solidFill>
                <a:schemeClr val="tx1">
                  <a:lumMod val="50000"/>
                  <a:lumOff val="50000"/>
                </a:schemeClr>
              </a:solidFill>
              <a:latin typeface="Comic Sans MS" panose="030F0702030302020204" pitchFamily="66" charset="0"/>
            </a:endParaRPr>
          </a:p>
        </p:txBody>
      </p:sp>
      <p:pic>
        <p:nvPicPr>
          <p:cNvPr id="41988" name="Picture 12"/>
          <p:cNvPicPr>
            <a:picLocks noGrp="1" noChangeAspect="1" noChangeArrowheads="1"/>
          </p:cNvPicPr>
          <p:nvPr>
            <p:ph sz="quarter" idx="3"/>
          </p:nvPr>
        </p:nvPicPr>
        <p:blipFill>
          <a:blip r:embed="rId7" cstate="print">
            <a:extLst>
              <a:ext uri="{28A0092B-C50C-407E-A947-70E740481C1C}">
                <a14:useLocalDpi xmlns:a14="http://schemas.microsoft.com/office/drawing/2010/main" val="0"/>
              </a:ext>
            </a:extLst>
          </a:blip>
          <a:stretch>
            <a:fillRect/>
          </a:stretch>
        </p:blipFill>
        <p:spPr>
          <a:xfrm>
            <a:off x="203380" y="199635"/>
            <a:ext cx="1008063" cy="11719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9" name="Text Box 15"/>
          <p:cNvSpPr txBox="1">
            <a:spLocks noChangeArrowheads="1"/>
          </p:cNvSpPr>
          <p:nvPr/>
        </p:nvSpPr>
        <p:spPr bwMode="auto">
          <a:xfrm>
            <a:off x="6096000" y="6430963"/>
            <a:ext cx="3048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1000" b="0" dirty="0">
                <a:latin typeface="Comic Sans MS" panose="030F0702030302020204" pitchFamily="66" charset="0"/>
              </a:rPr>
              <a:t>Images: </a:t>
            </a:r>
            <a:r>
              <a:rPr lang="en-US" altLang="en-US" sz="1000" b="0" dirty="0" smtClean="0">
                <a:latin typeface="Comic Sans MS" panose="030F0702030302020204" pitchFamily="66" charset="0"/>
                <a:hlinkClick r:id="rId8"/>
              </a:rPr>
              <a:t>Young </a:t>
            </a:r>
            <a:r>
              <a:rPr lang="en-US" altLang="en-US" sz="1000" b="0" dirty="0">
                <a:latin typeface="Comic Sans MS" panose="030F0702030302020204" pitchFamily="66" charset="0"/>
                <a:hlinkClick r:id="rId8"/>
              </a:rPr>
              <a:t> </a:t>
            </a:r>
            <a:r>
              <a:rPr lang="en-US" altLang="en-US" sz="1000" b="0" dirty="0" smtClean="0">
                <a:latin typeface="Comic Sans MS" panose="030F0702030302020204" pitchFamily="66" charset="0"/>
                <a:hlinkClick r:id="rId8"/>
              </a:rPr>
              <a:t>boy coughing due to pertussis</a:t>
            </a:r>
            <a:r>
              <a:rPr lang="en-US" altLang="en-US" sz="1000" b="0" dirty="0" smtClean="0">
                <a:latin typeface="Comic Sans MS" panose="030F0702030302020204" pitchFamily="66" charset="0"/>
              </a:rPr>
              <a:t>; Gram stained </a:t>
            </a:r>
            <a:r>
              <a:rPr lang="en-US" altLang="en-US" sz="1000" b="0" i="1" dirty="0" err="1" smtClean="0">
                <a:latin typeface="Comic Sans MS" panose="030F0702030302020204" pitchFamily="66" charset="0"/>
                <a:hlinkClick r:id="rId9"/>
              </a:rPr>
              <a:t>Bordetella</a:t>
            </a:r>
            <a:r>
              <a:rPr lang="en-US" altLang="en-US" sz="1000" b="0" i="1" dirty="0" smtClean="0">
                <a:latin typeface="Comic Sans MS" panose="030F0702030302020204" pitchFamily="66" charset="0"/>
                <a:hlinkClick r:id="rId9"/>
              </a:rPr>
              <a:t> pertussis</a:t>
            </a:r>
            <a:r>
              <a:rPr lang="en-US" altLang="en-US" sz="1000" b="0" i="1" dirty="0" smtClean="0">
                <a:latin typeface="Comic Sans MS" panose="030F0702030302020204" pitchFamily="66" charset="0"/>
              </a:rPr>
              <a:t>; </a:t>
            </a:r>
            <a:endParaRPr lang="en-US" altLang="en-US" sz="1000" b="0" dirty="0">
              <a:latin typeface="Comic Sans MS" panose="030F0702030302020204" pitchFamily="66" charset="0"/>
            </a:endParaRPr>
          </a:p>
        </p:txBody>
      </p:sp>
      <p:sp>
        <p:nvSpPr>
          <p:cNvPr id="41996" name="Text Box 5"/>
          <p:cNvSpPr txBox="1">
            <a:spLocks noChangeArrowheads="1"/>
          </p:cNvSpPr>
          <p:nvPr/>
        </p:nvSpPr>
        <p:spPr bwMode="auto">
          <a:xfrm>
            <a:off x="-17463" y="6630988"/>
            <a:ext cx="4606926"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a:latin typeface="Comic Sans MS" panose="030F0702030302020204" pitchFamily="66" charset="0"/>
              </a:rPr>
              <a:t>From the  </a:t>
            </a:r>
            <a:r>
              <a:rPr lang="en-US" altLang="en-US" sz="1000">
                <a:latin typeface="Comic Sans MS" panose="030F0702030302020204" pitchFamily="66" charset="0"/>
                <a:hlinkClick r:id="rId10"/>
              </a:rPr>
              <a:t>Virtual Microbiology Classroom</a:t>
            </a:r>
            <a:r>
              <a:rPr lang="en-US" altLang="en-US" sz="1000">
                <a:latin typeface="Comic Sans MS" panose="030F0702030302020204" pitchFamily="66" charset="0"/>
              </a:rPr>
              <a:t> on </a:t>
            </a:r>
            <a:r>
              <a:rPr lang="en-US" altLang="en-US" sz="1000">
                <a:latin typeface="Comic Sans MS" panose="030F0702030302020204" pitchFamily="66" charset="0"/>
                <a:hlinkClick r:id="rId11"/>
              </a:rPr>
              <a:t>ScienceProfOnline.com</a:t>
            </a:r>
            <a:endParaRPr lang="en-US" altLang="en-US" sz="1000">
              <a:latin typeface="Comic Sans MS" panose="030F0702030302020204" pitchFamily="66" charset="0"/>
            </a:endParaRPr>
          </a:p>
        </p:txBody>
      </p:sp>
      <p:pic>
        <p:nvPicPr>
          <p:cNvPr id="2" name="l5SHtdczSBc">
            <a:hlinkClick r:id="rId12"/>
          </p:cNvPr>
          <p:cNvPicPr>
            <a:picLocks noRot="1" noChangeAspect="1"/>
          </p:cNvPicPr>
          <p:nvPr>
            <a:quickTimeFile r:link="rId1"/>
          </p:nvPr>
        </p:nvPicPr>
        <p:blipFill>
          <a:blip r:embed="rId13"/>
          <a:stretch>
            <a:fillRect/>
          </a:stretch>
        </p:blipFill>
        <p:spPr>
          <a:xfrm>
            <a:off x="4876800" y="2457281"/>
            <a:ext cx="3801532" cy="2352675"/>
          </a:xfrm>
          <a:prstGeom prst="rect">
            <a:avLst/>
          </a:prstGeom>
        </p:spPr>
      </p:pic>
      <p:sp>
        <p:nvSpPr>
          <p:cNvPr id="14" name="Rectangle 3"/>
          <p:cNvSpPr txBox="1">
            <a:spLocks noChangeArrowheads="1"/>
          </p:cNvSpPr>
          <p:nvPr/>
        </p:nvSpPr>
        <p:spPr bwMode="auto">
          <a:xfrm>
            <a:off x="203380" y="1648773"/>
            <a:ext cx="6429855" cy="473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buFontTx/>
              <a:buNone/>
            </a:pPr>
            <a:r>
              <a:rPr lang="en-US" altLang="en-US" sz="1200" b="0" kern="0" dirty="0" smtClean="0">
                <a:latin typeface="Comic Sans MS" panose="030F0702030302020204" pitchFamily="66" charset="0"/>
              </a:rPr>
              <a:t>Causative agent of </a:t>
            </a:r>
            <a:r>
              <a:rPr lang="en-US" altLang="en-US" sz="1200" b="0" kern="0" dirty="0" smtClean="0">
                <a:latin typeface="Comic Sans MS" panose="030F0702030302020204" pitchFamily="66" charset="0"/>
                <a:hlinkClick r:id="rId14"/>
              </a:rPr>
              <a:t>pertussis (whooping cough)</a:t>
            </a:r>
            <a:r>
              <a:rPr lang="en-US" altLang="en-US" sz="1200" b="0" kern="0" dirty="0" smtClean="0">
                <a:latin typeface="Comic Sans MS" panose="030F0702030302020204" pitchFamily="66" charset="0"/>
              </a:rPr>
              <a:t>, a hi</a:t>
            </a:r>
            <a:r>
              <a:rPr lang="en-US" sz="1200" b="0" dirty="0" smtClean="0">
                <a:latin typeface="Comic Sans MS" panose="030F0702030302020204" pitchFamily="66" charset="0"/>
              </a:rPr>
              <a:t>ghly </a:t>
            </a:r>
            <a:r>
              <a:rPr lang="en-US" sz="1200" b="0" dirty="0">
                <a:latin typeface="Comic Sans MS" panose="030F0702030302020204" pitchFamily="66" charset="0"/>
              </a:rPr>
              <a:t>contagious </a:t>
            </a:r>
            <a:r>
              <a:rPr lang="en-US" sz="1200" b="0" dirty="0" smtClean="0">
                <a:latin typeface="Comic Sans MS" panose="030F0702030302020204" pitchFamily="66" charset="0"/>
              </a:rPr>
              <a:t>disease </a:t>
            </a:r>
            <a:r>
              <a:rPr lang="en-US" sz="1200" b="0" dirty="0">
                <a:latin typeface="Comic Sans MS" panose="030F0702030302020204" pitchFamily="66" charset="0"/>
              </a:rPr>
              <a:t>spread through airborne </a:t>
            </a:r>
            <a:r>
              <a:rPr lang="en-US" sz="1200" b="0" dirty="0" smtClean="0">
                <a:latin typeface="Comic Sans MS" panose="030F0702030302020204" pitchFamily="66" charset="0"/>
              </a:rPr>
              <a:t>droplets.</a:t>
            </a:r>
          </a:p>
          <a:p>
            <a:pPr eaLnBrk="1" hangingPunct="1">
              <a:lnSpc>
                <a:spcPct val="80000"/>
              </a:lnSpc>
              <a:buFontTx/>
              <a:buNone/>
            </a:pPr>
            <a:endParaRPr lang="en-US" altLang="en-US" sz="1200" b="0" kern="0" dirty="0">
              <a:latin typeface="Comic Sans MS" panose="030F0702030302020204" pitchFamily="66" charset="0"/>
            </a:endParaRPr>
          </a:p>
        </p:txBody>
      </p:sp>
      <p:pic>
        <p:nvPicPr>
          <p:cNvPr id="3" name="What-if-the-baby-gets-sick-honey-Even-if-he-dont-hes-gotta-have-his-diptet">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5"/>
          <a:stretch>
            <a:fillRect/>
          </a:stretch>
        </p:blipFill>
        <p:spPr>
          <a:xfrm>
            <a:off x="6663266" y="5160710"/>
            <a:ext cx="609600" cy="609600"/>
          </a:xfrm>
          <a:prstGeom prst="rect">
            <a:avLst/>
          </a:prstGeom>
        </p:spPr>
      </p:pic>
      <p:sp>
        <p:nvSpPr>
          <p:cNvPr id="16" name="Rectangle 3"/>
          <p:cNvSpPr txBox="1">
            <a:spLocks noChangeArrowheads="1"/>
          </p:cNvSpPr>
          <p:nvPr/>
        </p:nvSpPr>
        <p:spPr bwMode="auto">
          <a:xfrm>
            <a:off x="203380" y="2238459"/>
            <a:ext cx="4386083" cy="426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buFontTx/>
              <a:buNone/>
            </a:pPr>
            <a:r>
              <a:rPr lang="en-US" altLang="en-US" sz="1200" b="0" kern="0" dirty="0" smtClean="0">
                <a:latin typeface="Comic Sans MS" panose="030F0702030302020204" pitchFamily="66" charset="0"/>
              </a:rPr>
              <a:t>Produces violent coughing fits that make </a:t>
            </a:r>
            <a:r>
              <a:rPr lang="en-US" altLang="en-US" sz="1200" b="0" kern="0" dirty="0">
                <a:latin typeface="Comic Sans MS" panose="030F0702030302020204" pitchFamily="66" charset="0"/>
              </a:rPr>
              <a:t>it </a:t>
            </a:r>
            <a:r>
              <a:rPr lang="en-US" altLang="en-US" sz="1200" b="0" kern="0" dirty="0" smtClean="0">
                <a:latin typeface="Comic Sans MS" panose="030F0702030302020204" pitchFamily="66" charset="0"/>
              </a:rPr>
              <a:t>difficult </a:t>
            </a:r>
            <a:r>
              <a:rPr lang="en-US" altLang="en-US" sz="1200" b="0" kern="0" dirty="0">
                <a:latin typeface="Comic Sans MS" panose="030F0702030302020204" pitchFamily="66" charset="0"/>
              </a:rPr>
              <a:t>to breathe. </a:t>
            </a:r>
            <a:endParaRPr lang="en-US" altLang="en-US" sz="1200" b="0" kern="0" dirty="0" smtClean="0">
              <a:latin typeface="Comic Sans MS" panose="030F0702030302020204" pitchFamily="66" charset="0"/>
            </a:endParaRPr>
          </a:p>
          <a:p>
            <a:pPr eaLnBrk="1" hangingPunct="1">
              <a:lnSpc>
                <a:spcPct val="80000"/>
              </a:lnSpc>
              <a:buFontTx/>
              <a:buNone/>
            </a:pPr>
            <a:endParaRPr lang="en-US" altLang="en-US" sz="1200" b="0" kern="0" dirty="0">
              <a:latin typeface="Comic Sans MS" panose="030F0702030302020204" pitchFamily="66" charset="0"/>
            </a:endParaRPr>
          </a:p>
          <a:p>
            <a:pPr eaLnBrk="1" hangingPunct="1">
              <a:lnSpc>
                <a:spcPct val="80000"/>
              </a:lnSpc>
              <a:buFontTx/>
              <a:buNone/>
            </a:pPr>
            <a:r>
              <a:rPr lang="en-US" altLang="en-US" sz="1200" b="0" kern="0" dirty="0">
                <a:latin typeface="Comic Sans MS" panose="030F0702030302020204" pitchFamily="66" charset="0"/>
              </a:rPr>
              <a:t>D</a:t>
            </a:r>
            <a:r>
              <a:rPr lang="en-US" altLang="en-US" sz="1200" b="0" kern="0" dirty="0" smtClean="0">
                <a:latin typeface="Comic Sans MS" panose="030F0702030302020204" pitchFamily="66" charset="0"/>
              </a:rPr>
              <a:t>isease named </a:t>
            </a:r>
            <a:r>
              <a:rPr lang="en-US" altLang="en-US" sz="1200" b="0" kern="0" dirty="0">
                <a:latin typeface="Comic Sans MS" panose="030F0702030302020204" pitchFamily="66" charset="0"/>
              </a:rPr>
              <a:t>whooping </a:t>
            </a:r>
            <a:r>
              <a:rPr lang="en-US" altLang="en-US" sz="1200" b="0" kern="0" dirty="0" smtClean="0">
                <a:latin typeface="Comic Sans MS" panose="030F0702030302020204" pitchFamily="66" charset="0"/>
              </a:rPr>
              <a:t>cough due to </a:t>
            </a:r>
            <a:r>
              <a:rPr lang="en-US" altLang="en-US" sz="1200" b="0" kern="0" dirty="0">
                <a:latin typeface="Comic Sans MS" panose="030F0702030302020204" pitchFamily="66" charset="0"/>
              </a:rPr>
              <a:t>the "whooping" sound that some sufferers make during severe coughing fits as they struggle to </a:t>
            </a:r>
            <a:r>
              <a:rPr lang="en-US" altLang="en-US" sz="1200" b="0" kern="0" dirty="0" smtClean="0">
                <a:latin typeface="Comic Sans MS" panose="030F0702030302020204" pitchFamily="66" charset="0"/>
              </a:rPr>
              <a:t>breathe.</a:t>
            </a:r>
          </a:p>
          <a:p>
            <a:pPr eaLnBrk="1" hangingPunct="1">
              <a:lnSpc>
                <a:spcPct val="80000"/>
              </a:lnSpc>
              <a:buFontTx/>
              <a:buNone/>
            </a:pPr>
            <a:endParaRPr lang="en-US" altLang="en-US" sz="1200" b="0" kern="0" dirty="0">
              <a:latin typeface="Comic Sans MS" panose="030F0702030302020204" pitchFamily="66" charset="0"/>
            </a:endParaRPr>
          </a:p>
          <a:p>
            <a:pPr eaLnBrk="1" hangingPunct="1">
              <a:lnSpc>
                <a:spcPct val="80000"/>
              </a:lnSpc>
              <a:buFontTx/>
              <a:buNone/>
            </a:pPr>
            <a:r>
              <a:rPr lang="en-US" altLang="en-US" sz="1200" b="0" kern="0" dirty="0">
                <a:latin typeface="Comic Sans MS" panose="030F0702030302020204" pitchFamily="66" charset="0"/>
              </a:rPr>
              <a:t>In adults, symptoms can be mild, </a:t>
            </a:r>
            <a:r>
              <a:rPr lang="en-US" altLang="en-US" sz="1200" b="0" kern="0" dirty="0" smtClean="0">
                <a:latin typeface="Comic Sans MS" panose="030F0702030302020204" pitchFamily="66" charset="0"/>
              </a:rPr>
              <a:t>but in unvaccinated or </a:t>
            </a:r>
            <a:r>
              <a:rPr lang="en-US" altLang="en-US" sz="1200" b="0" kern="0" dirty="0" err="1" smtClean="0">
                <a:latin typeface="Comic Sans MS" panose="030F0702030302020204" pitchFamily="66" charset="0"/>
              </a:rPr>
              <a:t>undervaccinated</a:t>
            </a:r>
            <a:r>
              <a:rPr lang="en-US" altLang="en-US" sz="1200" b="0" kern="0" dirty="0" smtClean="0">
                <a:latin typeface="Comic Sans MS" panose="030F0702030302020204" pitchFamily="66" charset="0"/>
              </a:rPr>
              <a:t>  babies, </a:t>
            </a:r>
            <a:r>
              <a:rPr lang="en-US" altLang="en-US" sz="1200" b="0" kern="0" dirty="0">
                <a:latin typeface="Comic Sans MS" panose="030F0702030302020204" pitchFamily="66" charset="0"/>
              </a:rPr>
              <a:t>pertussis can be deadly. </a:t>
            </a:r>
            <a:endParaRPr lang="en-US" altLang="en-US" sz="1200" b="0" kern="0" dirty="0" smtClean="0">
              <a:latin typeface="Comic Sans MS" panose="030F0702030302020204" pitchFamily="66" charset="0"/>
            </a:endParaRPr>
          </a:p>
          <a:p>
            <a:pPr eaLnBrk="1" hangingPunct="1">
              <a:lnSpc>
                <a:spcPct val="80000"/>
              </a:lnSpc>
              <a:buFontTx/>
              <a:buNone/>
            </a:pPr>
            <a:endParaRPr lang="en-US" altLang="en-US" sz="1200" b="0" kern="0" dirty="0" smtClean="0">
              <a:latin typeface="Comic Sans MS" panose="030F0702030302020204" pitchFamily="66" charset="0"/>
            </a:endParaRPr>
          </a:p>
          <a:p>
            <a:pPr eaLnBrk="1" hangingPunct="1">
              <a:lnSpc>
                <a:spcPct val="80000"/>
              </a:lnSpc>
              <a:buNone/>
            </a:pPr>
            <a:r>
              <a:rPr lang="en-US" altLang="en-US" sz="1200" b="1" i="1" kern="0" dirty="0" smtClean="0">
                <a:latin typeface="Comic Sans MS" panose="030F0702030302020204" pitchFamily="66" charset="0"/>
              </a:rPr>
              <a:t>B. </a:t>
            </a:r>
            <a:r>
              <a:rPr lang="en-US" altLang="en-US" sz="1200" b="1" i="1" kern="0" dirty="0" err="1" smtClean="0">
                <a:latin typeface="Comic Sans MS" panose="030F0702030302020204" pitchFamily="66" charset="0"/>
              </a:rPr>
              <a:t>purtussis</a:t>
            </a:r>
            <a:r>
              <a:rPr lang="en-US" altLang="en-US" sz="1200" b="1" i="1" kern="0" dirty="0" smtClean="0">
                <a:latin typeface="Comic Sans MS" panose="030F0702030302020204" pitchFamily="66" charset="0"/>
              </a:rPr>
              <a:t> </a:t>
            </a:r>
            <a:r>
              <a:rPr lang="en-US" altLang="en-US" sz="1200" b="1" kern="0" dirty="0" smtClean="0">
                <a:latin typeface="Comic Sans MS" panose="030F0702030302020204" pitchFamily="66" charset="0"/>
              </a:rPr>
              <a:t>virulence factors: </a:t>
            </a:r>
            <a:r>
              <a:rPr lang="en-US" altLang="en-US" sz="1200" b="0" kern="0" dirty="0" smtClean="0">
                <a:latin typeface="Comic Sans MS" panose="030F0702030302020204" pitchFamily="66" charset="0"/>
              </a:rPr>
              <a:t> pertussis toxin, </a:t>
            </a:r>
            <a:r>
              <a:rPr lang="en-US" altLang="en-US" sz="1200" b="0" kern="0" dirty="0">
                <a:latin typeface="Comic Sans MS" panose="030F0702030302020204" pitchFamily="66" charset="0"/>
              </a:rPr>
              <a:t>tracheal </a:t>
            </a:r>
            <a:r>
              <a:rPr lang="en-US" altLang="en-US" sz="1200" b="0" kern="0" dirty="0" err="1" smtClean="0">
                <a:latin typeface="Comic Sans MS" panose="030F0702030302020204" pitchFamily="66" charset="0"/>
              </a:rPr>
              <a:t>cytotoxin</a:t>
            </a:r>
            <a:r>
              <a:rPr lang="en-US" altLang="en-US" sz="1200" b="0" kern="0" dirty="0" smtClean="0">
                <a:latin typeface="Comic Sans MS" panose="030F0702030302020204" pitchFamily="66" charset="0"/>
              </a:rPr>
              <a:t>, filamentous </a:t>
            </a:r>
            <a:r>
              <a:rPr lang="en-US" altLang="en-US" sz="1200" b="0" kern="0" dirty="0" err="1" smtClean="0">
                <a:latin typeface="Comic Sans MS" panose="030F0702030302020204" pitchFamily="66" charset="0"/>
              </a:rPr>
              <a:t>hæmagglutinin</a:t>
            </a:r>
            <a:r>
              <a:rPr lang="en-US" altLang="en-US" sz="1200" b="0" kern="0" dirty="0" smtClean="0">
                <a:latin typeface="Comic Sans MS" panose="030F0702030302020204" pitchFamily="66" charset="0"/>
              </a:rPr>
              <a:t> (adhesion),  </a:t>
            </a:r>
            <a:r>
              <a:rPr lang="en-US" altLang="en-US" sz="1200" b="0" kern="0" dirty="0" err="1" smtClean="0">
                <a:latin typeface="Comic Sans MS" panose="030F0702030302020204" pitchFamily="66" charset="0"/>
              </a:rPr>
              <a:t>pertactin</a:t>
            </a:r>
            <a:r>
              <a:rPr lang="en-US" altLang="en-US" sz="1200" b="0" kern="0" dirty="0" smtClean="0">
                <a:latin typeface="Comic Sans MS" panose="030F0702030302020204" pitchFamily="66" charset="0"/>
              </a:rPr>
              <a:t> (protein that promotes adhesion) &amp; fimbria.</a:t>
            </a:r>
          </a:p>
          <a:p>
            <a:pPr eaLnBrk="1" hangingPunct="1">
              <a:lnSpc>
                <a:spcPct val="80000"/>
              </a:lnSpc>
              <a:buNone/>
            </a:pPr>
            <a:endParaRPr lang="en-US" altLang="en-US" sz="1400" b="0" kern="0" dirty="0" smtClean="0">
              <a:latin typeface="Comic Sans MS" panose="030F0702030302020204" pitchFamily="66" charset="0"/>
            </a:endParaRPr>
          </a:p>
          <a:p>
            <a:pPr eaLnBrk="1" hangingPunct="1">
              <a:lnSpc>
                <a:spcPct val="80000"/>
              </a:lnSpc>
              <a:buFontTx/>
              <a:buNone/>
            </a:pPr>
            <a:r>
              <a:rPr lang="en-US" altLang="en-US" sz="1200" kern="0" dirty="0" smtClean="0">
                <a:latin typeface="Comic Sans MS" panose="030F0702030302020204" pitchFamily="66" charset="0"/>
              </a:rPr>
              <a:t>Prevention of pertussis:</a:t>
            </a:r>
          </a:p>
          <a:p>
            <a:pPr eaLnBrk="1" hangingPunct="1">
              <a:lnSpc>
                <a:spcPct val="80000"/>
              </a:lnSpc>
              <a:buFontTx/>
              <a:buNone/>
            </a:pPr>
            <a:r>
              <a:rPr lang="en-US" altLang="en-US" sz="1200" b="0" kern="0" dirty="0">
                <a:latin typeface="Comic Sans MS" panose="030F0702030302020204" pitchFamily="66" charset="0"/>
              </a:rPr>
              <a:t>M</a:t>
            </a:r>
            <a:r>
              <a:rPr lang="en-US" altLang="en-US" sz="1200" b="0" kern="0" dirty="0" smtClean="0">
                <a:latin typeface="Comic Sans MS" panose="030F0702030302020204" pitchFamily="66" charset="0"/>
              </a:rPr>
              <a:t>ost </a:t>
            </a:r>
            <a:r>
              <a:rPr lang="en-US" altLang="en-US" sz="1200" b="0" kern="0" dirty="0">
                <a:latin typeface="Comic Sans MS" panose="030F0702030302020204" pitchFamily="66" charset="0"/>
              </a:rPr>
              <a:t>effective </a:t>
            </a:r>
            <a:r>
              <a:rPr lang="en-US" altLang="en-US" sz="1200" b="0" kern="0" dirty="0" smtClean="0">
                <a:latin typeface="Comic Sans MS" panose="030F0702030302020204" pitchFamily="66" charset="0"/>
              </a:rPr>
              <a:t>prevention is </a:t>
            </a:r>
            <a:r>
              <a:rPr lang="en-US" altLang="en-US" sz="1200" b="0" kern="0" dirty="0">
                <a:latin typeface="Comic Sans MS" panose="030F0702030302020204" pitchFamily="66" charset="0"/>
              </a:rPr>
              <a:t>immunization</a:t>
            </a:r>
            <a:r>
              <a:rPr lang="en-US" altLang="en-US" sz="1200" b="0" kern="0" dirty="0" smtClean="0">
                <a:latin typeface="Comic Sans MS" panose="030F0702030302020204" pitchFamily="66" charset="0"/>
              </a:rPr>
              <a:t>.</a:t>
            </a:r>
          </a:p>
          <a:p>
            <a:pPr eaLnBrk="1" hangingPunct="1">
              <a:lnSpc>
                <a:spcPct val="80000"/>
              </a:lnSpc>
              <a:buFontTx/>
              <a:buNone/>
            </a:pPr>
            <a:endParaRPr lang="en-US" altLang="en-US" sz="1200" b="0" kern="0" dirty="0">
              <a:latin typeface="Comic Sans MS" panose="030F0702030302020204" pitchFamily="66" charset="0"/>
            </a:endParaRPr>
          </a:p>
          <a:p>
            <a:pPr marL="0" indent="0">
              <a:buNone/>
            </a:pPr>
            <a:r>
              <a:rPr lang="en-US" sz="1200" b="0" dirty="0" err="1" smtClean="0">
                <a:latin typeface="Comic Sans MS" panose="030F0702030302020204" pitchFamily="66" charset="0"/>
              </a:rPr>
              <a:t>DTaP</a:t>
            </a:r>
            <a:r>
              <a:rPr lang="en-US" sz="1200" b="0" dirty="0" smtClean="0">
                <a:latin typeface="Comic Sans MS" panose="030F0702030302020204" pitchFamily="66" charset="0"/>
              </a:rPr>
              <a:t> </a:t>
            </a:r>
            <a:r>
              <a:rPr lang="en-US" sz="1200" b="0" dirty="0">
                <a:latin typeface="Comic Sans MS" panose="030F0702030302020204" pitchFamily="66" charset="0"/>
              </a:rPr>
              <a:t>combination </a:t>
            </a:r>
            <a:r>
              <a:rPr lang="en-US" sz="1200" b="0" dirty="0" smtClean="0">
                <a:latin typeface="Comic Sans MS" panose="030F0702030302020204" pitchFamily="66" charset="0"/>
              </a:rPr>
              <a:t>vaccine, given to children younger than 7, is </a:t>
            </a:r>
            <a:r>
              <a:rPr lang="en-US" sz="1200" b="0" dirty="0">
                <a:latin typeface="Comic Sans MS" panose="030F0702030302020204" pitchFamily="66" charset="0"/>
              </a:rPr>
              <a:t>used to protect against three infectious diseases: diphtheria, pertussis and tetanus. </a:t>
            </a:r>
            <a:endParaRPr lang="en-US" sz="1200" b="0" dirty="0" smtClean="0">
              <a:latin typeface="Comic Sans MS" panose="030F0702030302020204" pitchFamily="66" charset="0"/>
            </a:endParaRPr>
          </a:p>
          <a:p>
            <a:pPr marL="0" indent="0">
              <a:buNone/>
            </a:pPr>
            <a:endParaRPr lang="en-US" sz="1200" b="0" dirty="0">
              <a:latin typeface="Comic Sans MS" panose="030F0702030302020204" pitchFamily="66" charset="0"/>
            </a:endParaRPr>
          </a:p>
          <a:p>
            <a:pPr marL="0" indent="0">
              <a:buNone/>
            </a:pPr>
            <a:r>
              <a:rPr lang="en-US" sz="1200" b="0" dirty="0" smtClean="0">
                <a:latin typeface="Comic Sans MS" panose="030F0702030302020204" pitchFamily="66" charset="0"/>
              </a:rPr>
              <a:t>The </a:t>
            </a:r>
            <a:r>
              <a:rPr lang="en-US" sz="1200" b="0" dirty="0" err="1" smtClean="0">
                <a:latin typeface="Comic Sans MS" panose="030F0702030302020204" pitchFamily="66" charset="0"/>
              </a:rPr>
              <a:t>Tdap</a:t>
            </a:r>
            <a:r>
              <a:rPr lang="en-US" sz="1200" b="0" dirty="0" smtClean="0">
                <a:latin typeface="Comic Sans MS" panose="030F0702030302020204" pitchFamily="66" charset="0"/>
              </a:rPr>
              <a:t> </a:t>
            </a:r>
            <a:r>
              <a:rPr lang="en-US" sz="1200" b="0" dirty="0">
                <a:latin typeface="Comic Sans MS" panose="030F0702030302020204" pitchFamily="66" charset="0"/>
              </a:rPr>
              <a:t>and Td (protecting against tetanus and diphtheria only) are reserved for older children and adults.</a:t>
            </a:r>
          </a:p>
          <a:p>
            <a:pPr marL="0" indent="0">
              <a:buNone/>
            </a:pPr>
            <a:r>
              <a:rPr lang="en-US" sz="1200" dirty="0"/>
              <a:t>​</a:t>
            </a:r>
          </a:p>
          <a:p>
            <a:pPr eaLnBrk="1" hangingPunct="1">
              <a:lnSpc>
                <a:spcPct val="80000"/>
              </a:lnSpc>
              <a:buFontTx/>
              <a:buNone/>
            </a:pPr>
            <a:endParaRPr lang="en-US" altLang="en-US" sz="1200" b="0" kern="0" dirty="0" smtClean="0">
              <a:latin typeface="Comic Sans MS" panose="030F0702030302020204" pitchFamily="66" charset="0"/>
            </a:endParaRPr>
          </a:p>
          <a:p>
            <a:pPr eaLnBrk="1" hangingPunct="1">
              <a:lnSpc>
                <a:spcPct val="80000"/>
              </a:lnSpc>
              <a:buFontTx/>
              <a:buNone/>
            </a:pPr>
            <a:r>
              <a:rPr lang="en-US" altLang="en-US" sz="1200" b="0" kern="0" dirty="0" smtClean="0">
                <a:latin typeface="Comic Sans MS" panose="030F0702030302020204" pitchFamily="66" charset="0"/>
              </a:rPr>
              <a:t>	</a:t>
            </a:r>
            <a:endParaRPr lang="en-US" altLang="en-US" sz="900" b="0" kern="0" dirty="0" smtClean="0"/>
          </a:p>
        </p:txBody>
      </p:sp>
      <p:sp>
        <p:nvSpPr>
          <p:cNvPr id="4" name="TextBox 3"/>
          <p:cNvSpPr txBox="1"/>
          <p:nvPr/>
        </p:nvSpPr>
        <p:spPr>
          <a:xfrm>
            <a:off x="5067300" y="2134431"/>
            <a:ext cx="3420532" cy="276999"/>
          </a:xfrm>
          <a:prstGeom prst="rect">
            <a:avLst/>
          </a:prstGeom>
          <a:noFill/>
        </p:spPr>
        <p:txBody>
          <a:bodyPr wrap="square" rtlCol="0">
            <a:spAutoFit/>
          </a:bodyPr>
          <a:lstStyle/>
          <a:p>
            <a:r>
              <a:rPr lang="en-US" sz="1200" dirty="0" smtClean="0">
                <a:solidFill>
                  <a:srgbClr val="FF0000"/>
                </a:solidFill>
                <a:latin typeface="Comic Sans MS" panose="030F0702030302020204" pitchFamily="66" charset="0"/>
              </a:rPr>
              <a:t>Go to &gt; </a:t>
            </a:r>
            <a:r>
              <a:rPr lang="en-US" sz="1200" b="0" dirty="0" smtClean="0">
                <a:latin typeface="Comic Sans MS" panose="030F0702030302020204" pitchFamily="66" charset="0"/>
                <a:hlinkClick r:id="rId12"/>
              </a:rPr>
              <a:t>Whooping Cough Video</a:t>
            </a:r>
            <a:r>
              <a:rPr lang="en-US" sz="1200" b="0" dirty="0" smtClean="0">
                <a:latin typeface="Comic Sans MS" panose="030F0702030302020204" pitchFamily="66" charset="0"/>
              </a:rPr>
              <a:t>, Mayo Clinic</a:t>
            </a:r>
            <a:endParaRPr lang="en-US" sz="1200" b="0" dirty="0">
              <a:latin typeface="Comic Sans MS" panose="030F0702030302020204" pitchFamily="66" charset="0"/>
            </a:endParaRPr>
          </a:p>
        </p:txBody>
      </p:sp>
    </p:spTree>
    <p:extLst>
      <p:ext uri="{BB962C8B-B14F-4D97-AF65-F5344CB8AC3E}">
        <p14:creationId xmlns:p14="http://schemas.microsoft.com/office/powerpoint/2010/main" val="143904158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1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sz="half" idx="1"/>
          </p:nvPr>
        </p:nvSpPr>
        <p:spPr>
          <a:xfrm>
            <a:off x="152400" y="762000"/>
            <a:ext cx="5486400" cy="5867400"/>
          </a:xfrm>
        </p:spPr>
        <p:txBody>
          <a:bodyPr/>
          <a:lstStyle/>
          <a:p>
            <a:pPr eaLnBrk="1" hangingPunct="1">
              <a:lnSpc>
                <a:spcPct val="80000"/>
              </a:lnSpc>
              <a:buFontTx/>
              <a:buNone/>
            </a:pPr>
            <a:endParaRPr lang="en-US" sz="800" b="1" dirty="0" smtClean="0">
              <a:solidFill>
                <a:srgbClr val="FF0066"/>
              </a:solidFill>
              <a:latin typeface="Comic Sans MS" pitchFamily="66" charset="0"/>
            </a:endParaRPr>
          </a:p>
          <a:p>
            <a:pPr eaLnBrk="1" hangingPunct="1">
              <a:lnSpc>
                <a:spcPct val="80000"/>
              </a:lnSpc>
              <a:buFontTx/>
              <a:buNone/>
            </a:pPr>
            <a:r>
              <a:rPr lang="en-US" sz="1600" b="1" dirty="0" smtClean="0">
                <a:solidFill>
                  <a:srgbClr val="FF0066"/>
                </a:solidFill>
                <a:latin typeface="Comic Sans MS" pitchFamily="66" charset="0"/>
                <a:hlinkClick r:id="rId3"/>
              </a:rPr>
              <a:t>GRAM NEGATIVE</a:t>
            </a:r>
            <a:r>
              <a:rPr lang="en-US" sz="1800" b="1" dirty="0" smtClean="0">
                <a:latin typeface="Comic Sans MS" pitchFamily="66" charset="0"/>
              </a:rPr>
              <a:t> </a:t>
            </a:r>
          </a:p>
          <a:p>
            <a:pPr eaLnBrk="1" hangingPunct="1">
              <a:lnSpc>
                <a:spcPct val="80000"/>
              </a:lnSpc>
              <a:buFontTx/>
              <a:buNone/>
            </a:pPr>
            <a:r>
              <a:rPr lang="en-US" sz="1600" dirty="0" err="1" smtClean="0">
                <a:solidFill>
                  <a:schemeClr val="folHlink"/>
                </a:solidFill>
                <a:latin typeface="Comic Sans MS" pitchFamily="66" charset="0"/>
              </a:rPr>
              <a:t>Microaerophilic</a:t>
            </a:r>
            <a:r>
              <a:rPr lang="en-US" sz="1600" dirty="0" smtClean="0">
                <a:solidFill>
                  <a:schemeClr val="folHlink"/>
                </a:solidFill>
                <a:latin typeface="Comic Sans MS" pitchFamily="66" charset="0"/>
              </a:rPr>
              <a:t>, </a:t>
            </a:r>
            <a:r>
              <a:rPr lang="en-US" sz="1600" dirty="0" err="1" smtClean="0">
                <a:solidFill>
                  <a:schemeClr val="folHlink"/>
                </a:solidFill>
                <a:latin typeface="Comic Sans MS" pitchFamily="66" charset="0"/>
              </a:rPr>
              <a:t>Acidophile</a:t>
            </a:r>
            <a:endParaRPr lang="en-US" sz="1600" dirty="0" smtClean="0">
              <a:solidFill>
                <a:schemeClr val="folHlink"/>
              </a:solidFill>
              <a:latin typeface="Comic Sans MS" pitchFamily="66" charset="0"/>
            </a:endParaRPr>
          </a:p>
          <a:p>
            <a:pPr eaLnBrk="1" hangingPunct="1">
              <a:lnSpc>
                <a:spcPct val="80000"/>
              </a:lnSpc>
              <a:buFontTx/>
              <a:buNone/>
            </a:pPr>
            <a:r>
              <a:rPr lang="en-US" sz="1400" dirty="0" smtClean="0">
                <a:latin typeface="Comic Sans MS" pitchFamily="66" charset="0"/>
              </a:rPr>
              <a:t>Helically shaped </a:t>
            </a:r>
            <a:endParaRPr lang="en-US" sz="1400" dirty="0" smtClean="0">
              <a:solidFill>
                <a:schemeClr val="folHlink"/>
              </a:solidFill>
              <a:latin typeface="Comic Sans MS" pitchFamily="66" charset="0"/>
            </a:endParaRPr>
          </a:p>
          <a:p>
            <a:pPr eaLnBrk="1" hangingPunct="1">
              <a:lnSpc>
                <a:spcPct val="80000"/>
              </a:lnSpc>
              <a:buFontTx/>
              <a:buNone/>
            </a:pPr>
            <a:endParaRPr lang="en-US" sz="1600" dirty="0" smtClean="0">
              <a:latin typeface="Comic Sans MS" pitchFamily="66" charset="0"/>
            </a:endParaRPr>
          </a:p>
          <a:p>
            <a:pPr eaLnBrk="1" hangingPunct="1">
              <a:lnSpc>
                <a:spcPct val="80000"/>
              </a:lnSpc>
              <a:buFontTx/>
              <a:buNone/>
            </a:pPr>
            <a:r>
              <a:rPr lang="en-US" sz="1200" dirty="0" smtClean="0">
                <a:latin typeface="Comic Sans MS" pitchFamily="66" charset="0"/>
              </a:rPr>
              <a:t>Robin </a:t>
            </a:r>
            <a:r>
              <a:rPr lang="en-US" sz="1200" dirty="0" err="1" smtClean="0">
                <a:latin typeface="Comic Sans MS" pitchFamily="66" charset="0"/>
              </a:rPr>
              <a:t>Warran</a:t>
            </a:r>
            <a:r>
              <a:rPr lang="en-US" sz="1200" dirty="0" smtClean="0">
                <a:latin typeface="Comic Sans MS" pitchFamily="66" charset="0"/>
              </a:rPr>
              <a:t> &amp; </a:t>
            </a:r>
            <a:r>
              <a:rPr lang="en-US" sz="1200" b="1" dirty="0" smtClean="0">
                <a:solidFill>
                  <a:srgbClr val="008000"/>
                </a:solidFill>
                <a:latin typeface="Comic Sans MS" pitchFamily="66" charset="0"/>
              </a:rPr>
              <a:t>Barry Marshall </a:t>
            </a:r>
            <a:r>
              <a:rPr lang="en-US" sz="1200" dirty="0" smtClean="0">
                <a:latin typeface="Comic Sans MS" pitchFamily="66" charset="0"/>
              </a:rPr>
              <a:t>identified </a:t>
            </a:r>
            <a:r>
              <a:rPr lang="en-US" sz="1200" i="1" dirty="0" smtClean="0">
                <a:latin typeface="Comic Sans MS" pitchFamily="66" charset="0"/>
              </a:rPr>
              <a:t>H. pylori</a:t>
            </a:r>
            <a:r>
              <a:rPr lang="en-US" sz="1200" dirty="0" smtClean="0">
                <a:latin typeface="Comic Sans MS" pitchFamily="66" charset="0"/>
              </a:rPr>
              <a:t> in 1982, and discovered link between </a:t>
            </a:r>
            <a:r>
              <a:rPr lang="en-US" sz="1200" i="1" dirty="0" smtClean="0">
                <a:latin typeface="Comic Sans MS" pitchFamily="66" charset="0"/>
              </a:rPr>
              <a:t>H. pylori</a:t>
            </a:r>
            <a:r>
              <a:rPr lang="en-US" sz="1200" dirty="0" smtClean="0">
                <a:latin typeface="Comic Sans MS" pitchFamily="66" charset="0"/>
              </a:rPr>
              <a:t> and ulcers.</a:t>
            </a:r>
          </a:p>
          <a:p>
            <a:pPr eaLnBrk="1" hangingPunct="1">
              <a:lnSpc>
                <a:spcPct val="80000"/>
              </a:lnSpc>
              <a:buFontTx/>
              <a:buNone/>
            </a:pPr>
            <a:endParaRPr lang="en-US" sz="1000" dirty="0" smtClean="0">
              <a:latin typeface="Comic Sans MS" pitchFamily="66" charset="0"/>
            </a:endParaRPr>
          </a:p>
          <a:p>
            <a:pPr eaLnBrk="1" hangingPunct="1">
              <a:lnSpc>
                <a:spcPct val="80000"/>
              </a:lnSpc>
              <a:buFontTx/>
              <a:buNone/>
            </a:pPr>
            <a:r>
              <a:rPr lang="en-US" sz="1200" b="1" i="1" dirty="0" smtClean="0">
                <a:latin typeface="Comic Sans MS" pitchFamily="66" charset="0"/>
              </a:rPr>
              <a:t>H. pylori</a:t>
            </a:r>
            <a:r>
              <a:rPr lang="en-US" sz="1200" b="1" dirty="0" smtClean="0">
                <a:latin typeface="Comic Sans MS" pitchFamily="66" charset="0"/>
              </a:rPr>
              <a:t> virulence factors: </a:t>
            </a:r>
          </a:p>
          <a:p>
            <a:pPr eaLnBrk="1" hangingPunct="1">
              <a:lnSpc>
                <a:spcPct val="80000"/>
              </a:lnSpc>
              <a:buFontTx/>
              <a:buNone/>
            </a:pPr>
            <a:r>
              <a:rPr lang="en-US" sz="1200" dirty="0" smtClean="0">
                <a:latin typeface="Comic Sans MS" pitchFamily="66" charset="0"/>
              </a:rPr>
              <a:t>	- Make proteins that inhibit acid production</a:t>
            </a:r>
          </a:p>
          <a:p>
            <a:pPr eaLnBrk="1" hangingPunct="1">
              <a:lnSpc>
                <a:spcPct val="80000"/>
              </a:lnSpc>
              <a:buFontTx/>
              <a:buNone/>
            </a:pPr>
            <a:r>
              <a:rPr lang="en-US" sz="1200" dirty="0" smtClean="0">
                <a:latin typeface="Comic Sans MS" pitchFamily="66" charset="0"/>
              </a:rPr>
              <a:t>	- Flagella propel through stomach lining to epithelial cells</a:t>
            </a:r>
          </a:p>
          <a:p>
            <a:pPr eaLnBrk="1" hangingPunct="1">
              <a:lnSpc>
                <a:spcPct val="80000"/>
              </a:lnSpc>
              <a:buFontTx/>
              <a:buNone/>
            </a:pPr>
            <a:r>
              <a:rPr lang="en-US" sz="1200" dirty="0" smtClean="0">
                <a:latin typeface="Comic Sans MS" pitchFamily="66" charset="0"/>
              </a:rPr>
              <a:t>	- Have </a:t>
            </a:r>
            <a:r>
              <a:rPr lang="en-US" sz="1200" dirty="0" err="1" smtClean="0">
                <a:latin typeface="Comic Sans MS" pitchFamily="66" charset="0"/>
              </a:rPr>
              <a:t>adhesins</a:t>
            </a:r>
            <a:endParaRPr lang="en-US" sz="1200" dirty="0" smtClean="0">
              <a:latin typeface="Comic Sans MS" pitchFamily="66" charset="0"/>
            </a:endParaRPr>
          </a:p>
          <a:p>
            <a:pPr eaLnBrk="1" hangingPunct="1">
              <a:lnSpc>
                <a:spcPct val="80000"/>
              </a:lnSpc>
              <a:buFontTx/>
              <a:buNone/>
            </a:pPr>
            <a:r>
              <a:rPr lang="en-US" sz="1200" dirty="0" smtClean="0">
                <a:latin typeface="Comic Sans MS" pitchFamily="66" charset="0"/>
              </a:rPr>
              <a:t>	- Make enzymes to inhibit phagocytosis</a:t>
            </a:r>
          </a:p>
          <a:p>
            <a:pPr eaLnBrk="1" hangingPunct="1">
              <a:lnSpc>
                <a:spcPct val="80000"/>
              </a:lnSpc>
              <a:buFontTx/>
              <a:buNone/>
            </a:pPr>
            <a:endParaRPr lang="en-US" sz="1050" dirty="0" smtClean="0">
              <a:latin typeface="Comic Sans MS" pitchFamily="66" charset="0"/>
            </a:endParaRPr>
          </a:p>
          <a:p>
            <a:pPr eaLnBrk="1" hangingPunct="1">
              <a:lnSpc>
                <a:spcPct val="80000"/>
              </a:lnSpc>
              <a:buFontTx/>
              <a:buNone/>
            </a:pPr>
            <a:r>
              <a:rPr lang="en-US" sz="1200" b="1" dirty="0" smtClean="0">
                <a:latin typeface="Comic Sans MS" pitchFamily="66" charset="0"/>
              </a:rPr>
              <a:t>What Is an Ulcer?</a:t>
            </a:r>
          </a:p>
          <a:p>
            <a:pPr eaLnBrk="1" hangingPunct="1">
              <a:lnSpc>
                <a:spcPct val="80000"/>
              </a:lnSpc>
              <a:buFontTx/>
              <a:buNone/>
            </a:pPr>
            <a:r>
              <a:rPr lang="en-US" sz="1200" dirty="0" smtClean="0">
                <a:latin typeface="Comic Sans MS" pitchFamily="66" charset="0"/>
              </a:rPr>
              <a:t>	A sore or hole in lining of the stomach or duodenum </a:t>
            </a:r>
            <a:endParaRPr lang="en-US" sz="1200" dirty="0" smtClean="0">
              <a:latin typeface="Comic Sans MS" pitchFamily="66" charset="0"/>
            </a:endParaRPr>
          </a:p>
          <a:p>
            <a:pPr eaLnBrk="1" hangingPunct="1">
              <a:lnSpc>
                <a:spcPct val="80000"/>
              </a:lnSpc>
              <a:buFontTx/>
              <a:buNone/>
            </a:pPr>
            <a:r>
              <a:rPr lang="en-US" sz="1200" dirty="0">
                <a:latin typeface="Comic Sans MS" pitchFamily="66" charset="0"/>
              </a:rPr>
              <a:t> </a:t>
            </a:r>
            <a:r>
              <a:rPr lang="en-US" sz="1200" dirty="0" smtClean="0">
                <a:latin typeface="Comic Sans MS" pitchFamily="66" charset="0"/>
              </a:rPr>
              <a:t>      </a:t>
            </a:r>
            <a:r>
              <a:rPr lang="en-US" sz="1200" dirty="0" smtClean="0">
                <a:latin typeface="Comic Sans MS" pitchFamily="66" charset="0"/>
              </a:rPr>
              <a:t>(</a:t>
            </a:r>
            <a:r>
              <a:rPr lang="en-US" sz="1200" dirty="0" smtClean="0">
                <a:latin typeface="Comic Sans MS" pitchFamily="66" charset="0"/>
              </a:rPr>
              <a:t>the first part of  the small intestine). </a:t>
            </a:r>
          </a:p>
          <a:p>
            <a:pPr eaLnBrk="1" hangingPunct="1">
              <a:lnSpc>
                <a:spcPct val="80000"/>
              </a:lnSpc>
            </a:pPr>
            <a:endParaRPr lang="en-US" sz="800" dirty="0" smtClean="0">
              <a:latin typeface="Comic Sans MS" pitchFamily="66" charset="0"/>
            </a:endParaRPr>
          </a:p>
          <a:p>
            <a:pPr eaLnBrk="1" hangingPunct="1">
              <a:lnSpc>
                <a:spcPct val="80000"/>
              </a:lnSpc>
              <a:buFontTx/>
              <a:buNone/>
            </a:pPr>
            <a:r>
              <a:rPr lang="en-US" sz="1200" dirty="0" smtClean="0">
                <a:latin typeface="Comic Sans MS" pitchFamily="66" charset="0"/>
              </a:rPr>
              <a:t>	Not caused by stress or eating spicy food, but these factors can make ulcers worse.</a:t>
            </a:r>
          </a:p>
          <a:p>
            <a:pPr eaLnBrk="1" hangingPunct="1">
              <a:lnSpc>
                <a:spcPct val="80000"/>
              </a:lnSpc>
              <a:buFontTx/>
              <a:buNone/>
            </a:pPr>
            <a:endParaRPr lang="en-US" sz="1000" dirty="0" smtClean="0">
              <a:latin typeface="Comic Sans MS" pitchFamily="66" charset="0"/>
            </a:endParaRPr>
          </a:p>
          <a:p>
            <a:pPr eaLnBrk="1" hangingPunct="1">
              <a:lnSpc>
                <a:spcPct val="80000"/>
              </a:lnSpc>
              <a:buFontTx/>
              <a:buNone/>
            </a:pPr>
            <a:r>
              <a:rPr lang="en-US" sz="1200" b="1" dirty="0" smtClean="0">
                <a:latin typeface="Comic Sans MS" pitchFamily="66" charset="0"/>
              </a:rPr>
              <a:t>Symptoms:</a:t>
            </a:r>
            <a:r>
              <a:rPr lang="en-US" sz="1200" dirty="0" smtClean="0">
                <a:latin typeface="Comic Sans MS" pitchFamily="66" charset="0"/>
              </a:rPr>
              <a:t> </a:t>
            </a:r>
          </a:p>
          <a:p>
            <a:pPr eaLnBrk="1" hangingPunct="1">
              <a:lnSpc>
                <a:spcPct val="80000"/>
              </a:lnSpc>
              <a:buFontTx/>
              <a:buNone/>
            </a:pPr>
            <a:r>
              <a:rPr lang="en-US" sz="1200" dirty="0" smtClean="0">
                <a:latin typeface="Comic Sans MS" pitchFamily="66" charset="0"/>
              </a:rPr>
              <a:t>	Most common ulcer symptom is gnawing or burning pain in the  abdomen between the breastbone and the belly button. </a:t>
            </a:r>
          </a:p>
          <a:p>
            <a:pPr eaLnBrk="1" hangingPunct="1">
              <a:lnSpc>
                <a:spcPct val="80000"/>
              </a:lnSpc>
            </a:pPr>
            <a:endParaRPr lang="en-US" sz="1000" dirty="0" smtClean="0">
              <a:latin typeface="Comic Sans MS" pitchFamily="66" charset="0"/>
            </a:endParaRPr>
          </a:p>
          <a:p>
            <a:pPr eaLnBrk="1" hangingPunct="1">
              <a:lnSpc>
                <a:spcPct val="80000"/>
              </a:lnSpc>
              <a:buFontTx/>
              <a:buNone/>
            </a:pPr>
            <a:r>
              <a:rPr lang="en-US" sz="1200" b="1" dirty="0" smtClean="0">
                <a:latin typeface="Comic Sans MS" pitchFamily="66" charset="0"/>
              </a:rPr>
              <a:t>Incidence:</a:t>
            </a:r>
            <a:r>
              <a:rPr lang="en-US" sz="1200" dirty="0" smtClean="0">
                <a:latin typeface="Comic Sans MS" pitchFamily="66" charset="0"/>
              </a:rPr>
              <a:t> </a:t>
            </a:r>
          </a:p>
          <a:p>
            <a:pPr eaLnBrk="1" hangingPunct="1">
              <a:lnSpc>
                <a:spcPct val="80000"/>
              </a:lnSpc>
              <a:buFontTx/>
              <a:buNone/>
            </a:pPr>
            <a:r>
              <a:rPr lang="en-US" sz="1200" dirty="0" smtClean="0">
                <a:latin typeface="Comic Sans MS" pitchFamily="66" charset="0"/>
              </a:rPr>
              <a:t>	Many people have </a:t>
            </a:r>
            <a:r>
              <a:rPr lang="en-US" sz="1200" i="1" dirty="0" smtClean="0">
                <a:latin typeface="Comic Sans MS" pitchFamily="66" charset="0"/>
              </a:rPr>
              <a:t>H. pylori</a:t>
            </a:r>
            <a:r>
              <a:rPr lang="en-US" sz="1200" dirty="0" smtClean="0">
                <a:latin typeface="Comic Sans MS" pitchFamily="66" charset="0"/>
              </a:rPr>
              <a:t> infection, but most infected people, do not  develop ulcers. </a:t>
            </a:r>
          </a:p>
          <a:p>
            <a:pPr eaLnBrk="1" hangingPunct="1">
              <a:lnSpc>
                <a:spcPct val="80000"/>
              </a:lnSpc>
              <a:buFontTx/>
              <a:buNone/>
            </a:pPr>
            <a:endParaRPr lang="en-US" sz="1200" dirty="0" smtClean="0">
              <a:latin typeface="Comic Sans MS" pitchFamily="66" charset="0"/>
            </a:endParaRPr>
          </a:p>
          <a:p>
            <a:pPr eaLnBrk="1" hangingPunct="1">
              <a:lnSpc>
                <a:spcPct val="80000"/>
              </a:lnSpc>
              <a:buFontTx/>
              <a:buNone/>
            </a:pPr>
            <a:r>
              <a:rPr lang="en-US" sz="1600" b="1" i="1" dirty="0" smtClean="0">
                <a:solidFill>
                  <a:srgbClr val="FF0000"/>
                </a:solidFill>
                <a:latin typeface="Comic Sans MS" pitchFamily="66" charset="0"/>
              </a:rPr>
              <a:t>Q</a:t>
            </a:r>
            <a:r>
              <a:rPr lang="en-US" sz="1400" b="1" i="1" dirty="0" smtClean="0">
                <a:latin typeface="Comic Sans MS" pitchFamily="66" charset="0"/>
              </a:rPr>
              <a:t>: Why doesn’t everyone infected with this bacteria develop symptoms?</a:t>
            </a:r>
          </a:p>
          <a:p>
            <a:pPr eaLnBrk="1" hangingPunct="1">
              <a:lnSpc>
                <a:spcPct val="80000"/>
              </a:lnSpc>
              <a:buFontTx/>
              <a:buNone/>
            </a:pPr>
            <a:r>
              <a:rPr lang="en-US" sz="1000" dirty="0" smtClean="0">
                <a:latin typeface="Comic Sans MS" pitchFamily="66" charset="0"/>
              </a:rPr>
              <a:t>	</a:t>
            </a:r>
          </a:p>
          <a:p>
            <a:pPr eaLnBrk="1" hangingPunct="1">
              <a:lnSpc>
                <a:spcPct val="80000"/>
              </a:lnSpc>
            </a:pPr>
            <a:endParaRPr lang="en-US" sz="1000" dirty="0" smtClean="0">
              <a:latin typeface="Comic Sans MS" pitchFamily="66" charset="0"/>
            </a:endParaRPr>
          </a:p>
          <a:p>
            <a:pPr eaLnBrk="1" hangingPunct="1">
              <a:lnSpc>
                <a:spcPct val="80000"/>
              </a:lnSpc>
            </a:pPr>
            <a:endParaRPr lang="en-US" sz="900" dirty="0" smtClean="0"/>
          </a:p>
        </p:txBody>
      </p:sp>
      <p:sp>
        <p:nvSpPr>
          <p:cNvPr id="22531" name="Text Box 10"/>
          <p:cNvSpPr txBox="1">
            <a:spLocks noChangeArrowheads="1"/>
          </p:cNvSpPr>
          <p:nvPr/>
        </p:nvSpPr>
        <p:spPr bwMode="auto">
          <a:xfrm>
            <a:off x="152400" y="152400"/>
            <a:ext cx="670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2800" dirty="0">
                <a:solidFill>
                  <a:schemeClr val="folHlink"/>
                </a:solidFill>
                <a:latin typeface="Comic Sans MS" pitchFamily="66" charset="0"/>
              </a:rPr>
              <a:t>Species</a:t>
            </a:r>
            <a:r>
              <a:rPr lang="en-US" sz="2800" dirty="0">
                <a:latin typeface="Comic Sans MS" pitchFamily="66" charset="0"/>
              </a:rPr>
              <a:t>: </a:t>
            </a:r>
            <a:r>
              <a:rPr lang="en-US" sz="2800" i="1" dirty="0" smtClean="0">
                <a:solidFill>
                  <a:schemeClr val="tx1">
                    <a:lumMod val="65000"/>
                    <a:lumOff val="35000"/>
                  </a:schemeClr>
                </a:solidFill>
                <a:latin typeface="Comic Sans MS" pitchFamily="66" charset="0"/>
              </a:rPr>
              <a:t>Helicobacter pylori</a:t>
            </a:r>
            <a:endParaRPr lang="en-US" sz="2800" i="1" dirty="0">
              <a:solidFill>
                <a:schemeClr val="tx1">
                  <a:lumMod val="65000"/>
                  <a:lumOff val="35000"/>
                </a:schemeClr>
              </a:solidFill>
              <a:latin typeface="Comic Sans MS" pitchFamily="66" charset="0"/>
            </a:endParaRPr>
          </a:p>
        </p:txBody>
      </p:sp>
      <p:pic>
        <p:nvPicPr>
          <p:cNvPr id="22532" name="Picture 12" descr="HelicobacterPyloriYTsutsumi, MDPubDom"/>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834743" y="411956"/>
            <a:ext cx="3048000" cy="3017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2533" name="Text Box 15"/>
          <p:cNvSpPr txBox="1">
            <a:spLocks noChangeArrowheads="1"/>
          </p:cNvSpPr>
          <p:nvPr/>
        </p:nvSpPr>
        <p:spPr bwMode="auto">
          <a:xfrm>
            <a:off x="5638800" y="6430963"/>
            <a:ext cx="3505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000" b="0">
                <a:latin typeface="Comic Sans MS" pitchFamily="66" charset="0"/>
              </a:rPr>
              <a:t>Images: </a:t>
            </a:r>
            <a:r>
              <a:rPr lang="en-US" sz="1000" b="0" i="1">
                <a:latin typeface="Comic Sans MS" pitchFamily="66" charset="0"/>
                <a:hlinkClick r:id="rId5"/>
              </a:rPr>
              <a:t>Helicobacter pylori</a:t>
            </a:r>
            <a:r>
              <a:rPr lang="en-US" sz="1000" b="0">
                <a:latin typeface="Comic Sans MS" pitchFamily="66" charset="0"/>
              </a:rPr>
              <a:t>, Yutaka Tsutsumi, M.D; </a:t>
            </a:r>
            <a:r>
              <a:rPr lang="en-US" sz="1000" b="0">
                <a:latin typeface="Comic Sans MS" pitchFamily="66" charset="0"/>
                <a:hlinkClick r:id="rId6"/>
              </a:rPr>
              <a:t>Histopathology of </a:t>
            </a:r>
            <a:r>
              <a:rPr lang="en-US" sz="1000" b="0" i="1">
                <a:latin typeface="Comic Sans MS" pitchFamily="66" charset="0"/>
                <a:hlinkClick r:id="rId6"/>
              </a:rPr>
              <a:t>H.pylori </a:t>
            </a:r>
            <a:r>
              <a:rPr lang="en-US" sz="1000" b="0">
                <a:latin typeface="Comic Sans MS" pitchFamily="66" charset="0"/>
              </a:rPr>
              <a:t>from a gastric biopsy, KGH</a:t>
            </a:r>
          </a:p>
        </p:txBody>
      </p:sp>
      <p:sp>
        <p:nvSpPr>
          <p:cNvPr id="22534" name="Text Box 18"/>
          <p:cNvSpPr txBox="1">
            <a:spLocks noChangeArrowheads="1"/>
          </p:cNvSpPr>
          <p:nvPr/>
        </p:nvSpPr>
        <p:spPr bwMode="auto">
          <a:xfrm>
            <a:off x="7416800" y="426726"/>
            <a:ext cx="1371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100" dirty="0">
                <a:latin typeface="Comic Sans MS" pitchFamily="66" charset="0"/>
              </a:rPr>
              <a:t>Multiple flagella allow </a:t>
            </a:r>
            <a:r>
              <a:rPr lang="en-US" sz="1100" i="1" dirty="0">
                <a:latin typeface="Comic Sans MS" pitchFamily="66" charset="0"/>
              </a:rPr>
              <a:t>H. pylori</a:t>
            </a:r>
            <a:r>
              <a:rPr lang="en-US" sz="1100" dirty="0">
                <a:latin typeface="Comic Sans MS" pitchFamily="66" charset="0"/>
              </a:rPr>
              <a:t> to penetrate the coating of the stomach epithelium.</a:t>
            </a:r>
          </a:p>
        </p:txBody>
      </p:sp>
      <p:pic>
        <p:nvPicPr>
          <p:cNvPr id="22535" name="Picture 20" descr="Helicobacter_histopatholgy"/>
          <p:cNvPicPr>
            <a:picLocks noGrp="1" noChangeAspect="1" noChangeArrowheads="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5867400" y="3733800"/>
            <a:ext cx="3059113" cy="2590800"/>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2536" name="Text Box 21"/>
          <p:cNvSpPr txBox="1">
            <a:spLocks noChangeArrowheads="1"/>
          </p:cNvSpPr>
          <p:nvPr/>
        </p:nvSpPr>
        <p:spPr bwMode="auto">
          <a:xfrm>
            <a:off x="6172200" y="4187463"/>
            <a:ext cx="838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100" i="1" dirty="0">
                <a:latin typeface="Comic Sans MS" pitchFamily="66" charset="0"/>
              </a:rPr>
              <a:t>H. pylori</a:t>
            </a:r>
            <a:r>
              <a:rPr lang="en-US" sz="1100" dirty="0">
                <a:latin typeface="Comic Sans MS" pitchFamily="66" charset="0"/>
              </a:rPr>
              <a:t> from a gastric biopsy</a:t>
            </a:r>
          </a:p>
        </p:txBody>
      </p:sp>
      <p:sp>
        <p:nvSpPr>
          <p:cNvPr id="22537" name="Freeform 3"/>
          <p:cNvSpPr>
            <a:spLocks/>
          </p:cNvSpPr>
          <p:nvPr/>
        </p:nvSpPr>
        <p:spPr bwMode="auto">
          <a:xfrm>
            <a:off x="3162300" y="1036638"/>
            <a:ext cx="508000" cy="203200"/>
          </a:xfrm>
          <a:custGeom>
            <a:avLst/>
            <a:gdLst>
              <a:gd name="T0" fmla="*/ 0 w 508000"/>
              <a:gd name="T1" fmla="*/ 92237 h 202051"/>
              <a:gd name="T2" fmla="*/ 165100 w 508000"/>
              <a:gd name="T3" fmla="*/ 4927 h 202051"/>
              <a:gd name="T4" fmla="*/ 279400 w 508000"/>
              <a:gd name="T5" fmla="*/ 223201 h 202051"/>
              <a:gd name="T6" fmla="*/ 508000 w 508000"/>
              <a:gd name="T7" fmla="*/ 164997 h 2020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8000" h="202051">
                <a:moveTo>
                  <a:pt x="0" y="80500"/>
                </a:moveTo>
                <a:cubicBezTo>
                  <a:pt x="59266" y="32875"/>
                  <a:pt x="118533" y="-14750"/>
                  <a:pt x="165100" y="4300"/>
                </a:cubicBezTo>
                <a:cubicBezTo>
                  <a:pt x="211667" y="23350"/>
                  <a:pt x="222250" y="171517"/>
                  <a:pt x="279400" y="194800"/>
                </a:cubicBezTo>
                <a:cubicBezTo>
                  <a:pt x="336550" y="218083"/>
                  <a:pt x="422275" y="181041"/>
                  <a:pt x="508000" y="144000"/>
                </a:cubicBezTo>
              </a:path>
            </a:pathLst>
          </a:custGeom>
          <a:noFill/>
          <a:ln w="57150" cap="flat" cmpd="sng" algn="ctr">
            <a:solidFill>
              <a:srgbClr val="FF33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 name="Freeform 12"/>
          <p:cNvSpPr>
            <a:spLocks/>
          </p:cNvSpPr>
          <p:nvPr/>
        </p:nvSpPr>
        <p:spPr bwMode="auto">
          <a:xfrm rot="2452508">
            <a:off x="3822700" y="1122363"/>
            <a:ext cx="508000" cy="201612"/>
          </a:xfrm>
          <a:custGeom>
            <a:avLst/>
            <a:gdLst>
              <a:gd name="T0" fmla="*/ 0 w 508000"/>
              <a:gd name="T1" fmla="*/ 76405 h 202051"/>
              <a:gd name="T2" fmla="*/ 165100 w 508000"/>
              <a:gd name="T3" fmla="*/ 4084 h 202051"/>
              <a:gd name="T4" fmla="*/ 279400 w 508000"/>
              <a:gd name="T5" fmla="*/ 184893 h 202051"/>
              <a:gd name="T6" fmla="*/ 508000 w 508000"/>
              <a:gd name="T7" fmla="*/ 136676 h 2020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8000" h="202051">
                <a:moveTo>
                  <a:pt x="0" y="80500"/>
                </a:moveTo>
                <a:cubicBezTo>
                  <a:pt x="59266" y="32875"/>
                  <a:pt x="118533" y="-14750"/>
                  <a:pt x="165100" y="4300"/>
                </a:cubicBezTo>
                <a:cubicBezTo>
                  <a:pt x="211667" y="23350"/>
                  <a:pt x="222250" y="171517"/>
                  <a:pt x="279400" y="194800"/>
                </a:cubicBezTo>
                <a:cubicBezTo>
                  <a:pt x="336550" y="218083"/>
                  <a:pt x="422275" y="181041"/>
                  <a:pt x="508000" y="144000"/>
                </a:cubicBezTo>
              </a:path>
            </a:pathLst>
          </a:custGeom>
          <a:noFill/>
          <a:ln w="57150" cap="flat" cmpd="sng" algn="ctr">
            <a:solidFill>
              <a:srgbClr val="FF33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Freeform 13"/>
          <p:cNvSpPr>
            <a:spLocks/>
          </p:cNvSpPr>
          <p:nvPr/>
        </p:nvSpPr>
        <p:spPr bwMode="auto">
          <a:xfrm rot="-4766286">
            <a:off x="4495800" y="1087438"/>
            <a:ext cx="508000" cy="203200"/>
          </a:xfrm>
          <a:custGeom>
            <a:avLst/>
            <a:gdLst>
              <a:gd name="T0" fmla="*/ 0 w 508000"/>
              <a:gd name="T1" fmla="*/ 92237 h 202051"/>
              <a:gd name="T2" fmla="*/ 165100 w 508000"/>
              <a:gd name="T3" fmla="*/ 4927 h 202051"/>
              <a:gd name="T4" fmla="*/ 279400 w 508000"/>
              <a:gd name="T5" fmla="*/ 223201 h 202051"/>
              <a:gd name="T6" fmla="*/ 508000 w 508000"/>
              <a:gd name="T7" fmla="*/ 164997 h 2020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8000" h="202051">
                <a:moveTo>
                  <a:pt x="0" y="80500"/>
                </a:moveTo>
                <a:cubicBezTo>
                  <a:pt x="59266" y="32875"/>
                  <a:pt x="118533" y="-14750"/>
                  <a:pt x="165100" y="4300"/>
                </a:cubicBezTo>
                <a:cubicBezTo>
                  <a:pt x="211667" y="23350"/>
                  <a:pt x="222250" y="171517"/>
                  <a:pt x="279400" y="194800"/>
                </a:cubicBezTo>
                <a:cubicBezTo>
                  <a:pt x="336550" y="218083"/>
                  <a:pt x="422275" y="181041"/>
                  <a:pt x="508000" y="144000"/>
                </a:cubicBezTo>
              </a:path>
            </a:pathLst>
          </a:custGeom>
          <a:noFill/>
          <a:ln w="57150" cap="flat" cmpd="sng" algn="ctr">
            <a:solidFill>
              <a:srgbClr val="FF33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Text Box 5"/>
          <p:cNvSpPr txBox="1">
            <a:spLocks noChangeArrowheads="1"/>
          </p:cNvSpPr>
          <p:nvPr/>
        </p:nvSpPr>
        <p:spPr bwMode="auto">
          <a:xfrm>
            <a:off x="-17463" y="6630988"/>
            <a:ext cx="4606926"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pic>
        <p:nvPicPr>
          <p:cNvPr id="13" name="Picture 12" descr="missing-microbes.jpe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516582">
            <a:off x="5313855" y="2013083"/>
            <a:ext cx="1216680" cy="175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1676400"/>
            <a:ext cx="3200400" cy="2514600"/>
          </a:xfrm>
        </p:spPr>
        <p:txBody>
          <a:bodyPr/>
          <a:lstStyle/>
          <a:p>
            <a:pPr eaLnBrk="1" hangingPunct="1"/>
            <a:r>
              <a:rPr lang="en-US" sz="4000" dirty="0" smtClean="0">
                <a:solidFill>
                  <a:schemeClr val="tx1"/>
                </a:solidFill>
                <a:latin typeface="Comic Sans MS" pitchFamily="66" charset="0"/>
              </a:rPr>
              <a:t>Meet the Microbes:</a:t>
            </a:r>
            <a:r>
              <a:rPr lang="en-US" sz="4000" dirty="0" smtClean="0">
                <a:latin typeface="Comic Sans MS" pitchFamily="66" charset="0"/>
              </a:rPr>
              <a:t/>
            </a:r>
            <a:br>
              <a:rPr lang="en-US" sz="4000" dirty="0" smtClean="0">
                <a:latin typeface="Comic Sans MS" pitchFamily="66" charset="0"/>
              </a:rPr>
            </a:br>
            <a:r>
              <a:rPr lang="en-US" sz="1800" dirty="0" smtClean="0">
                <a:latin typeface="Comic Sans MS" pitchFamily="66" charset="0"/>
              </a:rPr>
              <a:t/>
            </a:r>
            <a:br>
              <a:rPr lang="en-US" sz="1800" dirty="0" smtClean="0">
                <a:latin typeface="Comic Sans MS" pitchFamily="66" charset="0"/>
              </a:rPr>
            </a:br>
            <a:r>
              <a:rPr lang="en-US" sz="4000" b="1" dirty="0" smtClean="0">
                <a:solidFill>
                  <a:srgbClr val="339933"/>
                </a:solidFill>
                <a:latin typeface="Comic Sans MS" pitchFamily="66" charset="0"/>
              </a:rPr>
              <a:t>Prokaryotes</a:t>
            </a:r>
            <a:r>
              <a:rPr lang="en-US" sz="3600" b="1" dirty="0" smtClean="0">
                <a:latin typeface="Comic Sans MS" pitchFamily="66" charset="0"/>
              </a:rPr>
              <a:t/>
            </a:r>
            <a:br>
              <a:rPr lang="en-US" sz="3600" b="1" dirty="0" smtClean="0">
                <a:latin typeface="Comic Sans MS" pitchFamily="66" charset="0"/>
              </a:rPr>
            </a:br>
            <a:r>
              <a:rPr lang="en-US" sz="2000" dirty="0" smtClean="0">
                <a:latin typeface="Comic Sans MS" pitchFamily="66" charset="0"/>
              </a:rPr>
              <a:t/>
            </a:r>
            <a:br>
              <a:rPr lang="en-US" sz="2000" dirty="0" smtClean="0">
                <a:latin typeface="Comic Sans MS" pitchFamily="66" charset="0"/>
              </a:rPr>
            </a:br>
            <a:endParaRPr lang="en-US" sz="1600" i="1" dirty="0" smtClean="0">
              <a:latin typeface="Comic Sans MS" pitchFamily="66" charset="0"/>
            </a:endParaRPr>
          </a:p>
        </p:txBody>
      </p:sp>
      <p:pic>
        <p:nvPicPr>
          <p:cNvPr id="3075" name="Picture 15" descr="HiMyName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838200"/>
            <a:ext cx="5029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17"/>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b="0">
                <a:latin typeface="Comic Sans MS" pitchFamily="66" charset="0"/>
              </a:rPr>
              <a:t>Image:</a:t>
            </a:r>
            <a:r>
              <a:rPr lang="en-US" sz="1000" b="0" i="1">
                <a:latin typeface="Comic Sans MS" pitchFamily="66" charset="0"/>
              </a:rPr>
              <a:t> Staphylococcus aureus, </a:t>
            </a:r>
            <a:r>
              <a:rPr lang="en-US" sz="1000" b="0">
                <a:latin typeface="Comic Sans MS" pitchFamily="66" charset="0"/>
              </a:rPr>
              <a:t>Janice Haney Car , </a:t>
            </a:r>
            <a:r>
              <a:rPr lang="en-US" sz="1000" b="0">
                <a:latin typeface="Comic Sans MS" pitchFamily="66" charset="0"/>
                <a:hlinkClick r:id="rId4"/>
              </a:rPr>
              <a:t>PHIL</a:t>
            </a:r>
            <a:r>
              <a:rPr lang="en-US" sz="1000" b="0">
                <a:latin typeface="Comic Sans MS" pitchFamily="66" charset="0"/>
              </a:rPr>
              <a:t> #10046</a:t>
            </a:r>
          </a:p>
        </p:txBody>
      </p:sp>
      <p:pic>
        <p:nvPicPr>
          <p:cNvPr id="3077" name="Picture 20" descr="Picture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133600"/>
            <a:ext cx="5029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21"/>
          <p:cNvSpPr txBox="1">
            <a:spLocks noChangeArrowheads="1"/>
          </p:cNvSpPr>
          <p:nvPr/>
        </p:nvSpPr>
        <p:spPr bwMode="auto">
          <a:xfrm>
            <a:off x="4191000" y="3429000"/>
            <a:ext cx="4000500"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200" b="0" i="1">
                <a:latin typeface="Comic Sans MS" pitchFamily="66" charset="0"/>
              </a:rPr>
              <a:t>Staphylococcus aureus</a:t>
            </a:r>
          </a:p>
        </p:txBody>
      </p:sp>
      <p:sp>
        <p:nvSpPr>
          <p:cNvPr id="3079" name="Text Box 5"/>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152400" y="792163"/>
            <a:ext cx="6599238" cy="5638800"/>
          </a:xfrm>
        </p:spPr>
        <p:txBody>
          <a:bodyPr/>
          <a:lstStyle/>
          <a:p>
            <a:pPr marL="457200" eaLnBrk="1" hangingPunct="1">
              <a:lnSpc>
                <a:spcPct val="80000"/>
              </a:lnSpc>
              <a:spcBef>
                <a:spcPts val="300"/>
              </a:spcBef>
              <a:spcAft>
                <a:spcPts val="300"/>
              </a:spcAft>
              <a:buFontTx/>
              <a:buNone/>
              <a:defRPr/>
            </a:pPr>
            <a:r>
              <a:rPr lang="en-US" sz="1600" b="1" dirty="0" smtClean="0">
                <a:solidFill>
                  <a:srgbClr val="FF0066"/>
                </a:solidFill>
                <a:latin typeface="Comic Sans MS" pitchFamily="66" charset="0"/>
              </a:rPr>
              <a:t>GRAM NEGATIVE </a:t>
            </a:r>
            <a:r>
              <a:rPr lang="en-US" sz="1000" dirty="0" smtClean="0">
                <a:latin typeface="Comic Sans MS" pitchFamily="66" charset="0"/>
              </a:rPr>
              <a:t>(but difficult to Gram stain properly).</a:t>
            </a:r>
          </a:p>
          <a:p>
            <a:pPr marL="457200" eaLnBrk="1" hangingPunct="1">
              <a:lnSpc>
                <a:spcPct val="80000"/>
              </a:lnSpc>
              <a:spcBef>
                <a:spcPts val="300"/>
              </a:spcBef>
              <a:spcAft>
                <a:spcPts val="300"/>
              </a:spcAft>
              <a:buFontTx/>
              <a:buNone/>
              <a:defRPr/>
            </a:pPr>
            <a:r>
              <a:rPr lang="en-US" sz="1600" dirty="0" smtClean="0">
                <a:solidFill>
                  <a:schemeClr val="folHlink"/>
                </a:solidFill>
                <a:latin typeface="Comic Sans MS" pitchFamily="66" charset="0"/>
              </a:rPr>
              <a:t>Aerobe &amp; facultative anaerobe</a:t>
            </a:r>
          </a:p>
          <a:p>
            <a:pPr>
              <a:lnSpc>
                <a:spcPct val="80000"/>
              </a:lnSpc>
              <a:buFontTx/>
              <a:buNone/>
              <a:defRPr/>
            </a:pPr>
            <a:endParaRPr lang="en-US" sz="1000" dirty="0" smtClean="0">
              <a:latin typeface="Comic Sans MS" pitchFamily="66" charset="0"/>
            </a:endParaRPr>
          </a:p>
          <a:p>
            <a:pPr>
              <a:lnSpc>
                <a:spcPct val="80000"/>
              </a:lnSpc>
              <a:buFontTx/>
              <a:buNone/>
              <a:defRPr/>
            </a:pPr>
            <a:r>
              <a:rPr lang="en-US" sz="1200" i="1" dirty="0" smtClean="0">
                <a:latin typeface="Comic Sans MS" pitchFamily="66" charset="0"/>
              </a:rPr>
              <a:t>H</a:t>
            </a:r>
            <a:r>
              <a:rPr lang="en-US" sz="1200" i="1" dirty="0">
                <a:latin typeface="Comic Sans MS" pitchFamily="66" charset="0"/>
              </a:rPr>
              <a:t>. </a:t>
            </a:r>
            <a:r>
              <a:rPr lang="en-US" sz="1200" i="1" dirty="0" err="1">
                <a:latin typeface="Comic Sans MS" pitchFamily="66" charset="0"/>
              </a:rPr>
              <a:t>influenzae</a:t>
            </a:r>
            <a:r>
              <a:rPr lang="en-US" sz="1200" i="1" dirty="0">
                <a:latin typeface="Comic Sans MS" pitchFamily="66" charset="0"/>
              </a:rPr>
              <a:t> </a:t>
            </a:r>
            <a:r>
              <a:rPr lang="en-US" sz="1200" dirty="0" smtClean="0">
                <a:latin typeface="Comic Sans MS" pitchFamily="66" charset="0"/>
              </a:rPr>
              <a:t>first </a:t>
            </a:r>
            <a:r>
              <a:rPr lang="en-US" sz="1200" dirty="0">
                <a:latin typeface="Comic Sans MS" pitchFamily="66" charset="0"/>
              </a:rPr>
              <a:t>isolated </a:t>
            </a:r>
            <a:r>
              <a:rPr lang="en-US" sz="1200" dirty="0" smtClean="0">
                <a:latin typeface="Comic Sans MS" pitchFamily="66" charset="0"/>
              </a:rPr>
              <a:t>during </a:t>
            </a:r>
            <a:r>
              <a:rPr lang="en-US" sz="1200" dirty="0">
                <a:latin typeface="Comic Sans MS" pitchFamily="66" charset="0"/>
              </a:rPr>
              <a:t>influenza pandemic of </a:t>
            </a:r>
            <a:r>
              <a:rPr lang="en-US" sz="1200" dirty="0" smtClean="0">
                <a:latin typeface="Comic Sans MS" pitchFamily="66" charset="0"/>
              </a:rPr>
              <a:t>1890, and mistakenly </a:t>
            </a:r>
            <a:r>
              <a:rPr lang="en-US" sz="1200" dirty="0">
                <a:latin typeface="Comic Sans MS" pitchFamily="66" charset="0"/>
              </a:rPr>
              <a:t>thought to </a:t>
            </a:r>
            <a:r>
              <a:rPr lang="en-US" sz="1200" dirty="0" smtClean="0">
                <a:latin typeface="Comic Sans MS" pitchFamily="66" charset="0"/>
              </a:rPr>
              <a:t>be cause. </a:t>
            </a:r>
          </a:p>
          <a:p>
            <a:pPr>
              <a:lnSpc>
                <a:spcPct val="80000"/>
              </a:lnSpc>
              <a:buFontTx/>
              <a:buNone/>
              <a:defRPr/>
            </a:pPr>
            <a:endParaRPr lang="en-US" sz="800" b="1" dirty="0">
              <a:latin typeface="Comic Sans MS" pitchFamily="66" charset="0"/>
            </a:endParaRPr>
          </a:p>
          <a:p>
            <a:pPr>
              <a:lnSpc>
                <a:spcPct val="80000"/>
              </a:lnSpc>
              <a:buFontTx/>
              <a:buNone/>
              <a:defRPr/>
            </a:pPr>
            <a:r>
              <a:rPr lang="en-US" sz="1400" b="1" i="1" dirty="0" smtClean="0">
                <a:solidFill>
                  <a:srgbClr val="FF0000"/>
                </a:solidFill>
                <a:latin typeface="Comic Sans MS" pitchFamily="66" charset="0"/>
              </a:rPr>
              <a:t>Q</a:t>
            </a:r>
            <a:r>
              <a:rPr lang="en-US" sz="1200" b="1" i="1" dirty="0" smtClean="0">
                <a:latin typeface="Comic Sans MS" pitchFamily="66" charset="0"/>
              </a:rPr>
              <a:t>: What type of microbe causes influenza?</a:t>
            </a:r>
          </a:p>
          <a:p>
            <a:pPr>
              <a:lnSpc>
                <a:spcPct val="80000"/>
              </a:lnSpc>
              <a:buFontTx/>
              <a:buNone/>
              <a:defRPr/>
            </a:pPr>
            <a:endParaRPr lang="en-US" sz="800" i="1" dirty="0">
              <a:latin typeface="Comic Sans MS" pitchFamily="66" charset="0"/>
            </a:endParaRPr>
          </a:p>
          <a:p>
            <a:pPr>
              <a:lnSpc>
                <a:spcPct val="80000"/>
              </a:lnSpc>
              <a:buFontTx/>
              <a:buNone/>
              <a:defRPr/>
            </a:pPr>
            <a:r>
              <a:rPr lang="en-US" sz="1400" b="1" dirty="0" err="1" smtClean="0">
                <a:solidFill>
                  <a:schemeClr val="tx1">
                    <a:lumMod val="65000"/>
                    <a:lumOff val="35000"/>
                  </a:schemeClr>
                </a:solidFill>
                <a:latin typeface="Comic Sans MS" pitchFamily="66" charset="0"/>
              </a:rPr>
              <a:t>Fastidiuos</a:t>
            </a:r>
            <a:r>
              <a:rPr lang="en-US" sz="1200" b="1" dirty="0" smtClean="0">
                <a:latin typeface="Comic Sans MS" pitchFamily="66" charset="0"/>
              </a:rPr>
              <a:t> </a:t>
            </a:r>
            <a:r>
              <a:rPr lang="en-US" sz="1200" dirty="0" smtClean="0">
                <a:latin typeface="Comic Sans MS" pitchFamily="66" charset="0"/>
              </a:rPr>
              <a:t>microbe. Usually grown on chocolate blood agar because needs both </a:t>
            </a:r>
            <a:r>
              <a:rPr lang="en-US" sz="1200" dirty="0" err="1" smtClean="0">
                <a:latin typeface="Comic Sans MS" pitchFamily="66" charset="0"/>
              </a:rPr>
              <a:t>hemin</a:t>
            </a:r>
            <a:r>
              <a:rPr lang="en-US" sz="1200" dirty="0" smtClean="0">
                <a:latin typeface="Comic Sans MS" pitchFamily="66" charset="0"/>
              </a:rPr>
              <a:t>  (factor X) and NAD (factor V)to grow. </a:t>
            </a:r>
          </a:p>
          <a:p>
            <a:pPr>
              <a:lnSpc>
                <a:spcPct val="80000"/>
              </a:lnSpc>
              <a:buFontTx/>
              <a:buNone/>
              <a:defRPr/>
            </a:pPr>
            <a:endParaRPr lang="en-US" sz="1200" b="1" i="1" dirty="0">
              <a:latin typeface="Comic Sans MS" pitchFamily="66" charset="0"/>
            </a:endParaRPr>
          </a:p>
          <a:p>
            <a:pPr>
              <a:lnSpc>
                <a:spcPct val="80000"/>
              </a:lnSpc>
              <a:buFontTx/>
              <a:buNone/>
              <a:defRPr/>
            </a:pPr>
            <a:r>
              <a:rPr lang="en-US" sz="1200" b="1" dirty="0" smtClean="0">
                <a:latin typeface="Comic Sans MS" pitchFamily="66" charset="0"/>
              </a:rPr>
              <a:t>Encapsulated &amp; </a:t>
            </a:r>
            <a:r>
              <a:rPr lang="en-US" sz="1200" b="1" dirty="0" err="1" smtClean="0">
                <a:latin typeface="Comic Sans MS" pitchFamily="66" charset="0"/>
              </a:rPr>
              <a:t>Unencapsulted</a:t>
            </a:r>
            <a:endParaRPr lang="en-US" sz="800" dirty="0">
              <a:latin typeface="Comic Sans MS" pitchFamily="66" charset="0"/>
            </a:endParaRPr>
          </a:p>
          <a:p>
            <a:pPr>
              <a:lnSpc>
                <a:spcPct val="80000"/>
              </a:lnSpc>
              <a:buFontTx/>
              <a:buNone/>
              <a:defRPr/>
            </a:pPr>
            <a:r>
              <a:rPr lang="en-US" sz="1200" dirty="0" smtClean="0">
                <a:latin typeface="Comic Sans MS" pitchFamily="66" charset="0"/>
              </a:rPr>
              <a:t>In 1930, two major categories of </a:t>
            </a:r>
            <a:r>
              <a:rPr lang="en-US" sz="1200" i="1" dirty="0" smtClean="0">
                <a:latin typeface="Comic Sans MS" pitchFamily="66" charset="0"/>
              </a:rPr>
              <a:t>H. </a:t>
            </a:r>
            <a:r>
              <a:rPr lang="en-US" sz="1200" i="1" dirty="0" err="1" smtClean="0">
                <a:latin typeface="Comic Sans MS" pitchFamily="66" charset="0"/>
              </a:rPr>
              <a:t>influenzae</a:t>
            </a:r>
            <a:r>
              <a:rPr lang="en-US" sz="1200" dirty="0" smtClean="0">
                <a:latin typeface="Comic Sans MS" pitchFamily="66" charset="0"/>
              </a:rPr>
              <a:t> were defined: </a:t>
            </a:r>
            <a:r>
              <a:rPr lang="en-US" sz="1200" dirty="0" err="1" smtClean="0">
                <a:latin typeface="Comic Sans MS" pitchFamily="66" charset="0"/>
              </a:rPr>
              <a:t>unencapsulated</a:t>
            </a:r>
            <a:r>
              <a:rPr lang="en-US" sz="1200" dirty="0" smtClean="0">
                <a:latin typeface="Comic Sans MS" pitchFamily="66" charset="0"/>
              </a:rPr>
              <a:t> &amp; encapsulated. </a:t>
            </a:r>
          </a:p>
          <a:p>
            <a:pPr>
              <a:lnSpc>
                <a:spcPct val="80000"/>
              </a:lnSpc>
              <a:buFontTx/>
              <a:buNone/>
              <a:defRPr/>
            </a:pPr>
            <a:endParaRPr lang="en-US" sz="800" dirty="0">
              <a:latin typeface="Comic Sans MS" pitchFamily="66" charset="0"/>
            </a:endParaRPr>
          </a:p>
          <a:p>
            <a:pPr>
              <a:lnSpc>
                <a:spcPct val="80000"/>
              </a:lnSpc>
              <a:buFontTx/>
              <a:buNone/>
              <a:defRPr/>
            </a:pPr>
            <a:r>
              <a:rPr lang="en-US" sz="1400" b="1" i="1" dirty="0" smtClean="0">
                <a:solidFill>
                  <a:srgbClr val="FF0000"/>
                </a:solidFill>
                <a:latin typeface="Comic Sans MS" pitchFamily="66" charset="0"/>
              </a:rPr>
              <a:t>Q</a:t>
            </a:r>
            <a:r>
              <a:rPr lang="en-US" sz="1200" b="1" i="1" dirty="0" smtClean="0">
                <a:latin typeface="Comic Sans MS" pitchFamily="66" charset="0"/>
              </a:rPr>
              <a:t>: What does it mean for a bacterium to be encapsulated?</a:t>
            </a:r>
          </a:p>
          <a:p>
            <a:pPr>
              <a:lnSpc>
                <a:spcPct val="80000"/>
              </a:lnSpc>
              <a:buFontTx/>
              <a:buNone/>
              <a:defRPr/>
            </a:pPr>
            <a:endParaRPr lang="en-US" sz="1200" dirty="0">
              <a:latin typeface="Comic Sans MS" pitchFamily="66" charset="0"/>
            </a:endParaRPr>
          </a:p>
          <a:p>
            <a:pPr>
              <a:lnSpc>
                <a:spcPct val="80000"/>
              </a:lnSpc>
              <a:buFontTx/>
              <a:buNone/>
              <a:defRPr/>
            </a:pPr>
            <a:r>
              <a:rPr lang="en-US" sz="1200" b="1" dirty="0" smtClean="0">
                <a:latin typeface="Comic Sans MS" pitchFamily="66" charset="0"/>
              </a:rPr>
              <a:t>Shape</a:t>
            </a:r>
            <a:endParaRPr lang="en-US" sz="800" dirty="0" smtClean="0">
              <a:latin typeface="Comic Sans MS" pitchFamily="66" charset="0"/>
            </a:endParaRPr>
          </a:p>
          <a:p>
            <a:pPr>
              <a:lnSpc>
                <a:spcPct val="80000"/>
              </a:lnSpc>
              <a:buFontTx/>
              <a:buNone/>
              <a:defRPr/>
            </a:pPr>
            <a:r>
              <a:rPr lang="en-US" sz="1200" dirty="0" smtClean="0">
                <a:latin typeface="Comic Sans MS" pitchFamily="66" charset="0"/>
              </a:rPr>
              <a:t>Shape of </a:t>
            </a:r>
            <a:r>
              <a:rPr lang="en-US" sz="1200" i="1" dirty="0" smtClean="0">
                <a:latin typeface="Comic Sans MS" pitchFamily="66" charset="0"/>
              </a:rPr>
              <a:t>H. </a:t>
            </a:r>
            <a:r>
              <a:rPr lang="en-US" sz="1200" i="1" dirty="0" err="1" smtClean="0">
                <a:latin typeface="Comic Sans MS" pitchFamily="66" charset="0"/>
              </a:rPr>
              <a:t>influenzae</a:t>
            </a:r>
            <a:r>
              <a:rPr lang="en-US" sz="1200" i="1" dirty="0" smtClean="0">
                <a:latin typeface="Comic Sans MS" pitchFamily="66" charset="0"/>
              </a:rPr>
              <a:t> </a:t>
            </a:r>
            <a:r>
              <a:rPr lang="en-US" sz="1200" dirty="0" smtClean="0">
                <a:latin typeface="Comic Sans MS" pitchFamily="66" charset="0"/>
              </a:rPr>
              <a:t>varies: encapsulated typically </a:t>
            </a:r>
            <a:r>
              <a:rPr lang="en-US" sz="1200" dirty="0" err="1" smtClean="0">
                <a:latin typeface="Comic Sans MS" pitchFamily="66" charset="0"/>
              </a:rPr>
              <a:t>coccobacilli</a:t>
            </a:r>
            <a:r>
              <a:rPr lang="en-US" sz="1200" dirty="0" smtClean="0">
                <a:latin typeface="Comic Sans MS" pitchFamily="66" charset="0"/>
              </a:rPr>
              <a:t>, </a:t>
            </a:r>
            <a:r>
              <a:rPr lang="en-US" sz="1200" dirty="0" err="1" smtClean="0">
                <a:latin typeface="Comic Sans MS" pitchFamily="66" charset="0"/>
              </a:rPr>
              <a:t>unencapsulated</a:t>
            </a:r>
            <a:r>
              <a:rPr lang="en-US" sz="1200" dirty="0" smtClean="0">
                <a:latin typeface="Comic Sans MS" pitchFamily="66" charset="0"/>
              </a:rPr>
              <a:t> </a:t>
            </a:r>
            <a:r>
              <a:rPr lang="en-US" sz="1200" dirty="0" err="1" smtClean="0">
                <a:latin typeface="Comic Sans MS" pitchFamily="66" charset="0"/>
              </a:rPr>
              <a:t>pleiomorphic</a:t>
            </a:r>
            <a:r>
              <a:rPr lang="en-US" sz="1200" dirty="0" smtClean="0">
                <a:latin typeface="Comic Sans MS" pitchFamily="66" charset="0"/>
              </a:rPr>
              <a:t>.</a:t>
            </a:r>
          </a:p>
          <a:p>
            <a:pPr>
              <a:lnSpc>
                <a:spcPct val="80000"/>
              </a:lnSpc>
              <a:buFontTx/>
              <a:buNone/>
              <a:defRPr/>
            </a:pPr>
            <a:r>
              <a:rPr lang="en-US" sz="1200" dirty="0" smtClean="0">
                <a:latin typeface="Comic Sans MS" pitchFamily="66" charset="0"/>
              </a:rPr>
              <a:t> </a:t>
            </a:r>
          </a:p>
          <a:p>
            <a:pPr>
              <a:lnSpc>
                <a:spcPct val="80000"/>
              </a:lnSpc>
              <a:buFontTx/>
              <a:buNone/>
              <a:defRPr/>
            </a:pPr>
            <a:r>
              <a:rPr lang="en-US" sz="1200" b="1" dirty="0" smtClean="0">
                <a:latin typeface="Comic Sans MS" pitchFamily="66" charset="0"/>
              </a:rPr>
              <a:t>Disease</a:t>
            </a:r>
            <a:endParaRPr lang="en-US" sz="800" b="1" dirty="0">
              <a:latin typeface="Comic Sans MS" pitchFamily="66" charset="0"/>
            </a:endParaRPr>
          </a:p>
          <a:p>
            <a:pPr>
              <a:lnSpc>
                <a:spcPct val="80000"/>
              </a:lnSpc>
              <a:buFontTx/>
              <a:buNone/>
              <a:defRPr/>
            </a:pPr>
            <a:r>
              <a:rPr lang="en-US" sz="1200" dirty="0" err="1" smtClean="0">
                <a:latin typeface="Comic Sans MS" pitchFamily="66" charset="0"/>
              </a:rPr>
              <a:t>Unencapsulated</a:t>
            </a:r>
            <a:r>
              <a:rPr lang="en-US" sz="1200" dirty="0" smtClean="0">
                <a:latin typeface="Comic Sans MS" pitchFamily="66" charset="0"/>
              </a:rPr>
              <a:t> strains commonly present on mucous membranes as </a:t>
            </a:r>
            <a:r>
              <a:rPr lang="en-US" sz="1200" dirty="0" smtClean="0">
                <a:latin typeface="Comic Sans MS" pitchFamily="66" charset="0"/>
                <a:hlinkClick r:id="rId3"/>
              </a:rPr>
              <a:t>normal flora</a:t>
            </a:r>
            <a:r>
              <a:rPr lang="en-US" sz="1200" dirty="0" smtClean="0">
                <a:latin typeface="Comic Sans MS" pitchFamily="66" charset="0"/>
              </a:rPr>
              <a:t>,  but can become opportunistic, causing ear infections </a:t>
            </a:r>
            <a:r>
              <a:rPr lang="en-US" sz="1000" dirty="0" smtClean="0">
                <a:latin typeface="Comic Sans MS" pitchFamily="66" charset="0"/>
              </a:rPr>
              <a:t>(otitis media), </a:t>
            </a:r>
            <a:r>
              <a:rPr lang="en-US" sz="1200" dirty="0" smtClean="0">
                <a:latin typeface="Comic Sans MS" pitchFamily="66" charset="0"/>
              </a:rPr>
              <a:t>eye infections </a:t>
            </a:r>
            <a:r>
              <a:rPr lang="en-US" sz="1000" dirty="0" smtClean="0">
                <a:latin typeface="Comic Sans MS" pitchFamily="66" charset="0"/>
              </a:rPr>
              <a:t>(conjunctivitis), </a:t>
            </a:r>
            <a:r>
              <a:rPr lang="en-US" sz="1200" dirty="0" smtClean="0">
                <a:latin typeface="Comic Sans MS" pitchFamily="66" charset="0"/>
              </a:rPr>
              <a:t>and sinusitis in children, and is associated with pneumonia.</a:t>
            </a:r>
            <a:endParaRPr lang="en-US" sz="1200" b="1" dirty="0" smtClean="0">
              <a:latin typeface="Comic Sans MS" pitchFamily="66" charset="0"/>
            </a:endParaRPr>
          </a:p>
          <a:p>
            <a:pPr>
              <a:lnSpc>
                <a:spcPct val="80000"/>
              </a:lnSpc>
              <a:buFontTx/>
              <a:buNone/>
              <a:defRPr/>
            </a:pPr>
            <a:endParaRPr lang="en-US" sz="1050" b="1" dirty="0" smtClean="0">
              <a:latin typeface="Comic Sans MS" pitchFamily="66" charset="0"/>
            </a:endParaRPr>
          </a:p>
          <a:p>
            <a:pPr>
              <a:lnSpc>
                <a:spcPct val="80000"/>
              </a:lnSpc>
              <a:buFontTx/>
              <a:buNone/>
              <a:defRPr/>
            </a:pPr>
            <a:r>
              <a:rPr lang="en-US" sz="1200" dirty="0" smtClean="0">
                <a:latin typeface="Comic Sans MS" pitchFamily="66" charset="0"/>
              </a:rPr>
              <a:t>Encapsulated</a:t>
            </a:r>
            <a:r>
              <a:rPr lang="en-US" sz="1200" i="1" dirty="0" smtClean="0">
                <a:latin typeface="Comic Sans MS" pitchFamily="66" charset="0"/>
              </a:rPr>
              <a:t> H. </a:t>
            </a:r>
            <a:r>
              <a:rPr lang="en-US" sz="1200" i="1" dirty="0" err="1" smtClean="0">
                <a:latin typeface="Comic Sans MS" pitchFamily="66" charset="0"/>
              </a:rPr>
              <a:t>influenzae</a:t>
            </a:r>
            <a:r>
              <a:rPr lang="en-US" sz="1200" i="1" dirty="0" smtClean="0">
                <a:latin typeface="Comic Sans MS" pitchFamily="66" charset="0"/>
              </a:rPr>
              <a:t>  </a:t>
            </a:r>
            <a:r>
              <a:rPr lang="en-US" sz="1200" dirty="0" smtClean="0">
                <a:latin typeface="Comic Sans MS" pitchFamily="66" charset="0"/>
              </a:rPr>
              <a:t>are more </a:t>
            </a:r>
            <a:r>
              <a:rPr lang="en-US" sz="1400" b="1" dirty="0" smtClean="0">
                <a:solidFill>
                  <a:schemeClr val="tx1">
                    <a:lumMod val="65000"/>
                    <a:lumOff val="35000"/>
                  </a:schemeClr>
                </a:solidFill>
                <a:latin typeface="Comic Sans MS" pitchFamily="66" charset="0"/>
              </a:rPr>
              <a:t>virulent. </a:t>
            </a:r>
            <a:r>
              <a:rPr lang="en-US" sz="1200" dirty="0">
                <a:latin typeface="Comic Sans MS" pitchFamily="66" charset="0"/>
              </a:rPr>
              <a:t>T</a:t>
            </a:r>
            <a:r>
              <a:rPr lang="en-US" sz="1200" dirty="0" smtClean="0">
                <a:latin typeface="Comic Sans MS" pitchFamily="66" charset="0"/>
              </a:rPr>
              <a:t>ype b (</a:t>
            </a:r>
            <a:r>
              <a:rPr lang="en-US" sz="1200" dirty="0" err="1" smtClean="0">
                <a:latin typeface="Comic Sans MS" pitchFamily="66" charset="0"/>
              </a:rPr>
              <a:t>Hib</a:t>
            </a:r>
            <a:r>
              <a:rPr lang="en-US" sz="1200" dirty="0" smtClean="0">
                <a:latin typeface="Comic Sans MS" pitchFamily="66" charset="0"/>
              </a:rPr>
              <a:t>), an  encapsulated serotype, causes bacteremia, pneumonia, and acute bacterial meningitis.</a:t>
            </a:r>
          </a:p>
          <a:p>
            <a:pPr>
              <a:lnSpc>
                <a:spcPct val="80000"/>
              </a:lnSpc>
              <a:buFontTx/>
              <a:buNone/>
              <a:defRPr/>
            </a:pPr>
            <a:endParaRPr lang="en-US" sz="800" dirty="0">
              <a:latin typeface="Comic Sans MS" pitchFamily="66" charset="0"/>
            </a:endParaRPr>
          </a:p>
          <a:p>
            <a:pPr>
              <a:lnSpc>
                <a:spcPct val="80000"/>
              </a:lnSpc>
              <a:buFontTx/>
              <a:buNone/>
              <a:defRPr/>
            </a:pPr>
            <a:r>
              <a:rPr lang="en-US" sz="1200" dirty="0" err="1" smtClean="0">
                <a:latin typeface="Comic Sans MS" pitchFamily="66" charset="0"/>
              </a:rPr>
              <a:t>Hib</a:t>
            </a:r>
            <a:r>
              <a:rPr lang="en-US" sz="1200" dirty="0" smtClean="0">
                <a:latin typeface="Comic Sans MS" pitchFamily="66" charset="0"/>
              </a:rPr>
              <a:t> vaccine decreased incidence of invasive </a:t>
            </a:r>
            <a:r>
              <a:rPr lang="en-US" sz="1200" dirty="0" err="1" smtClean="0">
                <a:latin typeface="Comic Sans MS" pitchFamily="66" charset="0"/>
              </a:rPr>
              <a:t>Hib</a:t>
            </a:r>
            <a:r>
              <a:rPr lang="en-US" sz="1200" dirty="0" smtClean="0">
                <a:latin typeface="Comic Sans MS" pitchFamily="66" charset="0"/>
              </a:rPr>
              <a:t> disease from 40-100/100,000 to 1.3/100,000, in U.S. children from 1980-1990.</a:t>
            </a:r>
          </a:p>
        </p:txBody>
      </p:sp>
      <p:sp>
        <p:nvSpPr>
          <p:cNvPr id="23555" name="Text Box 10"/>
          <p:cNvSpPr txBox="1">
            <a:spLocks noChangeArrowheads="1"/>
          </p:cNvSpPr>
          <p:nvPr/>
        </p:nvSpPr>
        <p:spPr bwMode="auto">
          <a:xfrm>
            <a:off x="152400" y="152400"/>
            <a:ext cx="67056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2800" dirty="0">
                <a:solidFill>
                  <a:schemeClr val="folHlink"/>
                </a:solidFill>
                <a:latin typeface="Comic Sans MS" pitchFamily="66" charset="0"/>
              </a:rPr>
              <a:t>Species</a:t>
            </a:r>
            <a:r>
              <a:rPr lang="en-US" sz="2800" dirty="0">
                <a:latin typeface="Comic Sans MS" pitchFamily="66" charset="0"/>
              </a:rPr>
              <a:t>: </a:t>
            </a:r>
            <a:r>
              <a:rPr lang="en-US" sz="2800" i="1" dirty="0" err="1">
                <a:solidFill>
                  <a:schemeClr val="tx1">
                    <a:lumMod val="65000"/>
                    <a:lumOff val="35000"/>
                  </a:schemeClr>
                </a:solidFill>
                <a:latin typeface="Comic Sans MS" pitchFamily="66" charset="0"/>
              </a:rPr>
              <a:t>Haemophilus</a:t>
            </a:r>
            <a:r>
              <a:rPr lang="en-US" sz="2800" i="1" dirty="0">
                <a:solidFill>
                  <a:schemeClr val="tx1">
                    <a:lumMod val="65000"/>
                    <a:lumOff val="35000"/>
                  </a:schemeClr>
                </a:solidFill>
                <a:latin typeface="Comic Sans MS" pitchFamily="66" charset="0"/>
              </a:rPr>
              <a:t> </a:t>
            </a:r>
            <a:r>
              <a:rPr lang="en-US" sz="2800" i="1" dirty="0" err="1">
                <a:solidFill>
                  <a:schemeClr val="tx1">
                    <a:lumMod val="65000"/>
                    <a:lumOff val="35000"/>
                  </a:schemeClr>
                </a:solidFill>
                <a:latin typeface="Comic Sans MS" pitchFamily="66" charset="0"/>
              </a:rPr>
              <a:t>influenzae</a:t>
            </a:r>
            <a:endParaRPr lang="en-US" sz="2800" i="1" dirty="0">
              <a:solidFill>
                <a:schemeClr val="tx1">
                  <a:lumMod val="65000"/>
                  <a:lumOff val="35000"/>
                </a:schemeClr>
              </a:solidFill>
              <a:latin typeface="Comic Sans MS" pitchFamily="66" charset="0"/>
            </a:endParaRPr>
          </a:p>
          <a:p>
            <a:pPr algn="l" eaLnBrk="1" hangingPunct="1">
              <a:spcBef>
                <a:spcPct val="50000"/>
              </a:spcBef>
            </a:pPr>
            <a:endParaRPr lang="en-US" sz="2800" dirty="0">
              <a:latin typeface="Comic Sans MS" pitchFamily="66" charset="0"/>
            </a:endParaRPr>
          </a:p>
        </p:txBody>
      </p:sp>
      <p:pic>
        <p:nvPicPr>
          <p:cNvPr id="23556"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1638" y="365125"/>
            <a:ext cx="2112962" cy="1768475"/>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3557" name="Text Box 15"/>
          <p:cNvSpPr txBox="1">
            <a:spLocks noChangeArrowheads="1"/>
          </p:cNvSpPr>
          <p:nvPr/>
        </p:nvSpPr>
        <p:spPr bwMode="auto">
          <a:xfrm>
            <a:off x="4648200" y="6457950"/>
            <a:ext cx="4495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000" b="0">
                <a:latin typeface="Comic Sans MS" pitchFamily="66" charset="0"/>
              </a:rPr>
              <a:t>Images: </a:t>
            </a:r>
            <a:r>
              <a:rPr lang="en-US" sz="1000" b="0" i="1">
                <a:latin typeface="Comic Sans MS" pitchFamily="66" charset="0"/>
                <a:hlinkClick r:id="rId5"/>
              </a:rPr>
              <a:t>H. influenzae</a:t>
            </a:r>
            <a:r>
              <a:rPr lang="en-US" sz="1000" b="0">
                <a:latin typeface="Comic Sans MS" pitchFamily="66" charset="0"/>
                <a:hlinkClick r:id="rId5"/>
              </a:rPr>
              <a:t>, </a:t>
            </a:r>
            <a:r>
              <a:rPr lang="en-US" sz="1000" b="0">
                <a:latin typeface="Comic Sans MS" pitchFamily="66" charset="0"/>
              </a:rPr>
              <a:t>in Gram stain of sputum sample, Bobjgalindo; </a:t>
            </a:r>
            <a:r>
              <a:rPr lang="en-US" sz="1000" b="0">
                <a:latin typeface="Comic Sans MS" pitchFamily="66" charset="0"/>
                <a:hlinkClick r:id="rId6"/>
              </a:rPr>
              <a:t>H. influenzae colonies on Blood Agar</a:t>
            </a:r>
            <a:r>
              <a:rPr lang="en-US" sz="1000" b="0">
                <a:latin typeface="Comic Sans MS" pitchFamily="66" charset="0"/>
              </a:rPr>
              <a:t>, CDC; </a:t>
            </a:r>
            <a:r>
              <a:rPr lang="en-US" sz="1000" b="0">
                <a:latin typeface="Comic Sans MS" pitchFamily="66" charset="0"/>
                <a:hlinkClick r:id="rId7"/>
              </a:rPr>
              <a:t>X and V test for </a:t>
            </a:r>
            <a:r>
              <a:rPr lang="en-US" sz="1000" b="0" i="1">
                <a:latin typeface="Comic Sans MS" pitchFamily="66" charset="0"/>
                <a:hlinkClick r:id="rId7"/>
              </a:rPr>
              <a:t>H. influenzae</a:t>
            </a:r>
            <a:r>
              <a:rPr lang="en-US" sz="1000" i="1">
                <a:latin typeface="Comic Sans MS" pitchFamily="66" charset="0"/>
              </a:rPr>
              <a:t>.</a:t>
            </a:r>
            <a:endParaRPr lang="en-US" sz="1000" b="0">
              <a:latin typeface="Comic Sans MS" pitchFamily="66" charset="0"/>
            </a:endParaRPr>
          </a:p>
        </p:txBody>
      </p:sp>
      <p:pic>
        <p:nvPicPr>
          <p:cNvPr id="23558"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51638" y="2314575"/>
            <a:ext cx="2116137" cy="1700213"/>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3559" name="Picture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51638" y="4191000"/>
            <a:ext cx="2165350" cy="20002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3560" name="Text Box 5"/>
          <p:cNvSpPr txBox="1">
            <a:spLocks noChangeArrowheads="1"/>
          </p:cNvSpPr>
          <p:nvPr/>
        </p:nvSpPr>
        <p:spPr bwMode="auto">
          <a:xfrm>
            <a:off x="39688" y="6613525"/>
            <a:ext cx="4608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a:latin typeface="Comic Sans MS" pitchFamily="66" charset="0"/>
              </a:rPr>
              <a:t>From the  </a:t>
            </a:r>
            <a:r>
              <a:rPr lang="en-US" sz="1000">
                <a:latin typeface="Comic Sans MS" pitchFamily="66" charset="0"/>
                <a:hlinkClick r:id="rId10"/>
              </a:rPr>
              <a:t>Virtual Microbiology Classroom</a:t>
            </a:r>
            <a:r>
              <a:rPr lang="en-US" sz="1000">
                <a:latin typeface="Comic Sans MS" pitchFamily="66" charset="0"/>
              </a:rPr>
              <a:t> on </a:t>
            </a:r>
            <a:r>
              <a:rPr lang="en-US" sz="1000">
                <a:latin typeface="Comic Sans MS" pitchFamily="66" charset="0"/>
                <a:hlinkClick r:id="rId11"/>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sz="half" idx="1"/>
          </p:nvPr>
        </p:nvSpPr>
        <p:spPr>
          <a:xfrm>
            <a:off x="304800" y="1066800"/>
            <a:ext cx="4419600" cy="4953000"/>
          </a:xfrm>
        </p:spPr>
        <p:txBody>
          <a:bodyPr/>
          <a:lstStyle/>
          <a:p>
            <a:pPr eaLnBrk="1" hangingPunct="1">
              <a:lnSpc>
                <a:spcPct val="80000"/>
              </a:lnSpc>
              <a:buFontTx/>
              <a:buNone/>
            </a:pPr>
            <a:r>
              <a:rPr lang="en-US" sz="1600" dirty="0" smtClean="0">
                <a:latin typeface="Comic Sans MS" pitchFamily="66" charset="0"/>
              </a:rPr>
              <a:t>Tiny obligate intracellular pathogen. </a:t>
            </a:r>
          </a:p>
          <a:p>
            <a:pPr eaLnBrk="1" hangingPunct="1">
              <a:lnSpc>
                <a:spcPct val="80000"/>
              </a:lnSpc>
              <a:buFontTx/>
              <a:buNone/>
            </a:pPr>
            <a:endParaRPr lang="en-US" sz="2000" dirty="0" smtClean="0">
              <a:latin typeface="Comic Sans MS" pitchFamily="66" charset="0"/>
            </a:endParaRPr>
          </a:p>
          <a:p>
            <a:pPr eaLnBrk="1" hangingPunct="1">
              <a:lnSpc>
                <a:spcPct val="80000"/>
              </a:lnSpc>
              <a:buFontTx/>
              <a:buNone/>
            </a:pPr>
            <a:r>
              <a:rPr lang="en-US" sz="1600" dirty="0" smtClean="0">
                <a:latin typeface="Comic Sans MS" pitchFamily="66" charset="0"/>
              </a:rPr>
              <a:t>Once considered a </a:t>
            </a:r>
            <a:r>
              <a:rPr lang="en-US" sz="1600" dirty="0" smtClean="0">
                <a:latin typeface="Comic Sans MS" pitchFamily="66" charset="0"/>
                <a:hlinkClick r:id="rId3"/>
              </a:rPr>
              <a:t>virus</a:t>
            </a:r>
            <a:r>
              <a:rPr lang="en-US" sz="1600" dirty="0" smtClean="0">
                <a:latin typeface="Comic Sans MS" pitchFamily="66" charset="0"/>
              </a:rPr>
              <a:t>, because of small size and reproduction inside host cells.</a:t>
            </a:r>
          </a:p>
          <a:p>
            <a:pPr eaLnBrk="1" hangingPunct="1">
              <a:lnSpc>
                <a:spcPct val="80000"/>
              </a:lnSpc>
              <a:buFontTx/>
              <a:buNone/>
            </a:pPr>
            <a:endParaRPr lang="en-US" sz="2000" dirty="0" smtClean="0">
              <a:latin typeface="Comic Sans MS" pitchFamily="66" charset="0"/>
            </a:endParaRPr>
          </a:p>
          <a:p>
            <a:pPr eaLnBrk="1" hangingPunct="1">
              <a:lnSpc>
                <a:spcPct val="80000"/>
              </a:lnSpc>
              <a:buFontTx/>
              <a:buNone/>
            </a:pPr>
            <a:r>
              <a:rPr lang="en-US" sz="1600" dirty="0" smtClean="0">
                <a:latin typeface="Comic Sans MS" pitchFamily="66" charset="0"/>
              </a:rPr>
              <a:t>Stain </a:t>
            </a:r>
            <a:r>
              <a:rPr lang="en-US" sz="1600" b="1" dirty="0" smtClean="0">
                <a:solidFill>
                  <a:srgbClr val="FF0066"/>
                </a:solidFill>
                <a:latin typeface="Comic Sans MS" pitchFamily="66" charset="0"/>
                <a:hlinkClick r:id="rId4"/>
              </a:rPr>
              <a:t>Gram -</a:t>
            </a:r>
            <a:r>
              <a:rPr lang="en-US" sz="1600" b="1" dirty="0" smtClean="0">
                <a:latin typeface="Comic Sans MS" pitchFamily="66" charset="0"/>
              </a:rPr>
              <a:t>,</a:t>
            </a:r>
            <a:r>
              <a:rPr lang="en-US" sz="1600" dirty="0" smtClean="0">
                <a:latin typeface="Comic Sans MS" pitchFamily="66" charset="0"/>
              </a:rPr>
              <a:t> but no cell wall. Surrounded by two membranes, with no peptidoglycan between. </a:t>
            </a:r>
          </a:p>
          <a:p>
            <a:pPr eaLnBrk="1" hangingPunct="1">
              <a:lnSpc>
                <a:spcPct val="80000"/>
              </a:lnSpc>
              <a:buFontTx/>
              <a:buNone/>
            </a:pPr>
            <a:endParaRPr lang="en-US" sz="1600" dirty="0" smtClean="0">
              <a:latin typeface="Comic Sans MS" pitchFamily="66" charset="0"/>
            </a:endParaRPr>
          </a:p>
          <a:p>
            <a:pPr eaLnBrk="1" hangingPunct="1">
              <a:lnSpc>
                <a:spcPct val="80000"/>
              </a:lnSpc>
              <a:buFontTx/>
              <a:buNone/>
            </a:pPr>
            <a:r>
              <a:rPr lang="en-US" sz="1600" dirty="0" smtClean="0">
                <a:latin typeface="Comic Sans MS" pitchFamily="66" charset="0"/>
              </a:rPr>
              <a:t>Weird lifecycle that involved two forms:</a:t>
            </a:r>
          </a:p>
          <a:p>
            <a:pPr eaLnBrk="1" hangingPunct="1">
              <a:lnSpc>
                <a:spcPct val="80000"/>
              </a:lnSpc>
              <a:buFontTx/>
              <a:buNone/>
            </a:pPr>
            <a:r>
              <a:rPr lang="en-US" sz="1400" dirty="0" smtClean="0">
                <a:latin typeface="Comic Sans MS" pitchFamily="66" charset="0"/>
              </a:rPr>
              <a:t>	- Elementary bodies (EB): Dormant, can survive outside of cells, infective form.</a:t>
            </a:r>
          </a:p>
          <a:p>
            <a:pPr eaLnBrk="1" hangingPunct="1">
              <a:lnSpc>
                <a:spcPct val="80000"/>
              </a:lnSpc>
              <a:buFontTx/>
              <a:buNone/>
            </a:pPr>
            <a:endParaRPr lang="en-US" sz="1100" dirty="0" smtClean="0">
              <a:latin typeface="Comic Sans MS" pitchFamily="66" charset="0"/>
            </a:endParaRPr>
          </a:p>
          <a:p>
            <a:pPr eaLnBrk="1" hangingPunct="1">
              <a:lnSpc>
                <a:spcPct val="80000"/>
              </a:lnSpc>
              <a:buFontTx/>
              <a:buNone/>
            </a:pPr>
            <a:r>
              <a:rPr lang="en-US" sz="1400" dirty="0" smtClean="0">
                <a:latin typeface="Comic Sans MS" pitchFamily="66" charset="0"/>
              </a:rPr>
              <a:t>	- </a:t>
            </a:r>
            <a:r>
              <a:rPr lang="en-US" sz="1400" dirty="0" err="1" smtClean="0">
                <a:latin typeface="Comic Sans MS" pitchFamily="66" charset="0"/>
              </a:rPr>
              <a:t>Reticluate</a:t>
            </a:r>
            <a:r>
              <a:rPr lang="en-US" sz="1400" dirty="0" smtClean="0">
                <a:latin typeface="Comic Sans MS" pitchFamily="66" charset="0"/>
              </a:rPr>
              <a:t> bodies (RB): Grow and multiply in the host cell. </a:t>
            </a:r>
          </a:p>
          <a:p>
            <a:pPr eaLnBrk="1" hangingPunct="1">
              <a:lnSpc>
                <a:spcPct val="80000"/>
              </a:lnSpc>
              <a:buFontTx/>
              <a:buNone/>
            </a:pPr>
            <a:endParaRPr lang="en-US" sz="2000" dirty="0" smtClean="0">
              <a:latin typeface="Comic Sans MS" pitchFamily="66" charset="0"/>
            </a:endParaRPr>
          </a:p>
          <a:p>
            <a:pPr eaLnBrk="1" hangingPunct="1">
              <a:lnSpc>
                <a:spcPct val="80000"/>
              </a:lnSpc>
              <a:buFontTx/>
              <a:buNone/>
            </a:pPr>
            <a:r>
              <a:rPr lang="en-US" sz="1600" dirty="0" smtClean="0">
                <a:latin typeface="Comic Sans MS" pitchFamily="66" charset="0"/>
              </a:rPr>
              <a:t>Host cell is killed when EB’s emerge. </a:t>
            </a:r>
          </a:p>
          <a:p>
            <a:pPr eaLnBrk="1" hangingPunct="1">
              <a:lnSpc>
                <a:spcPct val="80000"/>
              </a:lnSpc>
              <a:buFontTx/>
              <a:buNone/>
            </a:pPr>
            <a:endParaRPr lang="en-US" sz="2000" dirty="0" smtClean="0">
              <a:latin typeface="Comic Sans MS" pitchFamily="66" charset="0"/>
            </a:endParaRPr>
          </a:p>
          <a:p>
            <a:pPr eaLnBrk="1" hangingPunct="1">
              <a:lnSpc>
                <a:spcPct val="80000"/>
              </a:lnSpc>
              <a:buFontTx/>
              <a:buNone/>
            </a:pPr>
            <a:r>
              <a:rPr lang="en-US" sz="1600" dirty="0" smtClean="0">
                <a:latin typeface="Comic Sans MS" pitchFamily="66" charset="0"/>
              </a:rPr>
              <a:t>Cell death results in immune response that can damage area, especially if same site is </a:t>
            </a:r>
            <a:r>
              <a:rPr lang="en-US" sz="1600" dirty="0" err="1" smtClean="0">
                <a:latin typeface="Comic Sans MS" pitchFamily="66" charset="0"/>
              </a:rPr>
              <a:t>reinfected</a:t>
            </a:r>
            <a:r>
              <a:rPr lang="en-US" sz="1600" dirty="0" smtClean="0">
                <a:latin typeface="Comic Sans MS" pitchFamily="66" charset="0"/>
              </a:rPr>
              <a:t>.</a:t>
            </a:r>
          </a:p>
          <a:p>
            <a:pPr eaLnBrk="1" hangingPunct="1">
              <a:lnSpc>
                <a:spcPct val="80000"/>
              </a:lnSpc>
              <a:buFontTx/>
              <a:buNone/>
            </a:pPr>
            <a:endParaRPr lang="en-US" sz="1400" dirty="0" smtClean="0">
              <a:latin typeface="Comic Sans MS" pitchFamily="66" charset="0"/>
            </a:endParaRPr>
          </a:p>
        </p:txBody>
      </p:sp>
      <p:pic>
        <p:nvPicPr>
          <p:cNvPr id="24579" name="Picture 16" descr="Chlamydae_Life_Cycle"/>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876800" y="2574925"/>
            <a:ext cx="3886200" cy="3825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0" name="Text Box 10"/>
          <p:cNvSpPr txBox="1">
            <a:spLocks noChangeArrowheads="1"/>
          </p:cNvSpPr>
          <p:nvPr/>
        </p:nvSpPr>
        <p:spPr bwMode="auto">
          <a:xfrm>
            <a:off x="152400" y="304800"/>
            <a:ext cx="670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2800" dirty="0">
                <a:solidFill>
                  <a:schemeClr val="folHlink"/>
                </a:solidFill>
                <a:latin typeface="Comic Sans MS" pitchFamily="66" charset="0"/>
              </a:rPr>
              <a:t>Bacterial Genus</a:t>
            </a:r>
            <a:r>
              <a:rPr lang="en-US" sz="2800" dirty="0">
                <a:latin typeface="Comic Sans MS" pitchFamily="66" charset="0"/>
              </a:rPr>
              <a:t>: </a:t>
            </a:r>
            <a:r>
              <a:rPr lang="en-US" sz="2800" i="1" dirty="0" smtClean="0">
                <a:solidFill>
                  <a:schemeClr val="tx1">
                    <a:lumMod val="65000"/>
                    <a:lumOff val="35000"/>
                  </a:schemeClr>
                </a:solidFill>
                <a:latin typeface="Comic Sans MS" pitchFamily="66" charset="0"/>
              </a:rPr>
              <a:t>Chlamydia</a:t>
            </a:r>
            <a:endParaRPr lang="en-US" sz="2800" i="1" dirty="0">
              <a:solidFill>
                <a:schemeClr val="tx1">
                  <a:lumMod val="65000"/>
                  <a:lumOff val="35000"/>
                </a:schemeClr>
              </a:solidFill>
              <a:latin typeface="Comic Sans MS" pitchFamily="66" charset="0"/>
            </a:endParaRPr>
          </a:p>
        </p:txBody>
      </p:sp>
      <p:pic>
        <p:nvPicPr>
          <p:cNvPr id="24581" name="Picture 17" descr="Pap_smear_showing_clamydia_in_vacuoles"/>
          <p:cNvPicPr>
            <a:picLocks noGrp="1" noChangeAspect="1" noChangeArrowheads="1"/>
          </p:cNvPicPr>
          <p:nvPr>
            <p:ph sz="quarter" idx="3"/>
          </p:nvPr>
        </p:nvPicPr>
        <p:blipFill>
          <a:blip r:embed="rId6" cstate="print">
            <a:extLst>
              <a:ext uri="{28A0092B-C50C-407E-A947-70E740481C1C}">
                <a14:useLocalDpi xmlns:a14="http://schemas.microsoft.com/office/drawing/2010/main" val="0"/>
              </a:ext>
            </a:extLst>
          </a:blip>
          <a:srcRect/>
          <a:stretch>
            <a:fillRect/>
          </a:stretch>
        </p:blipFill>
        <p:spPr>
          <a:xfrm>
            <a:off x="5867400" y="304800"/>
            <a:ext cx="2667000" cy="1979613"/>
          </a:xfrm>
          <a:prstGeom prst="ellipse">
            <a:avLst/>
          </a:prstGeom>
          <a:ln w="9525">
            <a:solidFill>
              <a:srgbClr val="000000"/>
            </a:solidFill>
            <a:miter lim="800000"/>
            <a:headEnd/>
            <a:tailEnd/>
          </a:ln>
          <a:effectLst>
            <a:softEdge rad="112500"/>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2" name="Text Box 20"/>
          <p:cNvSpPr txBox="1">
            <a:spLocks noChangeArrowheads="1"/>
          </p:cNvSpPr>
          <p:nvPr/>
        </p:nvSpPr>
        <p:spPr bwMode="auto">
          <a:xfrm>
            <a:off x="0" y="6308725"/>
            <a:ext cx="2895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r>
              <a:rPr lang="en-US" sz="1000" b="0">
                <a:latin typeface="Comic Sans MS" pitchFamily="66" charset="0"/>
              </a:rPr>
              <a:t>Images:</a:t>
            </a:r>
            <a:r>
              <a:rPr lang="en-US" sz="1000" b="0" i="1">
                <a:latin typeface="Comic Sans MS" pitchFamily="66" charset="0"/>
              </a:rPr>
              <a:t> </a:t>
            </a:r>
            <a:r>
              <a:rPr lang="en-US" sz="1000" b="0">
                <a:latin typeface="Comic Sans MS" pitchFamily="66" charset="0"/>
                <a:hlinkClick r:id="rId7"/>
              </a:rPr>
              <a:t>Human pap smear showing </a:t>
            </a:r>
            <a:r>
              <a:rPr lang="en-US" sz="1000" b="0" i="1">
                <a:latin typeface="Comic Sans MS" pitchFamily="66" charset="0"/>
                <a:hlinkClick r:id="rId7"/>
              </a:rPr>
              <a:t>Chlamydia</a:t>
            </a:r>
            <a:r>
              <a:rPr lang="en-US" sz="1000" b="0">
                <a:latin typeface="Comic Sans MS" pitchFamily="66" charset="0"/>
                <a:hlinkClick r:id="rId7"/>
              </a:rPr>
              <a:t> </a:t>
            </a:r>
            <a:r>
              <a:rPr lang="en-US" sz="1000" b="0">
                <a:latin typeface="Comic Sans MS" pitchFamily="66" charset="0"/>
              </a:rPr>
              <a:t>in the vacuoles, Dr. Lance Liotta Laboratory; Life cycle of the</a:t>
            </a:r>
            <a:r>
              <a:rPr lang="en-US" sz="1000" b="0" i="1">
                <a:latin typeface="Comic Sans MS" pitchFamily="66" charset="0"/>
              </a:rPr>
              <a:t> Chlamydia</a:t>
            </a:r>
            <a:r>
              <a:rPr lang="en-US" sz="1000" b="0">
                <a:latin typeface="Comic Sans MS" pitchFamily="66" charset="0"/>
              </a:rPr>
              <a:t>, Huckfinne</a:t>
            </a:r>
          </a:p>
        </p:txBody>
      </p:sp>
      <p:sp>
        <p:nvSpPr>
          <p:cNvPr id="24583" name="Text Box 5"/>
          <p:cNvSpPr txBox="1">
            <a:spLocks noChangeArrowheads="1"/>
          </p:cNvSpPr>
          <p:nvPr/>
        </p:nvSpPr>
        <p:spPr bwMode="auto">
          <a:xfrm>
            <a:off x="4572000" y="6621463"/>
            <a:ext cx="4608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sz="half" idx="1"/>
          </p:nvPr>
        </p:nvSpPr>
        <p:spPr>
          <a:xfrm>
            <a:off x="152400" y="914400"/>
            <a:ext cx="5486400" cy="5943600"/>
          </a:xfrm>
        </p:spPr>
        <p:txBody>
          <a:bodyPr/>
          <a:lstStyle/>
          <a:p>
            <a:pPr eaLnBrk="1" hangingPunct="1">
              <a:lnSpc>
                <a:spcPct val="80000"/>
              </a:lnSpc>
              <a:buFontTx/>
              <a:buNone/>
            </a:pPr>
            <a:r>
              <a:rPr lang="en-US" sz="2000" b="1" dirty="0" smtClean="0">
                <a:solidFill>
                  <a:schemeClr val="tx1">
                    <a:lumMod val="65000"/>
                    <a:lumOff val="35000"/>
                  </a:schemeClr>
                </a:solidFill>
                <a:latin typeface="Comic Sans MS" pitchFamily="66" charset="0"/>
              </a:rPr>
              <a:t>STD</a:t>
            </a:r>
          </a:p>
          <a:p>
            <a:pPr eaLnBrk="1" hangingPunct="1">
              <a:lnSpc>
                <a:spcPct val="80000"/>
              </a:lnSpc>
            </a:pPr>
            <a:endParaRPr lang="en-US" sz="1400" b="1" dirty="0" smtClean="0">
              <a:latin typeface="Comic Sans MS" pitchFamily="66" charset="0"/>
            </a:endParaRPr>
          </a:p>
          <a:p>
            <a:pPr eaLnBrk="1" hangingPunct="1">
              <a:lnSpc>
                <a:spcPct val="80000"/>
              </a:lnSpc>
            </a:pPr>
            <a:r>
              <a:rPr lang="en-US" sz="1400" dirty="0" smtClean="0">
                <a:latin typeface="Comic Sans MS" pitchFamily="66" charset="0"/>
              </a:rPr>
              <a:t>“Silent" disease: Most infected women (85%) and some infected men (25%) have no symptoms. </a:t>
            </a:r>
          </a:p>
          <a:p>
            <a:pPr eaLnBrk="1" hangingPunct="1">
              <a:lnSpc>
                <a:spcPct val="80000"/>
              </a:lnSpc>
            </a:pPr>
            <a:endParaRPr lang="en-US" sz="1400" dirty="0" smtClean="0">
              <a:latin typeface="Comic Sans MS" pitchFamily="66" charset="0"/>
            </a:endParaRPr>
          </a:p>
          <a:p>
            <a:pPr eaLnBrk="1" hangingPunct="1">
              <a:lnSpc>
                <a:spcPct val="80000"/>
              </a:lnSpc>
            </a:pPr>
            <a:r>
              <a:rPr lang="en-US" sz="1400" dirty="0" smtClean="0">
                <a:latin typeface="Comic Sans MS" pitchFamily="66" charset="0"/>
              </a:rPr>
              <a:t>Can cause serious complications that resulting in irreversible damage, including infertility. </a:t>
            </a:r>
          </a:p>
          <a:p>
            <a:pPr eaLnBrk="1" hangingPunct="1">
              <a:lnSpc>
                <a:spcPct val="80000"/>
              </a:lnSpc>
            </a:pPr>
            <a:endParaRPr lang="en-US" sz="1400" dirty="0" smtClean="0">
              <a:latin typeface="Comic Sans MS" pitchFamily="66" charset="0"/>
            </a:endParaRPr>
          </a:p>
          <a:p>
            <a:pPr eaLnBrk="1" hangingPunct="1">
              <a:lnSpc>
                <a:spcPct val="80000"/>
              </a:lnSpc>
            </a:pPr>
            <a:r>
              <a:rPr lang="en-US" sz="1400" dirty="0" smtClean="0">
                <a:latin typeface="Comic Sans MS" pitchFamily="66" charset="0"/>
              </a:rPr>
              <a:t>Transmitted during sex. Can be passed from an infected mother to her baby during vaginal childbirth.</a:t>
            </a:r>
          </a:p>
          <a:p>
            <a:pPr eaLnBrk="1" hangingPunct="1">
              <a:lnSpc>
                <a:spcPct val="80000"/>
              </a:lnSpc>
            </a:pPr>
            <a:endParaRPr lang="en-US" sz="1400" dirty="0" smtClean="0">
              <a:latin typeface="Comic Sans MS" pitchFamily="66" charset="0"/>
            </a:endParaRPr>
          </a:p>
          <a:p>
            <a:pPr eaLnBrk="1" hangingPunct="1">
              <a:lnSpc>
                <a:spcPct val="80000"/>
              </a:lnSpc>
            </a:pPr>
            <a:r>
              <a:rPr lang="en-US" sz="1400" dirty="0" smtClean="0">
                <a:latin typeface="Comic Sans MS" pitchFamily="66" charset="0"/>
              </a:rPr>
              <a:t>Most frequently reported bacterial sexually transmitted disease in the United States…and very underreported. Estimate is 2.8 million new cases annually.</a:t>
            </a:r>
          </a:p>
          <a:p>
            <a:pPr eaLnBrk="1" hangingPunct="1">
              <a:lnSpc>
                <a:spcPct val="80000"/>
              </a:lnSpc>
            </a:pPr>
            <a:endParaRPr lang="en-US" sz="1400" b="1" dirty="0" smtClean="0">
              <a:latin typeface="Comic Sans MS" pitchFamily="66" charset="0"/>
            </a:endParaRPr>
          </a:p>
          <a:p>
            <a:pPr eaLnBrk="1" hangingPunct="1">
              <a:lnSpc>
                <a:spcPct val="80000"/>
              </a:lnSpc>
            </a:pPr>
            <a:endParaRPr lang="en-US" sz="1400" b="1" dirty="0" smtClean="0">
              <a:latin typeface="Comic Sans MS" pitchFamily="66" charset="0"/>
            </a:endParaRPr>
          </a:p>
          <a:p>
            <a:pPr eaLnBrk="1" hangingPunct="1">
              <a:lnSpc>
                <a:spcPct val="80000"/>
              </a:lnSpc>
              <a:buFontTx/>
              <a:buNone/>
            </a:pPr>
            <a:r>
              <a:rPr lang="en-US" sz="2000" b="1" dirty="0" smtClean="0">
                <a:solidFill>
                  <a:schemeClr val="tx1">
                    <a:lumMod val="65000"/>
                    <a:lumOff val="35000"/>
                  </a:schemeClr>
                </a:solidFill>
                <a:latin typeface="Comic Sans MS" pitchFamily="66" charset="0"/>
              </a:rPr>
              <a:t>Trachoma</a:t>
            </a:r>
          </a:p>
          <a:p>
            <a:pPr eaLnBrk="1" hangingPunct="1">
              <a:lnSpc>
                <a:spcPct val="80000"/>
              </a:lnSpc>
              <a:buFontTx/>
              <a:buNone/>
            </a:pPr>
            <a:endParaRPr lang="en-US" sz="1800" b="1" dirty="0" smtClean="0">
              <a:latin typeface="Comic Sans MS" pitchFamily="66" charset="0"/>
            </a:endParaRPr>
          </a:p>
          <a:p>
            <a:pPr eaLnBrk="1" hangingPunct="1">
              <a:lnSpc>
                <a:spcPct val="80000"/>
              </a:lnSpc>
            </a:pPr>
            <a:r>
              <a:rPr lang="en-US" sz="1400" dirty="0" smtClean="0">
                <a:latin typeface="Comic Sans MS" pitchFamily="66" charset="0"/>
              </a:rPr>
              <a:t>Infection of conjunctiva.</a:t>
            </a:r>
          </a:p>
          <a:p>
            <a:pPr eaLnBrk="1" hangingPunct="1">
              <a:lnSpc>
                <a:spcPct val="80000"/>
              </a:lnSpc>
            </a:pPr>
            <a:endParaRPr lang="en-US" sz="1400" dirty="0" smtClean="0">
              <a:latin typeface="Comic Sans MS" pitchFamily="66" charset="0"/>
            </a:endParaRPr>
          </a:p>
          <a:p>
            <a:pPr eaLnBrk="1" hangingPunct="1">
              <a:lnSpc>
                <a:spcPct val="80000"/>
              </a:lnSpc>
            </a:pPr>
            <a:r>
              <a:rPr lang="en-US" sz="1400" dirty="0" smtClean="0">
                <a:latin typeface="Comic Sans MS" pitchFamily="66" charset="0"/>
              </a:rPr>
              <a:t>Leading cause of non-traumatic blindness.</a:t>
            </a:r>
          </a:p>
          <a:p>
            <a:pPr eaLnBrk="1" hangingPunct="1">
              <a:lnSpc>
                <a:spcPct val="80000"/>
              </a:lnSpc>
            </a:pPr>
            <a:endParaRPr lang="en-US" sz="1400" dirty="0" smtClean="0">
              <a:latin typeface="Comic Sans MS" pitchFamily="66" charset="0"/>
            </a:endParaRPr>
          </a:p>
          <a:p>
            <a:pPr eaLnBrk="1" hangingPunct="1">
              <a:lnSpc>
                <a:spcPct val="80000"/>
              </a:lnSpc>
            </a:pPr>
            <a:r>
              <a:rPr lang="en-US" sz="1400" dirty="0" smtClean="0">
                <a:latin typeface="Comic Sans MS" pitchFamily="66" charset="0"/>
              </a:rPr>
              <a:t>Causes scarring of conjunctiva, and eyelid to turn inward. Eyelashes scrape, and scar the cornea, causing it to no longer be transparent.</a:t>
            </a:r>
          </a:p>
        </p:txBody>
      </p:sp>
      <p:pic>
        <p:nvPicPr>
          <p:cNvPr id="25603" name="Picture 4" descr="regina-chlamydia-capital-of-canada"/>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781675" y="914400"/>
            <a:ext cx="2905125"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5604" name="Picture 11" descr="TrachomaWHO"/>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808736" y="3886200"/>
            <a:ext cx="2895600" cy="2381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5605" name="Text Box 14"/>
          <p:cNvSpPr>
            <a:spLocks noGrp="1" noChangeArrowheads="1"/>
          </p:cNvSpPr>
          <p:nvPr>
            <p:ph type="title"/>
          </p:nvPr>
        </p:nvSpPr>
        <p:spPr>
          <a:xfrm>
            <a:off x="228600" y="228600"/>
            <a:ext cx="8229600" cy="563563"/>
          </a:xfrm>
          <a:noFill/>
        </p:spPr>
        <p:txBody>
          <a:bodyPr/>
          <a:lstStyle/>
          <a:p>
            <a:pPr algn="l" eaLnBrk="1" hangingPunct="1">
              <a:spcBef>
                <a:spcPct val="50000"/>
              </a:spcBef>
            </a:pPr>
            <a:r>
              <a:rPr lang="en-US" sz="3200" b="1" dirty="0" smtClean="0">
                <a:latin typeface="Jokerman" pitchFamily="82" charset="0"/>
              </a:rPr>
              <a:t>Disease,</a:t>
            </a:r>
            <a:r>
              <a:rPr lang="en-US" sz="3200" b="1" dirty="0" smtClean="0"/>
              <a:t> </a:t>
            </a:r>
            <a:r>
              <a:rPr lang="en-US" sz="2400" b="1" dirty="0" smtClean="0">
                <a:latin typeface="Curlz MT" pitchFamily="82" charset="0"/>
              </a:rPr>
              <a:t>Please:</a:t>
            </a:r>
            <a:r>
              <a:rPr lang="en-US" sz="2000" b="1" dirty="0" smtClean="0"/>
              <a:t> </a:t>
            </a:r>
            <a:r>
              <a:rPr lang="en-US" sz="2800" b="1" dirty="0" smtClean="0">
                <a:latin typeface="Comic Sans MS" pitchFamily="66" charset="0"/>
              </a:rPr>
              <a:t>Chlamydia</a:t>
            </a:r>
          </a:p>
        </p:txBody>
      </p:sp>
      <p:sp>
        <p:nvSpPr>
          <p:cNvPr id="25606" name="Text Box 5"/>
          <p:cNvSpPr txBox="1">
            <a:spLocks noChangeArrowheads="1"/>
          </p:cNvSpPr>
          <p:nvPr/>
        </p:nvSpPr>
        <p:spPr bwMode="auto">
          <a:xfrm>
            <a:off x="-22225" y="6613525"/>
            <a:ext cx="4608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a:latin typeface="Comic Sans MS" pitchFamily="66" charset="0"/>
              </a:rPr>
              <a:t>From the  </a:t>
            </a:r>
            <a:r>
              <a:rPr lang="en-US" sz="1000">
                <a:latin typeface="Comic Sans MS" pitchFamily="66" charset="0"/>
                <a:hlinkClick r:id="rId5"/>
              </a:rPr>
              <a:t>Virtual Microbiology Classroom</a:t>
            </a:r>
            <a:r>
              <a:rPr lang="en-US" sz="1000">
                <a:latin typeface="Comic Sans MS" pitchFamily="66" charset="0"/>
              </a:rPr>
              <a:t> on </a:t>
            </a:r>
            <a:r>
              <a:rPr lang="en-US" sz="1000">
                <a:latin typeface="Comic Sans MS" pitchFamily="66" charset="0"/>
                <a:hlinkClick r:id="rId6"/>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4294967295"/>
          </p:nvPr>
        </p:nvSpPr>
        <p:spPr>
          <a:xfrm>
            <a:off x="152400" y="914400"/>
            <a:ext cx="5410200" cy="5697538"/>
          </a:xfrm>
        </p:spPr>
        <p:txBody>
          <a:bodyPr/>
          <a:lstStyle/>
          <a:p>
            <a:pPr eaLnBrk="1" hangingPunct="1">
              <a:lnSpc>
                <a:spcPct val="80000"/>
              </a:lnSpc>
              <a:buFontTx/>
              <a:buNone/>
            </a:pPr>
            <a:r>
              <a:rPr lang="en-US" sz="1600" b="1" dirty="0" smtClean="0">
                <a:latin typeface="Comic Sans MS" pitchFamily="66" charset="0"/>
              </a:rPr>
              <a:t>Organism</a:t>
            </a:r>
            <a:r>
              <a:rPr lang="en-US" sz="1600" dirty="0" smtClean="0">
                <a:latin typeface="Comic Sans MS" pitchFamily="66" charset="0"/>
              </a:rPr>
              <a:t>:</a:t>
            </a:r>
            <a:r>
              <a:rPr lang="en-US" sz="1400" dirty="0" smtClean="0">
                <a:latin typeface="Comic Sans MS" pitchFamily="66" charset="0"/>
              </a:rPr>
              <a:t>  </a:t>
            </a:r>
            <a:r>
              <a:rPr lang="en-US" sz="1400" i="1" dirty="0" err="1" smtClean="0">
                <a:latin typeface="Comic Sans MS" pitchFamily="66" charset="0"/>
              </a:rPr>
              <a:t>Treponema</a:t>
            </a:r>
            <a:r>
              <a:rPr lang="en-US" sz="1600" i="1" dirty="0" smtClean="0">
                <a:latin typeface="Comic Sans MS" pitchFamily="66" charset="0"/>
              </a:rPr>
              <a:t> </a:t>
            </a:r>
            <a:r>
              <a:rPr lang="en-US" sz="1400" i="1" dirty="0" err="1" smtClean="0">
                <a:latin typeface="Comic Sans MS" pitchFamily="66" charset="0"/>
              </a:rPr>
              <a:t>pallidum</a:t>
            </a:r>
            <a:r>
              <a:rPr lang="en-US" sz="1400" dirty="0" smtClean="0">
                <a:latin typeface="Comic Sans MS" pitchFamily="66" charset="0"/>
              </a:rPr>
              <a:t>; identified as causative agent of syphilis in 1913.</a:t>
            </a: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1400" dirty="0" smtClean="0">
                <a:latin typeface="Comic Sans MS" pitchFamily="66" charset="0"/>
              </a:rPr>
              <a:t>      </a:t>
            </a:r>
            <a:r>
              <a:rPr lang="en-US" sz="1400" b="1" dirty="0" smtClean="0">
                <a:solidFill>
                  <a:srgbClr val="FF3399"/>
                </a:solidFill>
                <a:latin typeface="Comic Sans MS" pitchFamily="66" charset="0"/>
                <a:hlinkClick r:id="rId3"/>
              </a:rPr>
              <a:t>Gram-</a:t>
            </a:r>
            <a:r>
              <a:rPr lang="en-US" sz="1400" b="1" dirty="0" smtClean="0">
                <a:solidFill>
                  <a:srgbClr val="FF3399"/>
                </a:solidFill>
                <a:latin typeface="Comic Sans MS" pitchFamily="66" charset="0"/>
              </a:rPr>
              <a:t>,  </a:t>
            </a:r>
            <a:r>
              <a:rPr lang="en-US" sz="1400" dirty="0" smtClean="0">
                <a:latin typeface="Comic Sans MS" pitchFamily="66" charset="0"/>
              </a:rPr>
              <a:t>spirochete. Too thin to be seen without using a special stain such as Steiner silver. So Gram stain not useful.</a:t>
            </a:r>
          </a:p>
          <a:p>
            <a:pPr eaLnBrk="1" hangingPunct="1">
              <a:lnSpc>
                <a:spcPct val="80000"/>
              </a:lnSpc>
              <a:buFontTx/>
              <a:buNone/>
            </a:pPr>
            <a:endParaRPr lang="en-US" sz="1600" dirty="0" smtClean="0">
              <a:latin typeface="Comic Sans MS" pitchFamily="66" charset="0"/>
            </a:endParaRPr>
          </a:p>
          <a:p>
            <a:pPr eaLnBrk="1" hangingPunct="1">
              <a:lnSpc>
                <a:spcPct val="80000"/>
              </a:lnSpc>
              <a:buFontTx/>
              <a:buNone/>
            </a:pPr>
            <a:r>
              <a:rPr lang="en-US" sz="1600" b="1" dirty="0" smtClean="0">
                <a:latin typeface="Comic Sans MS" pitchFamily="66" charset="0"/>
              </a:rPr>
              <a:t>Transmission:</a:t>
            </a:r>
            <a:r>
              <a:rPr lang="en-US" sz="1400" b="1" dirty="0" smtClean="0">
                <a:latin typeface="Comic Sans MS" pitchFamily="66" charset="0"/>
              </a:rPr>
              <a:t> </a:t>
            </a:r>
            <a:r>
              <a:rPr lang="en-US" sz="1400" dirty="0" smtClean="0">
                <a:latin typeface="Comic Sans MS" pitchFamily="66" charset="0"/>
              </a:rPr>
              <a:t>Transmitted through direct sexual contact with infectious lesions. Never </a:t>
            </a:r>
            <a:r>
              <a:rPr lang="en-US" sz="1400" dirty="0" smtClean="0">
                <a:latin typeface="Comic Sans MS" pitchFamily="66" charset="0"/>
                <a:hlinkClick r:id="rId4"/>
              </a:rPr>
              <a:t>normal flora</a:t>
            </a:r>
            <a:r>
              <a:rPr lang="en-US" sz="1400" dirty="0" smtClean="0">
                <a:latin typeface="Comic Sans MS" pitchFamily="66" charset="0"/>
              </a:rPr>
              <a:t>.</a:t>
            </a:r>
          </a:p>
          <a:p>
            <a:pPr eaLnBrk="1" hangingPunct="1">
              <a:lnSpc>
                <a:spcPct val="80000"/>
              </a:lnSpc>
              <a:buFontTx/>
              <a:buNone/>
            </a:pPr>
            <a:r>
              <a:rPr lang="en-US" sz="1400" dirty="0" smtClean="0">
                <a:latin typeface="Comic Sans MS" pitchFamily="66" charset="0"/>
              </a:rPr>
              <a:t>	</a:t>
            </a:r>
          </a:p>
          <a:p>
            <a:pPr eaLnBrk="1" hangingPunct="1">
              <a:lnSpc>
                <a:spcPct val="80000"/>
              </a:lnSpc>
              <a:buFontTx/>
              <a:buNone/>
            </a:pPr>
            <a:r>
              <a:rPr lang="en-US" sz="1600" b="1" dirty="0" smtClean="0">
                <a:latin typeface="Comic Sans MS" pitchFamily="66" charset="0"/>
              </a:rPr>
              <a:t>Symptoms:</a:t>
            </a:r>
            <a:endParaRPr lang="en-US" sz="1400" dirty="0" smtClean="0">
              <a:latin typeface="Comic Sans MS" pitchFamily="66" charset="0"/>
            </a:endParaRPr>
          </a:p>
          <a:p>
            <a:pPr eaLnBrk="1" hangingPunct="1">
              <a:lnSpc>
                <a:spcPct val="80000"/>
              </a:lnSpc>
            </a:pPr>
            <a:r>
              <a:rPr lang="en-US" sz="1200" b="1" dirty="0" smtClean="0">
                <a:latin typeface="Comic Sans MS" pitchFamily="66" charset="0"/>
              </a:rPr>
              <a:t>Primary Stage: </a:t>
            </a:r>
            <a:r>
              <a:rPr lang="en-US" sz="1200" dirty="0" smtClean="0">
                <a:latin typeface="Comic Sans MS" pitchFamily="66" charset="0"/>
              </a:rPr>
              <a:t>Starts with single sore (chancre). Infection to first symptoms ranges from 10-90 days. Chancre lasts 3-6 weeks. </a:t>
            </a:r>
          </a:p>
          <a:p>
            <a:pPr eaLnBrk="1" hangingPunct="1">
              <a:lnSpc>
                <a:spcPct val="80000"/>
              </a:lnSpc>
            </a:pPr>
            <a:endParaRPr lang="en-US" sz="1200" b="1" dirty="0" smtClean="0">
              <a:latin typeface="Comic Sans MS" pitchFamily="66" charset="0"/>
            </a:endParaRPr>
          </a:p>
          <a:p>
            <a:pPr eaLnBrk="1" hangingPunct="1">
              <a:lnSpc>
                <a:spcPct val="80000"/>
              </a:lnSpc>
            </a:pPr>
            <a:r>
              <a:rPr lang="en-US" sz="1200" b="1" dirty="0" smtClean="0">
                <a:latin typeface="Comic Sans MS" pitchFamily="66" charset="0"/>
              </a:rPr>
              <a:t>Secondary Stage: </a:t>
            </a:r>
            <a:r>
              <a:rPr lang="en-US" sz="1200" dirty="0" smtClean="0">
                <a:latin typeface="Comic Sans MS" pitchFamily="66" charset="0"/>
              </a:rPr>
              <a:t>Body rash with possible fever, swollen lymph glands, sore throat, hair loss, headaches, weight loss, muscle aches, &amp; fatigue. Symptoms resolve, but without treatment, infection  progresses.</a:t>
            </a:r>
          </a:p>
          <a:p>
            <a:pPr eaLnBrk="1" hangingPunct="1">
              <a:lnSpc>
                <a:spcPct val="80000"/>
              </a:lnSpc>
            </a:pPr>
            <a:endParaRPr lang="en-US" sz="1200" b="1" dirty="0" smtClean="0">
              <a:latin typeface="Comic Sans MS" pitchFamily="66" charset="0"/>
            </a:endParaRPr>
          </a:p>
          <a:p>
            <a:pPr eaLnBrk="1" hangingPunct="1">
              <a:lnSpc>
                <a:spcPct val="80000"/>
              </a:lnSpc>
            </a:pPr>
            <a:r>
              <a:rPr lang="en-US" sz="1200" b="1" dirty="0" smtClean="0">
                <a:latin typeface="Comic Sans MS" pitchFamily="66" charset="0"/>
              </a:rPr>
              <a:t>Tertiary &amp; Late Stage: </a:t>
            </a:r>
            <a:r>
              <a:rPr lang="en-US" sz="1200" dirty="0" smtClean="0">
                <a:latin typeface="Comic Sans MS" pitchFamily="66" charset="0"/>
              </a:rPr>
              <a:t>Can last for years.  Develops in ~ 15% of untreated people. Can appear 10 – 20 years after infection acquired.  </a:t>
            </a:r>
          </a:p>
          <a:p>
            <a:pPr eaLnBrk="1" hangingPunct="1">
              <a:lnSpc>
                <a:spcPct val="80000"/>
              </a:lnSpc>
            </a:pPr>
            <a:endParaRPr lang="en-US" sz="1200" dirty="0" smtClean="0">
              <a:latin typeface="Comic Sans MS" pitchFamily="66" charset="0"/>
            </a:endParaRPr>
          </a:p>
          <a:p>
            <a:pPr eaLnBrk="1" hangingPunct="1">
              <a:lnSpc>
                <a:spcPct val="80000"/>
              </a:lnSpc>
              <a:buFontTx/>
              <a:buNone/>
            </a:pPr>
            <a:r>
              <a:rPr lang="en-US" sz="1200" dirty="0" smtClean="0">
                <a:latin typeface="Comic Sans MS" pitchFamily="66" charset="0"/>
              </a:rPr>
              <a:t>	Disease can cause damage of internal organs throughout body. Symptoms include difficulty coordinating muscle movements, paralysis, numbness, gradual blindness, and dementia. Damage may be serious enough to cause death.</a:t>
            </a:r>
            <a:endParaRPr lang="en-US" sz="900" dirty="0" smtClean="0">
              <a:latin typeface="Comic Sans MS" pitchFamily="66" charset="0"/>
            </a:endParaRP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1600" b="1" dirty="0" smtClean="0">
                <a:latin typeface="Comic Sans MS" pitchFamily="66" charset="0"/>
              </a:rPr>
              <a:t>Treatment:</a:t>
            </a:r>
            <a:r>
              <a:rPr lang="en-US" sz="1600" dirty="0" smtClean="0">
                <a:latin typeface="Comic Sans MS" pitchFamily="66" charset="0"/>
              </a:rPr>
              <a:t> </a:t>
            </a:r>
            <a:r>
              <a:rPr lang="en-US" sz="1400" dirty="0" smtClean="0">
                <a:latin typeface="Comic Sans MS" pitchFamily="66" charset="0"/>
              </a:rPr>
              <a:t>Easily treated with antibiotics.</a:t>
            </a:r>
            <a:endParaRPr lang="en-US" sz="1000" i="1" dirty="0" smtClean="0">
              <a:latin typeface="Comic Sans MS" pitchFamily="66" charset="0"/>
            </a:endParaRPr>
          </a:p>
        </p:txBody>
      </p:sp>
      <p:sp>
        <p:nvSpPr>
          <p:cNvPr id="26627" name="Rectangle 4"/>
          <p:cNvSpPr>
            <a:spLocks noChangeArrowheads="1"/>
          </p:cNvSpPr>
          <p:nvPr/>
        </p:nvSpPr>
        <p:spPr bwMode="auto">
          <a:xfrm>
            <a:off x="152400" y="152400"/>
            <a:ext cx="8229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endParaRPr lang="en-US" sz="2800" b="0">
              <a:solidFill>
                <a:schemeClr val="hlink"/>
              </a:solidFill>
              <a:latin typeface="Comic Sans MS" pitchFamily="66" charset="0"/>
            </a:endParaRPr>
          </a:p>
        </p:txBody>
      </p:sp>
      <p:sp>
        <p:nvSpPr>
          <p:cNvPr id="26628" name="Text Box 5"/>
          <p:cNvSpPr txBox="1">
            <a:spLocks noChangeArrowheads="1"/>
          </p:cNvSpPr>
          <p:nvPr/>
        </p:nvSpPr>
        <p:spPr bwMode="auto">
          <a:xfrm>
            <a:off x="4608513" y="6335713"/>
            <a:ext cx="4535487"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r>
              <a:rPr lang="en-US" sz="1000" b="0">
                <a:latin typeface="Comic Sans MS" pitchFamily="66" charset="0"/>
              </a:rPr>
              <a:t>Images  </a:t>
            </a:r>
            <a:r>
              <a:rPr lang="en-US" sz="1000" b="0" i="1">
                <a:latin typeface="Comic Sans MS" pitchFamily="66" charset="0"/>
              </a:rPr>
              <a:t>T. pallidum</a:t>
            </a:r>
            <a:r>
              <a:rPr lang="en-US" sz="1000" b="0">
                <a:latin typeface="Comic Sans MS" pitchFamily="66" charset="0"/>
              </a:rPr>
              <a:t>, </a:t>
            </a:r>
            <a:r>
              <a:rPr lang="en-US" sz="1000" b="0">
                <a:latin typeface="Comic Sans MS" pitchFamily="66" charset="0"/>
                <a:hlinkClick r:id="rId5"/>
              </a:rPr>
              <a:t>PHIL</a:t>
            </a:r>
            <a:r>
              <a:rPr lang="en-US" sz="1000" b="0">
                <a:latin typeface="Comic Sans MS" pitchFamily="66" charset="0"/>
              </a:rPr>
              <a:t> #1977; PHIL 836 </a:t>
            </a:r>
            <a:r>
              <a:rPr lang="en-US" sz="1000" b="0" i="1">
                <a:latin typeface="Comic Sans MS" pitchFamily="66" charset="0"/>
              </a:rPr>
              <a:t>Treponema pallidum</a:t>
            </a:r>
            <a:r>
              <a:rPr lang="en-US" sz="1000" b="0">
                <a:latin typeface="Comic Sans MS" pitchFamily="66" charset="0"/>
              </a:rPr>
              <a:t> spirochetes in testis of experimentally infected rabbit</a:t>
            </a:r>
            <a:r>
              <a:rPr lang="en-US" sz="1000">
                <a:latin typeface="Comic Sans MS" pitchFamily="66" charset="0"/>
              </a:rPr>
              <a:t>;</a:t>
            </a:r>
            <a:r>
              <a:rPr lang="en-US" sz="1000" b="0">
                <a:latin typeface="Comic Sans MS" pitchFamily="66" charset="0"/>
              </a:rPr>
              <a:t> Gumma of nose (noncancerous growth characteristic of tertiary syphilis), PHIL #5330</a:t>
            </a:r>
          </a:p>
        </p:txBody>
      </p:sp>
      <p:sp>
        <p:nvSpPr>
          <p:cNvPr id="26629" name="Rectangle 6"/>
          <p:cNvSpPr>
            <a:spLocks noChangeArrowheads="1"/>
          </p:cNvSpPr>
          <p:nvPr/>
        </p:nvSpPr>
        <p:spPr bwMode="auto">
          <a:xfrm>
            <a:off x="228600" y="304800"/>
            <a:ext cx="82296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3200" dirty="0">
                <a:solidFill>
                  <a:schemeClr val="tx2"/>
                </a:solidFill>
                <a:latin typeface="Jokerman" pitchFamily="82" charset="0"/>
              </a:rPr>
              <a:t>Disease,</a:t>
            </a:r>
            <a:r>
              <a:rPr lang="en-US" sz="3200" dirty="0">
                <a:solidFill>
                  <a:schemeClr val="tx2"/>
                </a:solidFill>
              </a:rPr>
              <a:t> </a:t>
            </a:r>
            <a:r>
              <a:rPr lang="en-US" sz="2400" dirty="0">
                <a:solidFill>
                  <a:schemeClr val="tx2"/>
                </a:solidFill>
                <a:latin typeface="Curlz MT" pitchFamily="82" charset="0"/>
              </a:rPr>
              <a:t>Please:</a:t>
            </a:r>
            <a:r>
              <a:rPr lang="en-US" sz="2400" dirty="0">
                <a:solidFill>
                  <a:schemeClr val="tx2"/>
                </a:solidFill>
              </a:rPr>
              <a:t> </a:t>
            </a:r>
            <a:r>
              <a:rPr lang="en-US" sz="2400" dirty="0" smtClean="0">
                <a:solidFill>
                  <a:schemeClr val="tx2"/>
                </a:solidFill>
              </a:rPr>
              <a:t> </a:t>
            </a:r>
            <a:r>
              <a:rPr lang="en-US" sz="2800" dirty="0" smtClean="0">
                <a:solidFill>
                  <a:schemeClr val="tx1">
                    <a:lumMod val="65000"/>
                    <a:lumOff val="35000"/>
                  </a:schemeClr>
                </a:solidFill>
                <a:latin typeface="Comic Sans MS" pitchFamily="66" charset="0"/>
              </a:rPr>
              <a:t>Syphilis</a:t>
            </a:r>
            <a:endParaRPr lang="en-US" sz="2800" dirty="0">
              <a:solidFill>
                <a:schemeClr val="tx1">
                  <a:lumMod val="65000"/>
                  <a:lumOff val="35000"/>
                </a:schemeClr>
              </a:solidFill>
              <a:latin typeface="Comic Sans MS" pitchFamily="66" charset="0"/>
            </a:endParaRPr>
          </a:p>
        </p:txBody>
      </p:sp>
      <p:sp>
        <p:nvSpPr>
          <p:cNvPr id="26630" name="Freeform 7"/>
          <p:cNvSpPr>
            <a:spLocks/>
          </p:cNvSpPr>
          <p:nvPr/>
        </p:nvSpPr>
        <p:spPr bwMode="auto">
          <a:xfrm rot="-5400000">
            <a:off x="5462588" y="1446213"/>
            <a:ext cx="990600" cy="381000"/>
          </a:xfrm>
          <a:custGeom>
            <a:avLst/>
            <a:gdLst>
              <a:gd name="T0" fmla="*/ 0 w 816"/>
              <a:gd name="T1" fmla="*/ 2147483647 h 200"/>
              <a:gd name="T2" fmla="*/ 2147483647 w 816"/>
              <a:gd name="T3" fmla="*/ 2147483647 h 200"/>
              <a:gd name="T4" fmla="*/ 2147483647 w 816"/>
              <a:gd name="T5" fmla="*/ 2147483647 h 200"/>
              <a:gd name="T6" fmla="*/ 2147483647 w 816"/>
              <a:gd name="T7" fmla="*/ 2147483647 h 200"/>
              <a:gd name="T8" fmla="*/ 2147483647 w 816"/>
              <a:gd name="T9" fmla="*/ 2147483647 h 200"/>
              <a:gd name="T10" fmla="*/ 2147483647 w 816"/>
              <a:gd name="T11" fmla="*/ 2147483647 h 200"/>
              <a:gd name="T12" fmla="*/ 2147483647 w 816"/>
              <a:gd name="T13" fmla="*/ 2147483647 h 200"/>
              <a:gd name="T14" fmla="*/ 2147483647 w 816"/>
              <a:gd name="T15" fmla="*/ 2147483647 h 200"/>
              <a:gd name="T16" fmla="*/ 2147483647 w 816"/>
              <a:gd name="T17" fmla="*/ 2147483647 h 200"/>
              <a:gd name="T18" fmla="*/ 2147483647 w 816"/>
              <a:gd name="T19" fmla="*/ 2147483647 h 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6" h="200">
                <a:moveTo>
                  <a:pt x="0" y="152"/>
                </a:moveTo>
                <a:cubicBezTo>
                  <a:pt x="32" y="76"/>
                  <a:pt x="64" y="0"/>
                  <a:pt x="96" y="8"/>
                </a:cubicBezTo>
                <a:cubicBezTo>
                  <a:pt x="128" y="16"/>
                  <a:pt x="160" y="200"/>
                  <a:pt x="192" y="200"/>
                </a:cubicBezTo>
                <a:cubicBezTo>
                  <a:pt x="224" y="200"/>
                  <a:pt x="256" y="16"/>
                  <a:pt x="288" y="8"/>
                </a:cubicBezTo>
                <a:cubicBezTo>
                  <a:pt x="320" y="0"/>
                  <a:pt x="352" y="152"/>
                  <a:pt x="384" y="152"/>
                </a:cubicBezTo>
                <a:cubicBezTo>
                  <a:pt x="416" y="152"/>
                  <a:pt x="456" y="8"/>
                  <a:pt x="480" y="8"/>
                </a:cubicBezTo>
                <a:cubicBezTo>
                  <a:pt x="504" y="8"/>
                  <a:pt x="496" y="152"/>
                  <a:pt x="528" y="152"/>
                </a:cubicBezTo>
                <a:cubicBezTo>
                  <a:pt x="560" y="152"/>
                  <a:pt x="640" y="8"/>
                  <a:pt x="672" y="8"/>
                </a:cubicBezTo>
                <a:cubicBezTo>
                  <a:pt x="704" y="8"/>
                  <a:pt x="696" y="144"/>
                  <a:pt x="720" y="152"/>
                </a:cubicBezTo>
                <a:cubicBezTo>
                  <a:pt x="744" y="160"/>
                  <a:pt x="800" y="72"/>
                  <a:pt x="816" y="56"/>
                </a:cubicBezTo>
              </a:path>
            </a:pathLst>
          </a:custGeom>
          <a:noFill/>
          <a:ln w="28575"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3399"/>
              </a:solidFill>
            </a:endParaRPr>
          </a:p>
        </p:txBody>
      </p:sp>
      <p:pic>
        <p:nvPicPr>
          <p:cNvPr id="26631" name="Picture 8" descr="Treponema_pallid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3176" y="556878"/>
            <a:ext cx="2538412" cy="24149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6632" name="Picture 9" descr="TeriarySyphilisPHIL53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3188" y="3733801"/>
            <a:ext cx="24384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6633" name="Text Box 5"/>
          <p:cNvSpPr txBox="1">
            <a:spLocks noChangeArrowheads="1"/>
          </p:cNvSpPr>
          <p:nvPr/>
        </p:nvSpPr>
        <p:spPr bwMode="auto">
          <a:xfrm>
            <a:off x="0" y="6611938"/>
            <a:ext cx="4608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9800" y="2228849"/>
            <a:ext cx="1914608" cy="1790701"/>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idx="1"/>
          </p:nvPr>
        </p:nvSpPr>
        <p:spPr>
          <a:xfrm>
            <a:off x="152400" y="152400"/>
            <a:ext cx="8534400" cy="6705600"/>
          </a:xfrm>
        </p:spPr>
        <p:txBody>
          <a:bodyPr/>
          <a:lstStyle/>
          <a:p>
            <a:pPr eaLnBrk="1" hangingPunct="1">
              <a:buFontTx/>
              <a:buNone/>
            </a:pPr>
            <a:r>
              <a:rPr lang="en-US" sz="4000" b="1" smtClean="0">
                <a:solidFill>
                  <a:srgbClr val="33CC33"/>
                </a:solidFill>
                <a:latin typeface="Comic Sans MS" pitchFamily="66" charset="0"/>
              </a:rPr>
              <a:t>Confused?</a:t>
            </a:r>
            <a:endParaRPr lang="en-US" sz="2800" b="1" smtClean="0">
              <a:latin typeface="Comic Sans MS" pitchFamily="66" charset="0"/>
            </a:endParaRPr>
          </a:p>
          <a:p>
            <a:pPr eaLnBrk="1" hangingPunct="1">
              <a:buFontTx/>
              <a:buNone/>
            </a:pPr>
            <a:r>
              <a:rPr lang="en-US" sz="2000" smtClean="0">
                <a:latin typeface="Comic Sans MS" pitchFamily="66" charset="0"/>
              </a:rPr>
              <a:t> </a:t>
            </a:r>
            <a:r>
              <a:rPr lang="en-US" sz="1600" smtClean="0">
                <a:latin typeface="Comic Sans MS" pitchFamily="66" charset="0"/>
              </a:rPr>
              <a:t>Here are links to fun resources that further explain </a:t>
            </a:r>
          </a:p>
          <a:p>
            <a:pPr eaLnBrk="1" hangingPunct="1">
              <a:buFontTx/>
              <a:buNone/>
            </a:pPr>
            <a:r>
              <a:rPr lang="en-US" sz="1600" smtClean="0">
                <a:latin typeface="Comic Sans MS" pitchFamily="66" charset="0"/>
              </a:rPr>
              <a:t> prokaryote taxonomy:</a:t>
            </a:r>
          </a:p>
          <a:p>
            <a:pPr eaLnBrk="1" hangingPunct="1">
              <a:buFontTx/>
              <a:buNone/>
            </a:pPr>
            <a:endParaRPr lang="en-US" sz="900" smtClean="0">
              <a:latin typeface="Comic Sans MS" pitchFamily="66" charset="0"/>
            </a:endParaRPr>
          </a:p>
          <a:p>
            <a:pPr eaLnBrk="1" hangingPunct="1">
              <a:spcBef>
                <a:spcPts val="200"/>
              </a:spcBef>
            </a:pPr>
            <a:r>
              <a:rPr lang="en-US" sz="1600" smtClean="0">
                <a:latin typeface="Comic Sans MS" pitchFamily="66" charset="0"/>
                <a:hlinkClick r:id="rId3"/>
              </a:rPr>
              <a:t>Prokaryotes: Meet the Microbes</a:t>
            </a:r>
            <a:r>
              <a:rPr lang="en-US" sz="1600" smtClean="0">
                <a:latin typeface="Comic Sans MS" pitchFamily="66" charset="0"/>
              </a:rPr>
              <a:t> Main Page</a:t>
            </a:r>
            <a:r>
              <a:rPr lang="en-US" sz="1200" smtClean="0">
                <a:latin typeface="Comic Sans MS" pitchFamily="66" charset="0"/>
              </a:rPr>
              <a:t> on the </a:t>
            </a:r>
          </a:p>
          <a:p>
            <a:pPr eaLnBrk="1" hangingPunct="1">
              <a:spcBef>
                <a:spcPts val="200"/>
              </a:spcBef>
              <a:buFontTx/>
              <a:buNone/>
            </a:pPr>
            <a:r>
              <a:rPr lang="en-US" sz="1200" smtClean="0">
                <a:latin typeface="Comic Sans MS" pitchFamily="66" charset="0"/>
              </a:rPr>
              <a:t>	Virtual Microbiology Classroom of</a:t>
            </a:r>
            <a:r>
              <a:rPr lang="en-US" sz="1000" smtClean="0">
                <a:latin typeface="Comic Sans MS" pitchFamily="66" charset="0"/>
              </a:rPr>
              <a:t> </a:t>
            </a:r>
            <a:r>
              <a:rPr lang="en-US" sz="1400" smtClean="0">
                <a:latin typeface="Comic Sans MS" pitchFamily="66" charset="0"/>
                <a:hlinkClick r:id="rId4"/>
              </a:rPr>
              <a:t>Science Prof Online</a:t>
            </a:r>
            <a:r>
              <a:rPr lang="en-US" sz="1600" smtClean="0">
                <a:latin typeface="Comic Sans MS" pitchFamily="66" charset="0"/>
              </a:rPr>
              <a:t>.</a:t>
            </a:r>
          </a:p>
          <a:p>
            <a:pPr eaLnBrk="1" hangingPunct="1">
              <a:buFontTx/>
              <a:buNone/>
            </a:pPr>
            <a:endParaRPr lang="en-US" sz="800" smtClean="0">
              <a:latin typeface="Comic Sans MS" pitchFamily="66" charset="0"/>
            </a:endParaRPr>
          </a:p>
          <a:p>
            <a:pPr eaLnBrk="1" hangingPunct="1"/>
            <a:r>
              <a:rPr lang="en-US" sz="1600" smtClean="0">
                <a:latin typeface="Comic Sans MS" pitchFamily="66" charset="0"/>
              </a:rPr>
              <a:t>“</a:t>
            </a:r>
            <a:r>
              <a:rPr lang="en-US" sz="1600" smtClean="0">
                <a:latin typeface="Comic Sans MS" pitchFamily="66" charset="0"/>
                <a:hlinkClick r:id="rId5"/>
              </a:rPr>
              <a:t>I’ve Got a Name</a:t>
            </a:r>
            <a:r>
              <a:rPr lang="en-US" sz="1600" smtClean="0">
                <a:latin typeface="Comic Sans MS" pitchFamily="66" charset="0"/>
              </a:rPr>
              <a:t>”</a:t>
            </a:r>
            <a:r>
              <a:rPr lang="en-US" sz="1800" smtClean="0">
                <a:latin typeface="Comic Sans MS" pitchFamily="66" charset="0"/>
              </a:rPr>
              <a:t> </a:t>
            </a:r>
            <a:r>
              <a:rPr lang="en-US" sz="1200" smtClean="0">
                <a:latin typeface="Comic Sans MS" pitchFamily="66" charset="0"/>
              </a:rPr>
              <a:t>song by Jim Croche.</a:t>
            </a:r>
          </a:p>
          <a:p>
            <a:pPr eaLnBrk="1" hangingPunct="1"/>
            <a:endParaRPr lang="en-US" sz="800" smtClean="0">
              <a:latin typeface="Comic Sans MS" pitchFamily="66" charset="0"/>
            </a:endParaRPr>
          </a:p>
          <a:p>
            <a:pPr eaLnBrk="1" hangingPunct="1"/>
            <a:r>
              <a:rPr lang="en-US" sz="1600" smtClean="0">
                <a:latin typeface="Comic Sans MS" pitchFamily="66" charset="0"/>
                <a:hlinkClick r:id="rId6"/>
              </a:rPr>
              <a:t>Giant Microbes</a:t>
            </a:r>
            <a:r>
              <a:rPr lang="en-US" sz="1200" smtClean="0">
                <a:latin typeface="Comic Sans MS" pitchFamily="66" charset="0"/>
              </a:rPr>
              <a:t>, a company that sells adorable stuffed microbes.</a:t>
            </a:r>
          </a:p>
          <a:p>
            <a:pPr eaLnBrk="1" hangingPunct="1">
              <a:buFontTx/>
              <a:buNone/>
            </a:pPr>
            <a:endParaRPr lang="en-US" sz="800" smtClean="0">
              <a:latin typeface="Comic Sans MS" pitchFamily="66" charset="0"/>
            </a:endParaRPr>
          </a:p>
          <a:p>
            <a:pPr eaLnBrk="1" hangingPunct="1"/>
            <a:r>
              <a:rPr lang="en-US" sz="1600" smtClean="0">
                <a:latin typeface="Comic Sans MS" pitchFamily="66" charset="0"/>
              </a:rPr>
              <a:t>“</a:t>
            </a:r>
            <a:r>
              <a:rPr lang="en-US" sz="1600" smtClean="0">
                <a:latin typeface="Comic Sans MS" pitchFamily="66" charset="0"/>
                <a:hlinkClick r:id="rId7"/>
              </a:rPr>
              <a:t>California's Pink Salt Lakes: </a:t>
            </a:r>
            <a:r>
              <a:rPr lang="en-US" sz="1600" smtClean="0">
                <a:latin typeface="Comic Sans MS" pitchFamily="66" charset="0"/>
              </a:rPr>
              <a:t>A Strange Phenomenon Caused By Red Halobacteria”</a:t>
            </a:r>
            <a:r>
              <a:rPr lang="en-US" sz="1000" smtClean="0">
                <a:latin typeface="Comic Sans MS" pitchFamily="66" charset="0"/>
              </a:rPr>
              <a:t>,</a:t>
            </a:r>
            <a:r>
              <a:rPr lang="en-US" sz="1200" smtClean="0">
                <a:latin typeface="Comic Sans MS" pitchFamily="66" charset="0"/>
              </a:rPr>
              <a:t> a webpage with great pictures of halophiles in environment, by WP Armstrong.</a:t>
            </a:r>
          </a:p>
          <a:p>
            <a:pPr eaLnBrk="1" hangingPunct="1"/>
            <a:endParaRPr lang="en-US" sz="800" smtClean="0">
              <a:latin typeface="Comic Sans MS" pitchFamily="66" charset="0"/>
            </a:endParaRPr>
          </a:p>
          <a:p>
            <a:pPr eaLnBrk="1" hangingPunct="1"/>
            <a:r>
              <a:rPr lang="en-US" sz="1600" smtClean="0">
                <a:latin typeface="Comic Sans MS" pitchFamily="66" charset="0"/>
                <a:hlinkClick r:id="rId8"/>
              </a:rPr>
              <a:t>STD Name Game</a:t>
            </a:r>
            <a:r>
              <a:rPr lang="en-US" sz="1200" smtClean="0">
                <a:latin typeface="Comic Sans MS" pitchFamily="66" charset="0"/>
              </a:rPr>
              <a:t>, figure out the STD based on a description of symptoms from WebMD.</a:t>
            </a:r>
            <a:endParaRPr lang="en-US" sz="800" smtClean="0">
              <a:latin typeface="Comic Sans MS" pitchFamily="66" charset="0"/>
            </a:endParaRPr>
          </a:p>
          <a:p>
            <a:pPr eaLnBrk="1" hangingPunct="1"/>
            <a:endParaRPr lang="en-US" sz="800" smtClean="0">
              <a:latin typeface="Comic Sans MS" pitchFamily="66" charset="0"/>
            </a:endParaRPr>
          </a:p>
          <a:p>
            <a:pPr eaLnBrk="1" hangingPunct="1"/>
            <a:r>
              <a:rPr lang="en-US" sz="1600" smtClean="0">
                <a:latin typeface="Comic Sans MS" pitchFamily="66" charset="0"/>
                <a:hlinkClick r:id="rId9"/>
              </a:rPr>
              <a:t>Bacterial Pathogen Pronunciation Station</a:t>
            </a:r>
            <a:r>
              <a:rPr lang="en-US" sz="1400" smtClean="0">
                <a:latin typeface="Comic Sans MS" pitchFamily="66" charset="0"/>
              </a:rPr>
              <a:t>,</a:t>
            </a:r>
            <a:r>
              <a:rPr lang="en-US" sz="1200" smtClean="0">
                <a:latin typeface="Comic Sans MS" pitchFamily="66" charset="0"/>
              </a:rPr>
              <a:t> a webpage with links to audio files containing the pronunciation of the bacterial names, created by Neal R. Chamberlain, Ph.D.</a:t>
            </a:r>
          </a:p>
          <a:p>
            <a:pPr eaLnBrk="1" hangingPunct="1"/>
            <a:endParaRPr lang="en-US" sz="800" smtClean="0">
              <a:latin typeface="Comic Sans MS" pitchFamily="66" charset="0"/>
            </a:endParaRPr>
          </a:p>
          <a:p>
            <a:pPr eaLnBrk="1" hangingPunct="1"/>
            <a:r>
              <a:rPr lang="en-US" sz="1600" smtClean="0">
                <a:latin typeface="Comic Sans MS" pitchFamily="66" charset="0"/>
              </a:rPr>
              <a:t>“</a:t>
            </a:r>
            <a:r>
              <a:rPr lang="en-US" sz="1600" smtClean="0">
                <a:latin typeface="Comic Sans MS" pitchFamily="66" charset="0"/>
                <a:hlinkClick r:id="rId10"/>
              </a:rPr>
              <a:t>Hey There Chlamydia</a:t>
            </a:r>
            <a:r>
              <a:rPr lang="en-US" sz="1800" smtClean="0">
                <a:latin typeface="Comic Sans MS" pitchFamily="66" charset="0"/>
              </a:rPr>
              <a:t>”</a:t>
            </a:r>
            <a:r>
              <a:rPr lang="en-US" sz="1400" smtClean="0">
                <a:latin typeface="Comic Sans MS" pitchFamily="66" charset="0"/>
              </a:rPr>
              <a:t> </a:t>
            </a:r>
            <a:r>
              <a:rPr lang="en-US" sz="1200" smtClean="0">
                <a:latin typeface="Comic Sans MS" pitchFamily="66" charset="0"/>
              </a:rPr>
              <a:t>music video by the Bob Rivers Show.</a:t>
            </a:r>
          </a:p>
          <a:p>
            <a:pPr eaLnBrk="1" hangingPunct="1"/>
            <a:endParaRPr lang="en-US" sz="800" smtClean="0">
              <a:latin typeface="Comic Sans MS" pitchFamily="66" charset="0"/>
            </a:endParaRPr>
          </a:p>
          <a:p>
            <a:pPr eaLnBrk="1" hangingPunct="1"/>
            <a:r>
              <a:rPr lang="en-US" sz="1600" smtClean="0">
                <a:latin typeface="Comic Sans MS" pitchFamily="66" charset="0"/>
                <a:hlinkClick r:id="rId11"/>
              </a:rPr>
              <a:t>Bacteria Salad</a:t>
            </a:r>
            <a:r>
              <a:rPr lang="en-US" sz="1600" smtClean="0">
                <a:latin typeface="Comic Sans MS" pitchFamily="66" charset="0"/>
              </a:rPr>
              <a:t>,</a:t>
            </a:r>
            <a:r>
              <a:rPr lang="en-US" sz="1200" smtClean="0">
                <a:latin typeface="Comic Sans MS" pitchFamily="66" charset="0"/>
              </a:rPr>
              <a:t> a video game where you try to grow and sell produce without giving your customers bacterial dysentery.</a:t>
            </a:r>
            <a:endParaRPr lang="en-US" sz="1600" smtClean="0">
              <a:latin typeface="Comic Sans MS" pitchFamily="66" charset="0"/>
            </a:endParaRPr>
          </a:p>
          <a:p>
            <a:pPr eaLnBrk="1" hangingPunct="1"/>
            <a:endParaRPr lang="en-US" sz="800" smtClean="0">
              <a:latin typeface="Comic Sans MS" pitchFamily="66" charset="0"/>
            </a:endParaRPr>
          </a:p>
          <a:p>
            <a:pPr eaLnBrk="1" hangingPunct="1">
              <a:buFontTx/>
              <a:buNone/>
            </a:pPr>
            <a:r>
              <a:rPr lang="en-US" sz="1200" i="1" smtClean="0">
                <a:latin typeface="Comic Sans MS" pitchFamily="66" charset="0"/>
              </a:rPr>
              <a:t>	    (You must be in PPT slideshow view to click on links.)</a:t>
            </a:r>
          </a:p>
        </p:txBody>
      </p:sp>
      <p:pic>
        <p:nvPicPr>
          <p:cNvPr id="27651" name="Picture 3" descr="MC900229685[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48600" y="152400"/>
            <a:ext cx="10874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WordArt 4"/>
          <p:cNvSpPr>
            <a:spLocks noChangeArrowheads="1" noChangeShapeType="1" noTextEdit="1"/>
          </p:cNvSpPr>
          <p:nvPr/>
        </p:nvSpPr>
        <p:spPr bwMode="auto">
          <a:xfrm rot="2203315">
            <a:off x="6000750" y="1003300"/>
            <a:ext cx="3124200" cy="887413"/>
          </a:xfrm>
          <a:prstGeom prst="rect">
            <a:avLst/>
          </a:prstGeom>
        </p:spPr>
        <p:txBody>
          <a:bodyPr wrap="none" fromWordArt="1">
            <a:prstTxWarp prst="textPlain">
              <a:avLst>
                <a:gd name="adj" fmla="val 50000"/>
              </a:avLst>
            </a:prstTxWarp>
          </a:bodyPr>
          <a:lstStyle/>
          <a:p>
            <a:r>
              <a:rPr lang="en-US" sz="1600" kern="10">
                <a:ln w="9525">
                  <a:solidFill>
                    <a:srgbClr val="000000"/>
                  </a:solidFill>
                  <a:round/>
                  <a:headEnd/>
                  <a:tailEnd/>
                </a:ln>
                <a:solidFill>
                  <a:srgbClr val="FFFFFF"/>
                </a:solidFill>
                <a:latin typeface="Comic Sans MS"/>
              </a:rPr>
              <a:t>Smart Links</a:t>
            </a:r>
          </a:p>
        </p:txBody>
      </p:sp>
      <p:sp>
        <p:nvSpPr>
          <p:cNvPr id="27653" name="Text Box 5"/>
          <p:cNvSpPr txBox="1">
            <a:spLocks noChangeArrowheads="1"/>
          </p:cNvSpPr>
          <p:nvPr/>
        </p:nvSpPr>
        <p:spPr bwMode="auto">
          <a:xfrm>
            <a:off x="4557713" y="6613525"/>
            <a:ext cx="4608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13"/>
              </a:rPr>
              <a:t>Virtual Microbiology Classroom</a:t>
            </a:r>
            <a:r>
              <a:rPr lang="en-US" sz="1000">
                <a:latin typeface="Comic Sans MS" pitchFamily="66" charset="0"/>
              </a:rPr>
              <a:t> on </a:t>
            </a:r>
            <a:r>
              <a:rPr lang="en-US" sz="1000">
                <a:latin typeface="Comic Sans MS" pitchFamily="66" charset="0"/>
                <a:hlinkClick r:id="rId4"/>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subTitle" idx="1"/>
          </p:nvPr>
        </p:nvSpPr>
        <p:spPr>
          <a:xfrm>
            <a:off x="2743200" y="4343400"/>
            <a:ext cx="6172200" cy="1600200"/>
          </a:xfrm>
        </p:spPr>
        <p:txBody>
          <a:bodyPr/>
          <a:lstStyle/>
          <a:p>
            <a:pPr marL="609600" indent="-609600" algn="l" eaLnBrk="1" hangingPunct="1">
              <a:buFontTx/>
              <a:buChar char="•"/>
            </a:pPr>
            <a:r>
              <a:rPr lang="en-US" sz="1800" smtClean="0">
                <a:latin typeface="Comic Sans MS" pitchFamily="66" charset="0"/>
              </a:rPr>
              <a:t>practice test questions</a:t>
            </a:r>
          </a:p>
          <a:p>
            <a:pPr marL="609600" indent="-609600" algn="l" eaLnBrk="1" hangingPunct="1">
              <a:buFontTx/>
              <a:buChar char="•"/>
            </a:pPr>
            <a:r>
              <a:rPr lang="en-US" sz="1800" smtClean="0">
                <a:latin typeface="Comic Sans MS" pitchFamily="66" charset="0"/>
              </a:rPr>
              <a:t>review questions</a:t>
            </a:r>
          </a:p>
          <a:p>
            <a:pPr marL="609600" indent="-609600" algn="l" eaLnBrk="1" hangingPunct="1">
              <a:buFontTx/>
              <a:buChar char="•"/>
            </a:pPr>
            <a:r>
              <a:rPr lang="en-US" sz="1800" smtClean="0">
                <a:latin typeface="Comic Sans MS" pitchFamily="66" charset="0"/>
              </a:rPr>
              <a:t>study guides and learning objectives</a:t>
            </a:r>
          </a:p>
        </p:txBody>
      </p:sp>
      <p:sp>
        <p:nvSpPr>
          <p:cNvPr id="29699" name="Text Box 3"/>
          <p:cNvSpPr txBox="1">
            <a:spLocks noChangeArrowheads="1"/>
          </p:cNvSpPr>
          <p:nvPr/>
        </p:nvSpPr>
        <p:spPr bwMode="auto">
          <a:xfrm>
            <a:off x="304800" y="56388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600" b="0">
                <a:solidFill>
                  <a:srgbClr val="000000"/>
                </a:solidFill>
                <a:latin typeface="Comic Sans MS" pitchFamily="66" charset="0"/>
              </a:rPr>
              <a:t>You can access the VMC by going to the Science Prof Online website </a:t>
            </a:r>
            <a:r>
              <a:rPr lang="en-US" sz="1600">
                <a:solidFill>
                  <a:srgbClr val="000000"/>
                </a:solidFill>
                <a:latin typeface="Comic Sans MS" pitchFamily="66" charset="0"/>
                <a:hlinkClick r:id="rId3"/>
              </a:rPr>
              <a:t>www.ScienceProfOnline.com</a:t>
            </a:r>
            <a:endParaRPr lang="en-US" sz="1600">
              <a:solidFill>
                <a:srgbClr val="000000"/>
              </a:solidFill>
              <a:latin typeface="Comic Sans MS" pitchFamily="66" charset="0"/>
            </a:endParaRPr>
          </a:p>
        </p:txBody>
      </p:sp>
      <p:sp>
        <p:nvSpPr>
          <p:cNvPr id="29700" name="Rectangle 4"/>
          <p:cNvSpPr>
            <a:spLocks noChangeArrowheads="1"/>
          </p:cNvSpPr>
          <p:nvPr/>
        </p:nvSpPr>
        <p:spPr bwMode="auto">
          <a:xfrm>
            <a:off x="4984750" y="6613525"/>
            <a:ext cx="415925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spcBef>
                <a:spcPct val="50000"/>
              </a:spcBef>
            </a:pPr>
            <a:r>
              <a:rPr lang="en-US" sz="1000" b="0" dirty="0">
                <a:latin typeface="Comic Sans MS" pitchFamily="66" charset="0"/>
              </a:rPr>
              <a:t>Images:  </a:t>
            </a:r>
            <a:r>
              <a:rPr lang="en-US" sz="1000" b="0" i="1" dirty="0">
                <a:latin typeface="Comic Sans MS" pitchFamily="66" charset="0"/>
                <a:hlinkClick r:id="rId4"/>
              </a:rPr>
              <a:t>Chlamydia</a:t>
            </a:r>
            <a:r>
              <a:rPr lang="en-US" sz="1000" b="0" dirty="0">
                <a:latin typeface="Comic Sans MS" pitchFamily="66" charset="0"/>
              </a:rPr>
              <a:t>, Giant Microbes; </a:t>
            </a:r>
            <a:r>
              <a:rPr lang="en-US" sz="1000" b="0" dirty="0">
                <a:latin typeface="Comic Sans MS" pitchFamily="66" charset="0"/>
                <a:hlinkClick r:id="rId5"/>
              </a:rPr>
              <a:t>Prokaryotic cell</a:t>
            </a:r>
            <a:r>
              <a:rPr lang="en-US" sz="1000" b="0" dirty="0">
                <a:latin typeface="Comic Sans MS" pitchFamily="66" charset="0"/>
              </a:rPr>
              <a:t>, Mariana Ruiz</a:t>
            </a:r>
          </a:p>
        </p:txBody>
      </p:sp>
      <p:pic>
        <p:nvPicPr>
          <p:cNvPr id="29701" name="Picture 5" descr="Prokaryote_cell_unlabeled_Rui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26720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3" name="Rectangle 7"/>
          <p:cNvSpPr>
            <a:spLocks noGrp="1" noChangeArrowheads="1"/>
          </p:cNvSpPr>
          <p:nvPr>
            <p:ph type="ctrTitle"/>
          </p:nvPr>
        </p:nvSpPr>
        <p:spPr>
          <a:xfrm>
            <a:off x="685800" y="228600"/>
            <a:ext cx="8077200" cy="4419600"/>
          </a:xfrm>
        </p:spPr>
        <p:txBody>
          <a:bodyPr/>
          <a:lstStyle/>
          <a:p>
            <a:pPr algn="r" eaLnBrk="1" hangingPunct="1"/>
            <a:r>
              <a:rPr lang="en-US" sz="2800" b="1" smtClean="0">
                <a:solidFill>
                  <a:srgbClr val="009900"/>
                </a:solidFill>
                <a:latin typeface="Comic Sans MS" pitchFamily="66" charset="0"/>
              </a:rPr>
              <a:t>Are microbes intimidating you?</a:t>
            </a:r>
            <a:r>
              <a:rPr lang="en-US" sz="2800" i="1" smtClean="0">
                <a:solidFill>
                  <a:srgbClr val="009900"/>
                </a:solidFill>
                <a:latin typeface="Comic Sans MS" pitchFamily="66" charset="0"/>
              </a:rPr>
              <a:t/>
            </a:r>
            <a:br>
              <a:rPr lang="en-US" sz="2800" i="1" smtClean="0">
                <a:solidFill>
                  <a:srgbClr val="009900"/>
                </a:solidFill>
                <a:latin typeface="Comic Sans MS" pitchFamily="66" charset="0"/>
              </a:rPr>
            </a:br>
            <a:r>
              <a:rPr lang="en-US" sz="2400" i="1" smtClean="0">
                <a:solidFill>
                  <a:srgbClr val="FF0000"/>
                </a:solidFill>
              </a:rPr>
              <a:t/>
            </a:r>
            <a:br>
              <a:rPr lang="en-US" sz="2400" i="1" smtClean="0">
                <a:solidFill>
                  <a:srgbClr val="FF0000"/>
                </a:solidFill>
              </a:rPr>
            </a:br>
            <a:r>
              <a:rPr lang="en-US" sz="2000" i="1" smtClean="0">
                <a:solidFill>
                  <a:srgbClr val="B2B2B2"/>
                </a:solidFill>
                <a:latin typeface="Comic Sans MS" pitchFamily="66" charset="0"/>
              </a:rPr>
              <a:t>Do yourself a favor. Use the…</a:t>
            </a:r>
            <a:r>
              <a:rPr lang="en-US" sz="2800" i="1" smtClean="0">
                <a:latin typeface="Comic Sans MS" pitchFamily="66" charset="0"/>
              </a:rPr>
              <a:t> </a:t>
            </a:r>
            <a:r>
              <a:rPr lang="en-US" sz="2000" i="1" smtClean="0">
                <a:latin typeface="Comic Sans MS" pitchFamily="66" charset="0"/>
              </a:rPr>
              <a:t/>
            </a:r>
            <a:br>
              <a:rPr lang="en-US" sz="2000" i="1" smtClean="0">
                <a:latin typeface="Comic Sans MS" pitchFamily="66" charset="0"/>
              </a:rPr>
            </a:br>
            <a:r>
              <a:rPr lang="en-US" sz="3200" smtClean="0">
                <a:solidFill>
                  <a:srgbClr val="996600"/>
                </a:solidFill>
                <a:latin typeface="Comic Sans MS" pitchFamily="66" charset="0"/>
              </a:rPr>
              <a:t/>
            </a:r>
            <a:br>
              <a:rPr lang="en-US" sz="3200" smtClean="0">
                <a:solidFill>
                  <a:srgbClr val="996600"/>
                </a:solidFill>
                <a:latin typeface="Comic Sans MS" pitchFamily="66" charset="0"/>
              </a:rPr>
            </a:br>
            <a:r>
              <a:rPr lang="en-US" sz="3200" smtClean="0">
                <a:solidFill>
                  <a:srgbClr val="996600"/>
                </a:solidFill>
                <a:latin typeface="Comic Sans MS" pitchFamily="66" charset="0"/>
              </a:rPr>
              <a:t>              </a:t>
            </a:r>
            <a:r>
              <a:rPr lang="en-US" sz="4000" b="1" smtClean="0">
                <a:solidFill>
                  <a:schemeClr val="accent2"/>
                </a:solidFill>
                <a:latin typeface="Comic Sans MS" pitchFamily="66" charset="0"/>
              </a:rPr>
              <a:t>Virtual Microbiology                        Classroom </a:t>
            </a:r>
            <a:r>
              <a:rPr lang="en-US" sz="2000" i="1" smtClean="0">
                <a:solidFill>
                  <a:schemeClr val="accent2"/>
                </a:solidFill>
                <a:latin typeface="Comic Sans MS" pitchFamily="66" charset="0"/>
              </a:rPr>
              <a:t>(</a:t>
            </a:r>
            <a:r>
              <a:rPr lang="en-US" sz="2000" i="1" smtClean="0">
                <a:solidFill>
                  <a:schemeClr val="accent2"/>
                </a:solidFill>
                <a:latin typeface="Comic Sans MS" pitchFamily="66" charset="0"/>
                <a:hlinkClick r:id="rId8"/>
              </a:rPr>
              <a:t>VMC</a:t>
            </a:r>
            <a:r>
              <a:rPr lang="en-US" sz="2000" i="1" smtClean="0">
                <a:solidFill>
                  <a:schemeClr val="accent2"/>
                </a:solidFill>
                <a:latin typeface="Comic Sans MS" pitchFamily="66" charset="0"/>
              </a:rPr>
              <a:t>)</a:t>
            </a:r>
            <a:r>
              <a:rPr lang="en-US" sz="4000" b="1" smtClean="0">
                <a:solidFill>
                  <a:schemeClr val="accent2"/>
                </a:solidFill>
                <a:latin typeface="Comic Sans MS" pitchFamily="66" charset="0"/>
              </a:rPr>
              <a:t> !</a:t>
            </a:r>
            <a:r>
              <a:rPr lang="en-US" sz="4000" b="1" smtClean="0">
                <a:solidFill>
                  <a:schemeClr val="accent2"/>
                </a:solidFill>
              </a:rPr>
              <a:t/>
            </a:r>
            <a:br>
              <a:rPr lang="en-US" sz="4000" b="1" smtClean="0">
                <a:solidFill>
                  <a:schemeClr val="accent2"/>
                </a:solidFill>
              </a:rPr>
            </a:br>
            <a:r>
              <a:rPr lang="en-US" sz="2400" b="1" smtClean="0"/>
              <a:t/>
            </a:r>
            <a:br>
              <a:rPr lang="en-US" sz="2400" b="1" smtClean="0"/>
            </a:br>
            <a:r>
              <a:rPr lang="en-US" sz="2400" smtClean="0">
                <a:latin typeface="Comic Sans MS" pitchFamily="66" charset="0"/>
              </a:rPr>
              <a:t>The VMC is full of resources to help you succeed, including:</a:t>
            </a:r>
          </a:p>
        </p:txBody>
      </p:sp>
      <p:pic>
        <p:nvPicPr>
          <p:cNvPr id="29704" name="Picture 9" descr="chlamyd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81000"/>
            <a:ext cx="28194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2"/>
          <p:cNvSpPr txBox="1">
            <a:spLocks noChangeArrowheads="1"/>
          </p:cNvSpPr>
          <p:nvPr/>
        </p:nvSpPr>
        <p:spPr bwMode="auto">
          <a:xfrm>
            <a:off x="4858766" y="6458494"/>
            <a:ext cx="42679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000" dirty="0">
                <a:latin typeface="Comic Sans MS" pitchFamily="66" charset="0"/>
              </a:rPr>
              <a:t>Image: </a:t>
            </a:r>
            <a:r>
              <a:rPr lang="en-US" sz="1000" dirty="0">
                <a:latin typeface="Comic Sans MS" pitchFamily="66" charset="0"/>
                <a:hlinkClick r:id="rId3"/>
              </a:rPr>
              <a:t>Phylogenetic Tree</a:t>
            </a:r>
            <a:r>
              <a:rPr lang="en-US" sz="1000" dirty="0">
                <a:latin typeface="Comic Sans MS" pitchFamily="66" charset="0"/>
              </a:rPr>
              <a:t>, Eric </a:t>
            </a:r>
            <a:r>
              <a:rPr lang="en-US" sz="1000" dirty="0" err="1">
                <a:latin typeface="Comic Sans MS" pitchFamily="66" charset="0"/>
              </a:rPr>
              <a:t>Gaba</a:t>
            </a:r>
            <a:r>
              <a:rPr lang="en-US" sz="1000" dirty="0">
                <a:latin typeface="Comic Sans MS" pitchFamily="66" charset="0"/>
              </a:rPr>
              <a:t>, NASA Astrobiology </a:t>
            </a:r>
            <a:r>
              <a:rPr lang="en-US" sz="1000" dirty="0" smtClean="0">
                <a:latin typeface="Comic Sans MS" pitchFamily="66" charset="0"/>
              </a:rPr>
              <a:t>institute; </a:t>
            </a:r>
            <a:r>
              <a:rPr lang="en-US" sz="1000" b="0" dirty="0" smtClean="0">
                <a:latin typeface="Comic Sans MS" pitchFamily="66" charset="0"/>
                <a:hlinkClick r:id="rId4"/>
              </a:rPr>
              <a:t>Biological </a:t>
            </a:r>
            <a:r>
              <a:rPr lang="en-US" sz="1000" b="0" dirty="0">
                <a:latin typeface="Comic Sans MS" pitchFamily="66" charset="0"/>
                <a:hlinkClick r:id="rId4"/>
              </a:rPr>
              <a:t>classification diagram</a:t>
            </a:r>
            <a:r>
              <a:rPr lang="en-US" sz="1000" b="0" dirty="0">
                <a:latin typeface="Comic Sans MS" pitchFamily="66" charset="0"/>
              </a:rPr>
              <a:t>, Peter </a:t>
            </a:r>
            <a:r>
              <a:rPr lang="en-US" sz="1000" b="0" dirty="0" err="1" smtClean="0">
                <a:latin typeface="Comic Sans MS" pitchFamily="66" charset="0"/>
              </a:rPr>
              <a:t>Halasz</a:t>
            </a:r>
            <a:endParaRPr lang="en-US" sz="1000" b="0" dirty="0">
              <a:latin typeface="Comic Sans MS" pitchFamily="66" charset="0"/>
            </a:endParaRPr>
          </a:p>
        </p:txBody>
      </p:sp>
      <p:sp>
        <p:nvSpPr>
          <p:cNvPr id="4099" name="Rectangle 14"/>
          <p:cNvSpPr>
            <a:spLocks noGrp="1" noChangeArrowheads="1"/>
          </p:cNvSpPr>
          <p:nvPr>
            <p:ph type="title"/>
          </p:nvPr>
        </p:nvSpPr>
        <p:spPr>
          <a:xfrm>
            <a:off x="457200" y="228600"/>
            <a:ext cx="8229600" cy="639763"/>
          </a:xfrm>
          <a:noFill/>
        </p:spPr>
        <p:txBody>
          <a:bodyPr/>
          <a:lstStyle/>
          <a:p>
            <a:pPr eaLnBrk="1" hangingPunct="1"/>
            <a:r>
              <a:rPr lang="en-US" sz="4000" b="1" dirty="0" smtClean="0">
                <a:solidFill>
                  <a:schemeClr val="tx1"/>
                </a:solidFill>
                <a:latin typeface="Comic Sans MS" pitchFamily="66" charset="0"/>
              </a:rPr>
              <a:t>Classifying Living Things</a:t>
            </a:r>
          </a:p>
        </p:txBody>
      </p:sp>
      <p:sp>
        <p:nvSpPr>
          <p:cNvPr id="4100" name="Text Box 16"/>
          <p:cNvSpPr txBox="1">
            <a:spLocks noChangeArrowheads="1"/>
          </p:cNvSpPr>
          <p:nvPr/>
        </p:nvSpPr>
        <p:spPr bwMode="auto">
          <a:xfrm>
            <a:off x="2006143" y="1361622"/>
            <a:ext cx="20208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000" dirty="0">
                <a:latin typeface="Comic Sans MS" pitchFamily="66" charset="0"/>
                <a:hlinkClick r:id="rId5"/>
              </a:rPr>
              <a:t>Prokaryotes</a:t>
            </a:r>
            <a:endParaRPr lang="en-US" sz="2000" dirty="0">
              <a:latin typeface="Comic Sans MS" pitchFamily="66" charset="0"/>
            </a:endParaRPr>
          </a:p>
        </p:txBody>
      </p:sp>
      <p:sp>
        <p:nvSpPr>
          <p:cNvPr id="4101" name="Text Box 17"/>
          <p:cNvSpPr txBox="1">
            <a:spLocks noChangeArrowheads="1"/>
          </p:cNvSpPr>
          <p:nvPr/>
        </p:nvSpPr>
        <p:spPr bwMode="auto">
          <a:xfrm>
            <a:off x="4524938" y="1361622"/>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000" dirty="0">
                <a:latin typeface="Comic Sans MS" pitchFamily="66" charset="0"/>
                <a:hlinkClick r:id="rId6"/>
              </a:rPr>
              <a:t>Eukaryotes</a:t>
            </a:r>
            <a:endParaRPr lang="en-US" sz="2000" dirty="0">
              <a:latin typeface="Comic Sans MS" pitchFamily="66" charset="0"/>
            </a:endParaRPr>
          </a:p>
        </p:txBody>
      </p:sp>
      <p:sp>
        <p:nvSpPr>
          <p:cNvPr id="4102" name="Line 18"/>
          <p:cNvSpPr>
            <a:spLocks noChangeShapeType="1"/>
          </p:cNvSpPr>
          <p:nvPr/>
        </p:nvSpPr>
        <p:spPr bwMode="auto">
          <a:xfrm>
            <a:off x="3670298" y="1752600"/>
            <a:ext cx="160337" cy="533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0" dirty="0"/>
          </a:p>
        </p:txBody>
      </p:sp>
      <p:sp>
        <p:nvSpPr>
          <p:cNvPr id="4103" name="Line 19"/>
          <p:cNvSpPr>
            <a:spLocks noChangeShapeType="1"/>
          </p:cNvSpPr>
          <p:nvPr/>
        </p:nvSpPr>
        <p:spPr bwMode="auto">
          <a:xfrm flipH="1">
            <a:off x="2238374" y="1752600"/>
            <a:ext cx="152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4" name="Line 20"/>
          <p:cNvSpPr>
            <a:spLocks noChangeShapeType="1"/>
          </p:cNvSpPr>
          <p:nvPr/>
        </p:nvSpPr>
        <p:spPr bwMode="auto">
          <a:xfrm>
            <a:off x="5380373" y="1708149"/>
            <a:ext cx="82097" cy="5778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05" name="Picture 22" descr="PhylogeneticTreeNASAEricGabaNoHead"/>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308768" y="2279650"/>
            <a:ext cx="6068556" cy="4044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6" name="Text Box 25"/>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dirty="0">
                <a:latin typeface="Comic Sans MS" pitchFamily="66" charset="0"/>
              </a:rPr>
              <a:t>From </a:t>
            </a:r>
            <a:r>
              <a:rPr lang="en-US" sz="1000" dirty="0">
                <a:latin typeface="Comic Sans MS" pitchFamily="66" charset="0"/>
                <a:hlinkClick r:id="rId8"/>
              </a:rPr>
              <a:t>ScienceProfOnline.com</a:t>
            </a:r>
            <a:r>
              <a:rPr lang="en-US" sz="1000" dirty="0">
                <a:latin typeface="Comic Sans MS" pitchFamily="66" charset="0"/>
              </a:rPr>
              <a:t>, free science education website</a:t>
            </a:r>
            <a:r>
              <a:rPr lang="en-US" sz="1000" i="1" dirty="0">
                <a:latin typeface="Comic Sans MS" pitchFamily="66" charset="0"/>
              </a:rPr>
              <a:t>.</a:t>
            </a:r>
          </a:p>
        </p:txBody>
      </p:sp>
      <p:sp>
        <p:nvSpPr>
          <p:cNvPr id="4107" name="Rectangle 1"/>
          <p:cNvSpPr>
            <a:spLocks noChangeArrowheads="1"/>
          </p:cNvSpPr>
          <p:nvPr/>
        </p:nvSpPr>
        <p:spPr bwMode="auto">
          <a:xfrm>
            <a:off x="3095281" y="2483505"/>
            <a:ext cx="1371600"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a:endParaRPr lang="en-US" b="0" i="1"/>
          </a:p>
        </p:txBody>
      </p:sp>
      <p:sp>
        <p:nvSpPr>
          <p:cNvPr id="4108" name="Rectangle 14"/>
          <p:cNvSpPr>
            <a:spLocks noChangeArrowheads="1"/>
          </p:cNvSpPr>
          <p:nvPr/>
        </p:nvSpPr>
        <p:spPr bwMode="auto">
          <a:xfrm>
            <a:off x="4561224" y="2529997"/>
            <a:ext cx="1371600"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a:endParaRPr lang="en-US" b="0" i="1"/>
          </a:p>
        </p:txBody>
      </p:sp>
      <p:sp>
        <p:nvSpPr>
          <p:cNvPr id="4109" name="Rectangle 15"/>
          <p:cNvSpPr>
            <a:spLocks noChangeArrowheads="1"/>
          </p:cNvSpPr>
          <p:nvPr/>
        </p:nvSpPr>
        <p:spPr bwMode="auto">
          <a:xfrm>
            <a:off x="1055460" y="2442230"/>
            <a:ext cx="1371600"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a:endParaRPr lang="en-US" b="0" i="1"/>
          </a:p>
        </p:txBody>
      </p:sp>
      <p:sp>
        <p:nvSpPr>
          <p:cNvPr id="4110" name="Text Box 16"/>
          <p:cNvSpPr txBox="1">
            <a:spLocks noChangeArrowheads="1"/>
          </p:cNvSpPr>
          <p:nvPr/>
        </p:nvSpPr>
        <p:spPr bwMode="auto">
          <a:xfrm>
            <a:off x="4858767" y="2452057"/>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600" dirty="0" err="1">
                <a:solidFill>
                  <a:srgbClr val="663300"/>
                </a:solidFill>
                <a:latin typeface="Comic Sans MS" pitchFamily="66" charset="0"/>
              </a:rPr>
              <a:t>Eukaryota</a:t>
            </a:r>
            <a:endParaRPr lang="en-US" sz="1600" dirty="0">
              <a:solidFill>
                <a:srgbClr val="663300"/>
              </a:solidFill>
              <a:latin typeface="Comic Sans MS" pitchFamily="66" charset="0"/>
            </a:endParaRPr>
          </a:p>
        </p:txBody>
      </p:sp>
      <p:sp>
        <p:nvSpPr>
          <p:cNvPr id="4111" name="Text Box 16"/>
          <p:cNvSpPr txBox="1">
            <a:spLocks noChangeArrowheads="1"/>
          </p:cNvSpPr>
          <p:nvPr/>
        </p:nvSpPr>
        <p:spPr bwMode="auto">
          <a:xfrm>
            <a:off x="2793998" y="2390170"/>
            <a:ext cx="1752600" cy="523220"/>
          </a:xfrm>
          <a:prstGeom prst="rect">
            <a:avLst/>
          </a:prstGeom>
          <a:solidFill>
            <a:srgbClr val="FFFF00"/>
          </a:solidFill>
          <a:ln>
            <a:noFill/>
          </a:ln>
          <a:effectLs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800" dirty="0" err="1">
                <a:solidFill>
                  <a:srgbClr val="C00000"/>
                </a:solidFill>
                <a:latin typeface="Comic Sans MS" pitchFamily="66" charset="0"/>
              </a:rPr>
              <a:t>Archaea</a:t>
            </a:r>
            <a:endParaRPr lang="en-US" dirty="0">
              <a:solidFill>
                <a:srgbClr val="C00000"/>
              </a:solidFill>
              <a:latin typeface="Comic Sans MS" pitchFamily="66" charset="0"/>
            </a:endParaRPr>
          </a:p>
        </p:txBody>
      </p:sp>
      <p:sp>
        <p:nvSpPr>
          <p:cNvPr id="19" name="Text Box 16"/>
          <p:cNvSpPr txBox="1">
            <a:spLocks noChangeArrowheads="1"/>
          </p:cNvSpPr>
          <p:nvPr/>
        </p:nvSpPr>
        <p:spPr bwMode="auto">
          <a:xfrm>
            <a:off x="1073149" y="244223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defRPr/>
            </a:pPr>
            <a:r>
              <a:rPr lang="en-US" sz="1600" i="0" dirty="0" smtClean="0">
                <a:solidFill>
                  <a:schemeClr val="accent2">
                    <a:lumMod val="75000"/>
                  </a:schemeClr>
                </a:solidFill>
                <a:latin typeface="Comic Sans MS" pitchFamily="66" charset="0"/>
              </a:rPr>
              <a:t>Eubacteria</a:t>
            </a:r>
          </a:p>
        </p:txBody>
      </p:sp>
      <p:pic>
        <p:nvPicPr>
          <p:cNvPr id="17" name="Picture 4" descr="Biological_classification_L_Pen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05574" y="1361622"/>
            <a:ext cx="1970086" cy="479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ine 8"/>
          <p:cNvSpPr>
            <a:spLocks noChangeShapeType="1"/>
          </p:cNvSpPr>
          <p:nvPr/>
        </p:nvSpPr>
        <p:spPr bwMode="auto">
          <a:xfrm flipH="1">
            <a:off x="8626590" y="5257800"/>
            <a:ext cx="288805"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9"/>
          <p:cNvSpPr>
            <a:spLocks noChangeShapeType="1"/>
          </p:cNvSpPr>
          <p:nvPr/>
        </p:nvSpPr>
        <p:spPr bwMode="auto">
          <a:xfrm flipH="1">
            <a:off x="8626589" y="5715000"/>
            <a:ext cx="288805"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8"/>
          <p:cNvSpPr>
            <a:spLocks noChangeShapeType="1"/>
          </p:cNvSpPr>
          <p:nvPr/>
        </p:nvSpPr>
        <p:spPr bwMode="auto">
          <a:xfrm flipH="1">
            <a:off x="8626591" y="2209800"/>
            <a:ext cx="288805"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982443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228600"/>
            <a:ext cx="8229600" cy="639763"/>
          </a:xfrm>
          <a:noFill/>
        </p:spPr>
        <p:txBody>
          <a:bodyPr/>
          <a:lstStyle/>
          <a:p>
            <a:pPr algn="l" eaLnBrk="1" hangingPunct="1"/>
            <a:r>
              <a:rPr lang="en-US" sz="2800" b="1" dirty="0" smtClean="0">
                <a:solidFill>
                  <a:srgbClr val="C00000"/>
                </a:solidFill>
                <a:latin typeface="Comic Sans MS" pitchFamily="66" charset="0"/>
              </a:rPr>
              <a:t>ARCHAEA</a:t>
            </a:r>
            <a:r>
              <a:rPr lang="en-US" sz="2800" b="1" dirty="0" smtClean="0">
                <a:latin typeface="Comic Sans MS" pitchFamily="66" charset="0"/>
              </a:rPr>
              <a:t>: </a:t>
            </a:r>
            <a:r>
              <a:rPr lang="en-US" sz="2800" b="1" dirty="0" smtClean="0">
                <a:solidFill>
                  <a:schemeClr val="tx1">
                    <a:lumMod val="65000"/>
                    <a:lumOff val="35000"/>
                  </a:schemeClr>
                </a:solidFill>
                <a:latin typeface="Comic Sans MS" pitchFamily="66" charset="0"/>
              </a:rPr>
              <a:t>Extremophiles</a:t>
            </a:r>
          </a:p>
        </p:txBody>
      </p:sp>
      <p:sp>
        <p:nvSpPr>
          <p:cNvPr id="6147" name="Rectangle 3"/>
          <p:cNvSpPr>
            <a:spLocks noGrp="1" noChangeArrowheads="1"/>
          </p:cNvSpPr>
          <p:nvPr>
            <p:ph type="body" sz="half" idx="1"/>
          </p:nvPr>
        </p:nvSpPr>
        <p:spPr>
          <a:xfrm>
            <a:off x="228600" y="914400"/>
            <a:ext cx="4114800" cy="5486400"/>
          </a:xfrm>
        </p:spPr>
        <p:txBody>
          <a:bodyPr/>
          <a:lstStyle/>
          <a:p>
            <a:pPr eaLnBrk="1" hangingPunct="1">
              <a:lnSpc>
                <a:spcPct val="90000"/>
              </a:lnSpc>
              <a:buFontTx/>
              <a:buNone/>
            </a:pPr>
            <a:endParaRPr lang="en-US" sz="1800" dirty="0" smtClean="0">
              <a:latin typeface="Comic Sans MS" pitchFamily="66" charset="0"/>
            </a:endParaRPr>
          </a:p>
          <a:p>
            <a:pPr eaLnBrk="1" hangingPunct="1">
              <a:lnSpc>
                <a:spcPct val="90000"/>
              </a:lnSpc>
              <a:buFontTx/>
              <a:buNone/>
            </a:pPr>
            <a:r>
              <a:rPr lang="en-US" sz="2000" dirty="0" smtClean="0">
                <a:latin typeface="Comic Sans MS" pitchFamily="66" charset="0"/>
              </a:rPr>
              <a:t>Require extreme conditions of temperature, salinity or </a:t>
            </a:r>
            <a:r>
              <a:rPr lang="en-US" sz="2000" dirty="0" smtClean="0">
                <a:latin typeface="Comic Sans MS" pitchFamily="66" charset="0"/>
                <a:hlinkClick r:id="rId3"/>
              </a:rPr>
              <a:t>pH</a:t>
            </a:r>
            <a:r>
              <a:rPr lang="en-US" sz="2000" dirty="0" smtClean="0">
                <a:latin typeface="Comic Sans MS" pitchFamily="66" charset="0"/>
              </a:rPr>
              <a:t> to survive.</a:t>
            </a:r>
          </a:p>
          <a:p>
            <a:pPr eaLnBrk="1" hangingPunct="1">
              <a:lnSpc>
                <a:spcPct val="90000"/>
              </a:lnSpc>
              <a:buFontTx/>
              <a:buNone/>
            </a:pPr>
            <a:endParaRPr lang="en-US" sz="2000" dirty="0" smtClean="0">
              <a:latin typeface="Comic Sans MS" pitchFamily="66" charset="0"/>
            </a:endParaRPr>
          </a:p>
          <a:p>
            <a:pPr eaLnBrk="1" hangingPunct="1">
              <a:lnSpc>
                <a:spcPct val="90000"/>
              </a:lnSpc>
              <a:buFontTx/>
              <a:buNone/>
            </a:pPr>
            <a:r>
              <a:rPr lang="en-US" sz="2000" dirty="0" smtClean="0">
                <a:solidFill>
                  <a:schemeClr val="tx1">
                    <a:lumMod val="65000"/>
                    <a:lumOff val="35000"/>
                  </a:schemeClr>
                </a:solidFill>
                <a:latin typeface="Comic Sans MS" pitchFamily="66" charset="0"/>
              </a:rPr>
              <a:t>	</a:t>
            </a:r>
            <a:r>
              <a:rPr lang="en-US" sz="2000" b="1" dirty="0" smtClean="0">
                <a:solidFill>
                  <a:schemeClr val="tx1">
                    <a:lumMod val="65000"/>
                    <a:lumOff val="35000"/>
                  </a:schemeClr>
                </a:solidFill>
                <a:latin typeface="Comic Sans MS" pitchFamily="66" charset="0"/>
              </a:rPr>
              <a:t>Thermophiles</a:t>
            </a:r>
            <a:endParaRPr lang="en-US" sz="1800" dirty="0" smtClean="0">
              <a:solidFill>
                <a:schemeClr val="tx1">
                  <a:lumMod val="65000"/>
                  <a:lumOff val="35000"/>
                </a:schemeClr>
              </a:solidFill>
              <a:latin typeface="Comic Sans MS" pitchFamily="66" charset="0"/>
            </a:endParaRPr>
          </a:p>
          <a:p>
            <a:pPr lvl="1" eaLnBrk="1" hangingPunct="1">
              <a:lnSpc>
                <a:spcPct val="90000"/>
              </a:lnSpc>
            </a:pPr>
            <a:r>
              <a:rPr lang="en-US" sz="1800" dirty="0" smtClean="0">
                <a:latin typeface="Comic Sans MS" pitchFamily="66" charset="0"/>
              </a:rPr>
              <a:t>Need temperatures &gt; 45</a:t>
            </a:r>
            <a:r>
              <a:rPr lang="en-US" sz="1800" baseline="30000" dirty="0" smtClean="0">
                <a:latin typeface="Comic Sans MS" pitchFamily="66" charset="0"/>
              </a:rPr>
              <a:t>o</a:t>
            </a:r>
            <a:r>
              <a:rPr lang="en-US" sz="1800" dirty="0" smtClean="0">
                <a:latin typeface="Comic Sans MS" pitchFamily="66" charset="0"/>
              </a:rPr>
              <a:t>C (113</a:t>
            </a:r>
            <a:r>
              <a:rPr lang="en-US" sz="1800" baseline="30000" dirty="0" smtClean="0">
                <a:latin typeface="Comic Sans MS" pitchFamily="66" charset="0"/>
              </a:rPr>
              <a:t>o</a:t>
            </a:r>
            <a:r>
              <a:rPr lang="en-US" sz="1800" dirty="0" smtClean="0">
                <a:latin typeface="Comic Sans MS" pitchFamily="66" charset="0"/>
              </a:rPr>
              <a:t>F) to survive.</a:t>
            </a:r>
          </a:p>
          <a:p>
            <a:pPr eaLnBrk="1" hangingPunct="1">
              <a:lnSpc>
                <a:spcPct val="90000"/>
              </a:lnSpc>
              <a:buFontTx/>
              <a:buNone/>
            </a:pPr>
            <a:endParaRPr lang="en-US" sz="1600" dirty="0" smtClean="0">
              <a:solidFill>
                <a:schemeClr val="hlink"/>
              </a:solidFill>
              <a:latin typeface="Comic Sans MS" pitchFamily="66" charset="0"/>
            </a:endParaRPr>
          </a:p>
          <a:p>
            <a:pPr eaLnBrk="1" hangingPunct="1">
              <a:lnSpc>
                <a:spcPct val="90000"/>
              </a:lnSpc>
              <a:buFontTx/>
              <a:buNone/>
            </a:pPr>
            <a:endParaRPr lang="en-US" sz="2000" dirty="0" smtClean="0">
              <a:latin typeface="Comic Sans MS" pitchFamily="66" charset="0"/>
            </a:endParaRPr>
          </a:p>
          <a:p>
            <a:pPr eaLnBrk="1" hangingPunct="1">
              <a:lnSpc>
                <a:spcPct val="90000"/>
              </a:lnSpc>
              <a:buFontTx/>
              <a:buNone/>
            </a:pPr>
            <a:r>
              <a:rPr lang="en-US" sz="2000" dirty="0" smtClean="0">
                <a:latin typeface="Comic Sans MS" pitchFamily="66" charset="0"/>
              </a:rPr>
              <a:t>	</a:t>
            </a:r>
            <a:r>
              <a:rPr lang="en-US" sz="2000" b="1" dirty="0" smtClean="0">
                <a:solidFill>
                  <a:schemeClr val="tx1">
                    <a:lumMod val="65000"/>
                    <a:lumOff val="35000"/>
                  </a:schemeClr>
                </a:solidFill>
                <a:latin typeface="Comic Sans MS" pitchFamily="66" charset="0"/>
              </a:rPr>
              <a:t>Halophile</a:t>
            </a:r>
          </a:p>
          <a:p>
            <a:pPr lvl="1" eaLnBrk="1" hangingPunct="1">
              <a:lnSpc>
                <a:spcPct val="90000"/>
              </a:lnSpc>
            </a:pPr>
            <a:r>
              <a:rPr lang="en-US" sz="1800" dirty="0" smtClean="0">
                <a:latin typeface="Comic Sans MS" pitchFamily="66" charset="0"/>
              </a:rPr>
              <a:t>Colonize extremely saline environments.</a:t>
            </a:r>
          </a:p>
          <a:p>
            <a:pPr eaLnBrk="1" hangingPunct="1">
              <a:lnSpc>
                <a:spcPct val="90000"/>
              </a:lnSpc>
              <a:buFontTx/>
              <a:buNone/>
            </a:pPr>
            <a:endParaRPr lang="en-US" sz="2000" dirty="0" smtClean="0">
              <a:latin typeface="Comic Sans MS" pitchFamily="66" charset="0"/>
            </a:endParaRPr>
          </a:p>
          <a:p>
            <a:pPr lvl="1" eaLnBrk="1" hangingPunct="1">
              <a:lnSpc>
                <a:spcPct val="90000"/>
              </a:lnSpc>
            </a:pPr>
            <a:r>
              <a:rPr lang="en-US" sz="1800" dirty="0" smtClean="0">
                <a:latin typeface="Comic Sans MS" pitchFamily="66" charset="0"/>
              </a:rPr>
              <a:t>Require salinity &gt; 9% to maintain integrity of cell walls. </a:t>
            </a:r>
          </a:p>
          <a:p>
            <a:pPr eaLnBrk="1" hangingPunct="1">
              <a:lnSpc>
                <a:spcPct val="90000"/>
              </a:lnSpc>
              <a:buFontTx/>
              <a:buNone/>
            </a:pPr>
            <a:endParaRPr lang="en-US" sz="1800" dirty="0" smtClean="0">
              <a:solidFill>
                <a:schemeClr val="hlink"/>
              </a:solidFill>
              <a:latin typeface="Comic Sans MS" pitchFamily="66" charset="0"/>
            </a:endParaRPr>
          </a:p>
        </p:txBody>
      </p:sp>
      <p:pic>
        <p:nvPicPr>
          <p:cNvPr id="6148" name="Picture 8" descr="Image:Grand prismatic spring.jpg">
            <a:hlinkClick r:id="rId4"/>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105400" y="412750"/>
            <a:ext cx="3733800" cy="26431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Text Box 9"/>
          <p:cNvSpPr txBox="1">
            <a:spLocks noChangeArrowheads="1"/>
          </p:cNvSpPr>
          <p:nvPr/>
        </p:nvSpPr>
        <p:spPr bwMode="auto">
          <a:xfrm>
            <a:off x="6400800" y="457200"/>
            <a:ext cx="2362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a:solidFill>
                  <a:schemeClr val="bg1"/>
                </a:solidFill>
              </a:rPr>
              <a:t>Thermophiles produce some of the bright colors of Grand Prismatic Spring, Yellowstone National Park</a:t>
            </a:r>
          </a:p>
        </p:txBody>
      </p:sp>
      <p:sp>
        <p:nvSpPr>
          <p:cNvPr id="6150" name="Text Box 15"/>
          <p:cNvSpPr txBox="1">
            <a:spLocks noChangeArrowheads="1"/>
          </p:cNvSpPr>
          <p:nvPr/>
        </p:nvSpPr>
        <p:spPr bwMode="auto">
          <a:xfrm>
            <a:off x="0" y="6308725"/>
            <a:ext cx="411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b="0">
                <a:latin typeface="Comic Sans MS" pitchFamily="66" charset="0"/>
              </a:rPr>
              <a:t>Images: </a:t>
            </a:r>
            <a:r>
              <a:rPr lang="en-US" sz="1000" b="0">
                <a:latin typeface="Comic Sans MS" pitchFamily="66" charset="0"/>
                <a:hlinkClick r:id="rId6"/>
              </a:rPr>
              <a:t>Grand Prismatic Spring</a:t>
            </a:r>
            <a:r>
              <a:rPr lang="en-US" sz="1000" b="0">
                <a:latin typeface="Comic Sans MS" pitchFamily="66" charset="0"/>
              </a:rPr>
              <a:t>, Yellowstone, Jim Peaco, National Park Service; </a:t>
            </a:r>
            <a:r>
              <a:rPr lang="en-US" sz="1000" b="0">
                <a:latin typeface="Comic Sans MS" pitchFamily="66" charset="0"/>
                <a:hlinkClick r:id="rId7"/>
              </a:rPr>
              <a:t>Owens Lake &amp; Test tubes of Searles Lake</a:t>
            </a:r>
            <a:r>
              <a:rPr lang="en-US" sz="1000" b="0">
                <a:latin typeface="Comic Sans MS" pitchFamily="66" charset="0"/>
              </a:rPr>
              <a:t>, right tube centrifuged to separate out halophiles W.P. Armstrong.  </a:t>
            </a:r>
          </a:p>
        </p:txBody>
      </p:sp>
      <p:pic>
        <p:nvPicPr>
          <p:cNvPr id="6151" name="Picture 18" descr="redlak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3429000"/>
            <a:ext cx="42291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20" descr="Searles Lake Halophile"/>
          <p:cNvPicPr>
            <a:picLocks noGrp="1" noChangeAspect="1" noChangeArrowheads="1"/>
          </p:cNvPicPr>
          <p:nvPr>
            <p:ph sz="quarter" idx="3"/>
          </p:nvPr>
        </p:nvPicPr>
        <p:blipFill>
          <a:blip r:embed="rId9">
            <a:extLst>
              <a:ext uri="{28A0092B-C50C-407E-A947-70E740481C1C}">
                <a14:useLocalDpi xmlns:a14="http://schemas.microsoft.com/office/drawing/2010/main" val="0"/>
              </a:ext>
            </a:extLst>
          </a:blip>
          <a:srcRect/>
          <a:stretch>
            <a:fillRect/>
          </a:stretch>
        </p:blipFill>
        <p:spPr>
          <a:xfrm>
            <a:off x="7772400" y="3581400"/>
            <a:ext cx="1011238"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3" name="Text Box 21"/>
          <p:cNvSpPr txBox="1">
            <a:spLocks noChangeArrowheads="1"/>
          </p:cNvSpPr>
          <p:nvPr/>
        </p:nvSpPr>
        <p:spPr bwMode="auto">
          <a:xfrm>
            <a:off x="4953000" y="5105400"/>
            <a:ext cx="1981200"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200">
                <a:solidFill>
                  <a:schemeClr val="bg1"/>
                </a:solidFill>
                <a:latin typeface="Comic Sans MS" pitchFamily="66" charset="0"/>
              </a:rPr>
              <a:t>Red brine </a:t>
            </a:r>
            <a:r>
              <a:rPr lang="en-US" sz="900">
                <a:solidFill>
                  <a:schemeClr val="bg1"/>
                </a:solidFill>
                <a:latin typeface="Comic Sans MS" pitchFamily="66" charset="0"/>
              </a:rPr>
              <a:t>(full of halophilic Archaea)</a:t>
            </a:r>
            <a:r>
              <a:rPr lang="en-US" sz="1200">
                <a:solidFill>
                  <a:schemeClr val="bg1"/>
                </a:solidFill>
                <a:latin typeface="Comic Sans MS" pitchFamily="66" charset="0"/>
              </a:rPr>
              <a:t> of Owens Lake contrasts with white deposits of soda ash </a:t>
            </a:r>
            <a:r>
              <a:rPr lang="en-US" sz="900">
                <a:solidFill>
                  <a:schemeClr val="bg1"/>
                </a:solidFill>
                <a:latin typeface="Comic Sans MS" pitchFamily="66" charset="0"/>
              </a:rPr>
              <a:t>(sodium carbonate).</a:t>
            </a:r>
          </a:p>
        </p:txBody>
      </p:sp>
      <p:sp>
        <p:nvSpPr>
          <p:cNvPr id="6154" name="Text Box 5"/>
          <p:cNvSpPr txBox="1">
            <a:spLocks noChangeArrowheads="1"/>
          </p:cNvSpPr>
          <p:nvPr/>
        </p:nvSpPr>
        <p:spPr bwMode="auto">
          <a:xfrm>
            <a:off x="381000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10"/>
              </a:rPr>
              <a:t>Virtual Microbiology Classroom</a:t>
            </a:r>
            <a:r>
              <a:rPr lang="en-US" sz="1000">
                <a:latin typeface="Comic Sans MS" pitchFamily="66" charset="0"/>
              </a:rPr>
              <a:t> on </a:t>
            </a:r>
            <a:r>
              <a:rPr lang="en-US" sz="1000">
                <a:latin typeface="Comic Sans MS" pitchFamily="66" charset="0"/>
                <a:hlinkClick r:id="rId11"/>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92162"/>
          </a:xfrm>
          <a:noFill/>
        </p:spPr>
        <p:txBody>
          <a:bodyPr/>
          <a:lstStyle/>
          <a:p>
            <a:pPr algn="l" eaLnBrk="1" hangingPunct="1"/>
            <a:r>
              <a:rPr lang="en-US" sz="3200" b="1" dirty="0" smtClean="0">
                <a:solidFill>
                  <a:srgbClr val="C00000"/>
                </a:solidFill>
                <a:latin typeface="Comic Sans MS" pitchFamily="66" charset="0"/>
              </a:rPr>
              <a:t>ARCHAEA</a:t>
            </a:r>
            <a:r>
              <a:rPr lang="en-US" sz="2800" b="1" dirty="0" smtClean="0">
                <a:latin typeface="Comic Sans MS" pitchFamily="66" charset="0"/>
              </a:rPr>
              <a:t>: </a:t>
            </a:r>
            <a:r>
              <a:rPr lang="en-US" sz="3200" b="1" dirty="0" smtClean="0">
                <a:solidFill>
                  <a:schemeClr val="tx1">
                    <a:lumMod val="65000"/>
                    <a:lumOff val="35000"/>
                  </a:schemeClr>
                </a:solidFill>
                <a:latin typeface="Comic Sans MS" pitchFamily="66" charset="0"/>
              </a:rPr>
              <a:t>Methanogens</a:t>
            </a:r>
            <a:r>
              <a:rPr lang="en-US" sz="2400" b="1" dirty="0" smtClean="0">
                <a:solidFill>
                  <a:schemeClr val="tx1">
                    <a:lumMod val="65000"/>
                    <a:lumOff val="35000"/>
                  </a:schemeClr>
                </a:solidFill>
                <a:latin typeface="Comic Sans MS" pitchFamily="66" charset="0"/>
              </a:rPr>
              <a:t> </a:t>
            </a:r>
            <a:r>
              <a:rPr lang="en-US" sz="2000" b="1" dirty="0" smtClean="0">
                <a:solidFill>
                  <a:schemeClr val="tx1">
                    <a:lumMod val="65000"/>
                    <a:lumOff val="35000"/>
                  </a:schemeClr>
                </a:solidFill>
                <a:latin typeface="Comic Sans MS" pitchFamily="66" charset="0"/>
              </a:rPr>
              <a:t>	</a:t>
            </a:r>
            <a:endParaRPr lang="en-US" sz="1400" i="1" dirty="0" smtClean="0">
              <a:solidFill>
                <a:schemeClr val="tx1">
                  <a:lumMod val="65000"/>
                  <a:lumOff val="35000"/>
                </a:schemeClr>
              </a:solidFill>
              <a:latin typeface="Comic Sans MS" pitchFamily="66" charset="0"/>
            </a:endParaRPr>
          </a:p>
        </p:txBody>
      </p:sp>
      <p:sp>
        <p:nvSpPr>
          <p:cNvPr id="7171" name="Rectangle 3"/>
          <p:cNvSpPr>
            <a:spLocks noGrp="1" noChangeArrowheads="1"/>
          </p:cNvSpPr>
          <p:nvPr>
            <p:ph type="body" sz="half" idx="1"/>
          </p:nvPr>
        </p:nvSpPr>
        <p:spPr>
          <a:xfrm>
            <a:off x="304800" y="1295400"/>
            <a:ext cx="2590800" cy="4724400"/>
          </a:xfrm>
        </p:spPr>
        <p:txBody>
          <a:bodyPr/>
          <a:lstStyle/>
          <a:p>
            <a:pPr eaLnBrk="1" hangingPunct="1">
              <a:lnSpc>
                <a:spcPct val="80000"/>
              </a:lnSpc>
              <a:buFontTx/>
              <a:buNone/>
            </a:pPr>
            <a:endParaRPr lang="en-US" sz="1400" dirty="0" smtClean="0"/>
          </a:p>
          <a:p>
            <a:pPr eaLnBrk="1" hangingPunct="1">
              <a:lnSpc>
                <a:spcPct val="80000"/>
              </a:lnSpc>
            </a:pPr>
            <a:r>
              <a:rPr lang="en-US" sz="1800" dirty="0" smtClean="0">
                <a:latin typeface="Comic Sans MS" pitchFamily="66" charset="0"/>
              </a:rPr>
              <a:t>Largest group of Achaea.</a:t>
            </a:r>
          </a:p>
          <a:p>
            <a:pPr eaLnBrk="1" hangingPunct="1">
              <a:lnSpc>
                <a:spcPct val="80000"/>
              </a:lnSpc>
            </a:pPr>
            <a:endParaRPr lang="en-US" sz="1800" dirty="0" smtClean="0">
              <a:latin typeface="Comic Sans MS" pitchFamily="66" charset="0"/>
            </a:endParaRPr>
          </a:p>
          <a:p>
            <a:pPr eaLnBrk="1" hangingPunct="1">
              <a:lnSpc>
                <a:spcPct val="80000"/>
              </a:lnSpc>
            </a:pPr>
            <a:r>
              <a:rPr lang="en-US" sz="1800" dirty="0" smtClean="0">
                <a:latin typeface="Comic Sans MS" pitchFamily="66" charset="0"/>
              </a:rPr>
              <a:t>Produce methane as a metabolic byproduct. </a:t>
            </a:r>
          </a:p>
          <a:p>
            <a:pPr eaLnBrk="1" hangingPunct="1">
              <a:lnSpc>
                <a:spcPct val="80000"/>
              </a:lnSpc>
            </a:pPr>
            <a:endParaRPr lang="en-US" sz="1800" dirty="0" smtClean="0">
              <a:latin typeface="Comic Sans MS" pitchFamily="66" charset="0"/>
            </a:endParaRPr>
          </a:p>
          <a:p>
            <a:pPr eaLnBrk="1" hangingPunct="1">
              <a:lnSpc>
                <a:spcPct val="80000"/>
              </a:lnSpc>
            </a:pPr>
            <a:r>
              <a:rPr lang="en-US" sz="1800" dirty="0" smtClean="0">
                <a:latin typeface="Comic Sans MS" pitchFamily="66" charset="0"/>
              </a:rPr>
              <a:t>Common in wetlands </a:t>
            </a:r>
            <a:r>
              <a:rPr lang="en-US" sz="1200" dirty="0" smtClean="0">
                <a:latin typeface="Comic Sans MS" pitchFamily="66" charset="0"/>
              </a:rPr>
              <a:t>(responsible for marsh gas).</a:t>
            </a:r>
          </a:p>
          <a:p>
            <a:pPr eaLnBrk="1" hangingPunct="1">
              <a:lnSpc>
                <a:spcPct val="80000"/>
              </a:lnSpc>
            </a:pPr>
            <a:endParaRPr lang="en-US" sz="1200" dirty="0" smtClean="0">
              <a:latin typeface="Comic Sans MS" pitchFamily="66" charset="0"/>
            </a:endParaRPr>
          </a:p>
          <a:p>
            <a:pPr eaLnBrk="1" hangingPunct="1">
              <a:lnSpc>
                <a:spcPct val="80000"/>
              </a:lnSpc>
            </a:pPr>
            <a:endParaRPr lang="en-US" sz="1200" dirty="0" smtClean="0">
              <a:latin typeface="Comic Sans MS" pitchFamily="66" charset="0"/>
            </a:endParaRPr>
          </a:p>
          <a:p>
            <a:pPr eaLnBrk="1" hangingPunct="1">
              <a:lnSpc>
                <a:spcPct val="80000"/>
              </a:lnSpc>
            </a:pPr>
            <a:r>
              <a:rPr lang="en-US" sz="1800" dirty="0" smtClean="0">
                <a:latin typeface="Comic Sans MS" pitchFamily="66" charset="0"/>
              </a:rPr>
              <a:t>In the guts of animals such as ruminants and humans, where they are responsible for flatulence.</a:t>
            </a:r>
            <a:endParaRPr lang="en-US" sz="1600" dirty="0" smtClean="0">
              <a:solidFill>
                <a:schemeClr val="hlink"/>
              </a:solidFill>
            </a:endParaRPr>
          </a:p>
        </p:txBody>
      </p:sp>
      <p:pic>
        <p:nvPicPr>
          <p:cNvPr id="7172" name="Picture 9" descr="Methanogen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971800" y="1295400"/>
            <a:ext cx="56388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15" descr="270-no%20farting"/>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7543800" y="152399"/>
            <a:ext cx="1465263" cy="16002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Text Box 5"/>
          <p:cNvSpPr txBox="1">
            <a:spLocks noChangeArrowheads="1"/>
          </p:cNvSpPr>
          <p:nvPr/>
        </p:nvSpPr>
        <p:spPr bwMode="auto">
          <a:xfrm>
            <a:off x="3817938"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5"/>
              </a:rPr>
              <a:t>Virtual Microbiology Classroom</a:t>
            </a:r>
            <a:r>
              <a:rPr lang="en-US" sz="1000">
                <a:latin typeface="Comic Sans MS" pitchFamily="66" charset="0"/>
              </a:rPr>
              <a:t> on </a:t>
            </a:r>
            <a:r>
              <a:rPr lang="en-US" sz="1000">
                <a:latin typeface="Comic Sans MS" pitchFamily="66" charset="0"/>
                <a:hlinkClick r:id="rId6"/>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2"/>
          <p:cNvSpPr txBox="1">
            <a:spLocks noChangeArrowheads="1"/>
          </p:cNvSpPr>
          <p:nvPr/>
        </p:nvSpPr>
        <p:spPr bwMode="auto">
          <a:xfrm>
            <a:off x="4858766" y="6458494"/>
            <a:ext cx="42679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000" dirty="0">
                <a:latin typeface="Comic Sans MS" pitchFamily="66" charset="0"/>
              </a:rPr>
              <a:t>Image: </a:t>
            </a:r>
            <a:r>
              <a:rPr lang="en-US" sz="1000" dirty="0">
                <a:latin typeface="Comic Sans MS" pitchFamily="66" charset="0"/>
                <a:hlinkClick r:id="rId3"/>
              </a:rPr>
              <a:t>Phylogenetic Tree</a:t>
            </a:r>
            <a:r>
              <a:rPr lang="en-US" sz="1000" dirty="0">
                <a:latin typeface="Comic Sans MS" pitchFamily="66" charset="0"/>
              </a:rPr>
              <a:t>, Eric </a:t>
            </a:r>
            <a:r>
              <a:rPr lang="en-US" sz="1000" dirty="0" err="1">
                <a:latin typeface="Comic Sans MS" pitchFamily="66" charset="0"/>
              </a:rPr>
              <a:t>Gaba</a:t>
            </a:r>
            <a:r>
              <a:rPr lang="en-US" sz="1000" dirty="0">
                <a:latin typeface="Comic Sans MS" pitchFamily="66" charset="0"/>
              </a:rPr>
              <a:t>, NASA Astrobiology </a:t>
            </a:r>
            <a:r>
              <a:rPr lang="en-US" sz="1000" dirty="0" smtClean="0">
                <a:latin typeface="Comic Sans MS" pitchFamily="66" charset="0"/>
              </a:rPr>
              <a:t>institute; </a:t>
            </a:r>
            <a:r>
              <a:rPr lang="en-US" sz="1000" b="0" dirty="0" smtClean="0">
                <a:latin typeface="Comic Sans MS" pitchFamily="66" charset="0"/>
                <a:hlinkClick r:id="rId4"/>
              </a:rPr>
              <a:t>Biological </a:t>
            </a:r>
            <a:r>
              <a:rPr lang="en-US" sz="1000" b="0" dirty="0">
                <a:latin typeface="Comic Sans MS" pitchFamily="66" charset="0"/>
                <a:hlinkClick r:id="rId4"/>
              </a:rPr>
              <a:t>classification diagram</a:t>
            </a:r>
            <a:r>
              <a:rPr lang="en-US" sz="1000" b="0" dirty="0">
                <a:latin typeface="Comic Sans MS" pitchFamily="66" charset="0"/>
              </a:rPr>
              <a:t>, Peter </a:t>
            </a:r>
            <a:r>
              <a:rPr lang="en-US" sz="1000" b="0" dirty="0" err="1" smtClean="0">
                <a:latin typeface="Comic Sans MS" pitchFamily="66" charset="0"/>
              </a:rPr>
              <a:t>Halasz</a:t>
            </a:r>
            <a:endParaRPr lang="en-US" sz="1000" b="0" dirty="0">
              <a:latin typeface="Comic Sans MS" pitchFamily="66" charset="0"/>
            </a:endParaRPr>
          </a:p>
        </p:txBody>
      </p:sp>
      <p:sp>
        <p:nvSpPr>
          <p:cNvPr id="4099" name="Rectangle 14"/>
          <p:cNvSpPr>
            <a:spLocks noGrp="1" noChangeArrowheads="1"/>
          </p:cNvSpPr>
          <p:nvPr>
            <p:ph type="title"/>
          </p:nvPr>
        </p:nvSpPr>
        <p:spPr>
          <a:xfrm>
            <a:off x="457200" y="228600"/>
            <a:ext cx="8229600" cy="639763"/>
          </a:xfrm>
          <a:noFill/>
        </p:spPr>
        <p:txBody>
          <a:bodyPr/>
          <a:lstStyle/>
          <a:p>
            <a:pPr eaLnBrk="1" hangingPunct="1"/>
            <a:r>
              <a:rPr lang="en-US" sz="4000" b="1" dirty="0" smtClean="0">
                <a:solidFill>
                  <a:schemeClr val="tx1"/>
                </a:solidFill>
                <a:latin typeface="Comic Sans MS" pitchFamily="66" charset="0"/>
              </a:rPr>
              <a:t>Classifying Living Things</a:t>
            </a:r>
          </a:p>
        </p:txBody>
      </p:sp>
      <p:sp>
        <p:nvSpPr>
          <p:cNvPr id="4100" name="Text Box 16"/>
          <p:cNvSpPr txBox="1">
            <a:spLocks noChangeArrowheads="1"/>
          </p:cNvSpPr>
          <p:nvPr/>
        </p:nvSpPr>
        <p:spPr bwMode="auto">
          <a:xfrm>
            <a:off x="2006143" y="1295339"/>
            <a:ext cx="20208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000" dirty="0">
                <a:latin typeface="Comic Sans MS" pitchFamily="66" charset="0"/>
                <a:hlinkClick r:id="rId5"/>
              </a:rPr>
              <a:t>Prokaryotes</a:t>
            </a:r>
            <a:endParaRPr lang="en-US" sz="2000" dirty="0">
              <a:latin typeface="Comic Sans MS" pitchFamily="66" charset="0"/>
            </a:endParaRPr>
          </a:p>
        </p:txBody>
      </p:sp>
      <p:sp>
        <p:nvSpPr>
          <p:cNvPr id="4101" name="Text Box 17"/>
          <p:cNvSpPr txBox="1">
            <a:spLocks noChangeArrowheads="1"/>
          </p:cNvSpPr>
          <p:nvPr/>
        </p:nvSpPr>
        <p:spPr bwMode="auto">
          <a:xfrm>
            <a:off x="4501124" y="1278104"/>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000" dirty="0">
                <a:latin typeface="Comic Sans MS" pitchFamily="66" charset="0"/>
                <a:hlinkClick r:id="rId6"/>
              </a:rPr>
              <a:t>Eukaryotes</a:t>
            </a:r>
            <a:endParaRPr lang="en-US" sz="2000" dirty="0">
              <a:latin typeface="Comic Sans MS" pitchFamily="66" charset="0"/>
            </a:endParaRPr>
          </a:p>
        </p:txBody>
      </p:sp>
      <p:sp>
        <p:nvSpPr>
          <p:cNvPr id="4102" name="Line 18"/>
          <p:cNvSpPr>
            <a:spLocks noChangeShapeType="1"/>
          </p:cNvSpPr>
          <p:nvPr/>
        </p:nvSpPr>
        <p:spPr bwMode="auto">
          <a:xfrm>
            <a:off x="3670298" y="1752600"/>
            <a:ext cx="160337"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0" dirty="0"/>
          </a:p>
        </p:txBody>
      </p:sp>
      <p:sp>
        <p:nvSpPr>
          <p:cNvPr id="4103" name="Line 19"/>
          <p:cNvSpPr>
            <a:spLocks noChangeShapeType="1"/>
          </p:cNvSpPr>
          <p:nvPr/>
        </p:nvSpPr>
        <p:spPr bwMode="auto">
          <a:xfrm flipH="1">
            <a:off x="2198457" y="1752600"/>
            <a:ext cx="192316" cy="5207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4" name="Line 20"/>
          <p:cNvSpPr>
            <a:spLocks noChangeShapeType="1"/>
          </p:cNvSpPr>
          <p:nvPr/>
        </p:nvSpPr>
        <p:spPr bwMode="auto">
          <a:xfrm>
            <a:off x="5339324" y="1695449"/>
            <a:ext cx="82097" cy="5778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05" name="Picture 22" descr="PhylogeneticTreeNASAEricGabaNoHead"/>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308768" y="2273300"/>
            <a:ext cx="6068556" cy="405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6" name="Text Box 25"/>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dirty="0">
                <a:latin typeface="Comic Sans MS" pitchFamily="66" charset="0"/>
              </a:rPr>
              <a:t>From </a:t>
            </a:r>
            <a:r>
              <a:rPr lang="en-US" sz="1000" dirty="0">
                <a:latin typeface="Comic Sans MS" pitchFamily="66" charset="0"/>
                <a:hlinkClick r:id="rId8"/>
              </a:rPr>
              <a:t>ScienceProfOnline.com</a:t>
            </a:r>
            <a:r>
              <a:rPr lang="en-US" sz="1000" dirty="0">
                <a:latin typeface="Comic Sans MS" pitchFamily="66" charset="0"/>
              </a:rPr>
              <a:t>, free science education website</a:t>
            </a:r>
            <a:r>
              <a:rPr lang="en-US" sz="1000" i="1" dirty="0">
                <a:latin typeface="Comic Sans MS" pitchFamily="66" charset="0"/>
              </a:rPr>
              <a:t>.</a:t>
            </a:r>
          </a:p>
        </p:txBody>
      </p:sp>
      <p:sp>
        <p:nvSpPr>
          <p:cNvPr id="4107" name="Rectangle 1"/>
          <p:cNvSpPr>
            <a:spLocks noChangeArrowheads="1"/>
          </p:cNvSpPr>
          <p:nvPr/>
        </p:nvSpPr>
        <p:spPr bwMode="auto">
          <a:xfrm>
            <a:off x="2793998" y="2483505"/>
            <a:ext cx="1672883"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a:endParaRPr lang="en-US" b="0" i="1"/>
          </a:p>
        </p:txBody>
      </p:sp>
      <p:sp>
        <p:nvSpPr>
          <p:cNvPr id="4108" name="Rectangle 14"/>
          <p:cNvSpPr>
            <a:spLocks noChangeArrowheads="1"/>
          </p:cNvSpPr>
          <p:nvPr/>
        </p:nvSpPr>
        <p:spPr bwMode="auto">
          <a:xfrm>
            <a:off x="4561224" y="2529997"/>
            <a:ext cx="1371600"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a:endParaRPr lang="en-US" b="0" i="1"/>
          </a:p>
        </p:txBody>
      </p:sp>
      <p:sp>
        <p:nvSpPr>
          <p:cNvPr id="4109" name="Rectangle 15"/>
          <p:cNvSpPr>
            <a:spLocks noChangeArrowheads="1"/>
          </p:cNvSpPr>
          <p:nvPr/>
        </p:nvSpPr>
        <p:spPr bwMode="auto">
          <a:xfrm>
            <a:off x="1055460" y="2442230"/>
            <a:ext cx="1371600"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a:endParaRPr lang="en-US" b="0" i="1"/>
          </a:p>
        </p:txBody>
      </p:sp>
      <p:sp>
        <p:nvSpPr>
          <p:cNvPr id="4110" name="Text Box 16"/>
          <p:cNvSpPr txBox="1">
            <a:spLocks noChangeArrowheads="1"/>
          </p:cNvSpPr>
          <p:nvPr/>
        </p:nvSpPr>
        <p:spPr bwMode="auto">
          <a:xfrm>
            <a:off x="4858767" y="235839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600" dirty="0" err="1">
                <a:solidFill>
                  <a:srgbClr val="663300"/>
                </a:solidFill>
                <a:latin typeface="Comic Sans MS" pitchFamily="66" charset="0"/>
              </a:rPr>
              <a:t>Eukaryota</a:t>
            </a:r>
            <a:endParaRPr lang="en-US" sz="1600" dirty="0">
              <a:solidFill>
                <a:srgbClr val="663300"/>
              </a:solidFill>
              <a:latin typeface="Comic Sans MS" pitchFamily="66" charset="0"/>
            </a:endParaRPr>
          </a:p>
        </p:txBody>
      </p:sp>
      <p:sp>
        <p:nvSpPr>
          <p:cNvPr id="4111" name="Text Box 16"/>
          <p:cNvSpPr txBox="1">
            <a:spLocks noChangeArrowheads="1"/>
          </p:cNvSpPr>
          <p:nvPr/>
        </p:nvSpPr>
        <p:spPr bwMode="auto">
          <a:xfrm>
            <a:off x="2772338" y="2360720"/>
            <a:ext cx="1752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600" dirty="0" err="1">
                <a:solidFill>
                  <a:srgbClr val="C00000"/>
                </a:solidFill>
                <a:latin typeface="Comic Sans MS" pitchFamily="66" charset="0"/>
              </a:rPr>
              <a:t>Archaea</a:t>
            </a:r>
            <a:endParaRPr lang="en-US" sz="1100" dirty="0">
              <a:solidFill>
                <a:srgbClr val="C00000"/>
              </a:solidFill>
              <a:latin typeface="Comic Sans MS" pitchFamily="66" charset="0"/>
            </a:endParaRPr>
          </a:p>
        </p:txBody>
      </p:sp>
      <p:sp>
        <p:nvSpPr>
          <p:cNvPr id="19" name="Text Box 16"/>
          <p:cNvSpPr txBox="1">
            <a:spLocks noChangeArrowheads="1"/>
          </p:cNvSpPr>
          <p:nvPr/>
        </p:nvSpPr>
        <p:spPr bwMode="auto">
          <a:xfrm>
            <a:off x="533400" y="2358390"/>
            <a:ext cx="2260597" cy="461665"/>
          </a:xfrm>
          <a:prstGeom prst="rect">
            <a:avLst/>
          </a:prstGeom>
          <a:solidFill>
            <a:srgbClr val="FFFF00"/>
          </a:solidFill>
          <a:ln>
            <a:noFill/>
          </a:ln>
          <a:effectLs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defRPr/>
            </a:pPr>
            <a:r>
              <a:rPr lang="en-US" sz="2400" i="0" dirty="0" smtClean="0">
                <a:solidFill>
                  <a:schemeClr val="accent2">
                    <a:lumMod val="75000"/>
                  </a:schemeClr>
                </a:solidFill>
                <a:latin typeface="Comic Sans MS" pitchFamily="66" charset="0"/>
              </a:rPr>
              <a:t>Eubacteria</a:t>
            </a:r>
          </a:p>
        </p:txBody>
      </p:sp>
      <p:pic>
        <p:nvPicPr>
          <p:cNvPr id="17" name="Picture 4" descr="Biological_classification_L_Pen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05574" y="1361622"/>
            <a:ext cx="1970086" cy="479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ine 8"/>
          <p:cNvSpPr>
            <a:spLocks noChangeShapeType="1"/>
          </p:cNvSpPr>
          <p:nvPr/>
        </p:nvSpPr>
        <p:spPr bwMode="auto">
          <a:xfrm flipH="1">
            <a:off x="8601929" y="5257800"/>
            <a:ext cx="288805"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9"/>
          <p:cNvSpPr>
            <a:spLocks noChangeShapeType="1"/>
          </p:cNvSpPr>
          <p:nvPr/>
        </p:nvSpPr>
        <p:spPr bwMode="auto">
          <a:xfrm flipH="1">
            <a:off x="8616443" y="5715000"/>
            <a:ext cx="288805"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8"/>
          <p:cNvSpPr>
            <a:spLocks noChangeShapeType="1"/>
          </p:cNvSpPr>
          <p:nvPr/>
        </p:nvSpPr>
        <p:spPr bwMode="auto">
          <a:xfrm flipH="1">
            <a:off x="8601929" y="2077357"/>
            <a:ext cx="288805"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278633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sz="quarter"/>
          </p:nvPr>
        </p:nvSpPr>
        <p:spPr>
          <a:xfrm>
            <a:off x="457200" y="274638"/>
            <a:ext cx="8229600" cy="563562"/>
          </a:xfrm>
        </p:spPr>
        <p:txBody>
          <a:bodyPr/>
          <a:lstStyle/>
          <a:p>
            <a:pPr eaLnBrk="1" hangingPunct="1"/>
            <a:r>
              <a:rPr lang="en-US" sz="2400" b="1" dirty="0" smtClean="0">
                <a:solidFill>
                  <a:srgbClr val="000000"/>
                </a:solidFill>
                <a:latin typeface="Comic Sans MS" pitchFamily="66" charset="0"/>
              </a:rPr>
              <a:t>Classifying Bacteria</a:t>
            </a:r>
            <a:r>
              <a:rPr lang="en-US" sz="2800" dirty="0" smtClean="0">
                <a:solidFill>
                  <a:srgbClr val="000000"/>
                </a:solidFill>
                <a:latin typeface="Comic Sans MS" pitchFamily="66" charset="0"/>
              </a:rPr>
              <a:t>: </a:t>
            </a:r>
            <a:r>
              <a:rPr lang="en-US" sz="2400" b="1" dirty="0" smtClean="0">
                <a:solidFill>
                  <a:srgbClr val="FF0066"/>
                </a:solidFill>
                <a:latin typeface="Comic Sans MS" pitchFamily="66" charset="0"/>
                <a:hlinkClick r:id="rId3"/>
              </a:rPr>
              <a:t>Gram-Negative</a:t>
            </a:r>
            <a:r>
              <a:rPr lang="en-US" sz="1800" b="1" dirty="0" smtClean="0">
                <a:latin typeface="Comic Sans MS" pitchFamily="66" charset="0"/>
                <a:hlinkClick r:id="rId3"/>
              </a:rPr>
              <a:t> &amp; </a:t>
            </a:r>
            <a:r>
              <a:rPr lang="en-US" sz="2400" b="1" dirty="0" smtClean="0">
                <a:solidFill>
                  <a:srgbClr val="990099"/>
                </a:solidFill>
                <a:latin typeface="Comic Sans MS" pitchFamily="66" charset="0"/>
                <a:hlinkClick r:id="rId3"/>
              </a:rPr>
              <a:t>Gram-Positive</a:t>
            </a:r>
            <a:endParaRPr lang="en-US" sz="2400" b="1" dirty="0" smtClean="0">
              <a:solidFill>
                <a:srgbClr val="990099"/>
              </a:solidFill>
              <a:latin typeface="Comic Sans MS" pitchFamily="66" charset="0"/>
            </a:endParaRPr>
          </a:p>
        </p:txBody>
      </p:sp>
      <p:sp>
        <p:nvSpPr>
          <p:cNvPr id="10243" name="Rectangle 3"/>
          <p:cNvSpPr>
            <a:spLocks noGrp="1" noChangeArrowheads="1"/>
          </p:cNvSpPr>
          <p:nvPr>
            <p:ph sz="quarter" idx="1"/>
          </p:nvPr>
        </p:nvSpPr>
        <p:spPr>
          <a:xfrm>
            <a:off x="457200" y="990600"/>
            <a:ext cx="4038600" cy="3048000"/>
          </a:xfrm>
        </p:spPr>
        <p:txBody>
          <a:bodyPr/>
          <a:lstStyle/>
          <a:p>
            <a:pPr algn="ctr" eaLnBrk="1" hangingPunct="1">
              <a:buFontTx/>
              <a:buNone/>
            </a:pPr>
            <a:r>
              <a:rPr lang="en-US" sz="2000" b="1" dirty="0" smtClean="0">
                <a:solidFill>
                  <a:srgbClr val="9900CC"/>
                </a:solidFill>
                <a:latin typeface="Comic Sans MS" pitchFamily="66" charset="0"/>
              </a:rPr>
              <a:t>Gram Positive</a:t>
            </a:r>
          </a:p>
          <a:p>
            <a:pPr eaLnBrk="1" hangingPunct="1">
              <a:buFontTx/>
              <a:buNone/>
            </a:pPr>
            <a:endParaRPr lang="en-US" sz="1000" b="1" dirty="0" smtClean="0">
              <a:latin typeface="Comic Sans MS" pitchFamily="66" charset="0"/>
            </a:endParaRPr>
          </a:p>
          <a:p>
            <a:pPr eaLnBrk="1" hangingPunct="1"/>
            <a:r>
              <a:rPr lang="en-US" sz="1400" dirty="0" smtClean="0">
                <a:latin typeface="Comic Sans MS" pitchFamily="66" charset="0"/>
              </a:rPr>
              <a:t>Peptidoglycan is the thick, outermost layer of their </a:t>
            </a:r>
            <a:r>
              <a:rPr lang="en-US" sz="1400" dirty="0" smtClean="0">
                <a:latin typeface="Comic Sans MS" pitchFamily="66" charset="0"/>
                <a:hlinkClick r:id="rId3"/>
              </a:rPr>
              <a:t>bacterial cell wall</a:t>
            </a:r>
            <a:r>
              <a:rPr lang="en-US" sz="1400" dirty="0" smtClean="0">
                <a:latin typeface="Comic Sans MS" pitchFamily="66" charset="0"/>
              </a:rPr>
              <a:t>.</a:t>
            </a:r>
          </a:p>
          <a:p>
            <a:pPr eaLnBrk="1" hangingPunct="1"/>
            <a:endParaRPr lang="en-US" sz="1400" dirty="0" smtClean="0">
              <a:latin typeface="Comic Sans MS" pitchFamily="66" charset="0"/>
            </a:endParaRPr>
          </a:p>
          <a:p>
            <a:pPr eaLnBrk="1" hangingPunct="1"/>
            <a:r>
              <a:rPr lang="en-US" sz="1400" dirty="0" smtClean="0">
                <a:latin typeface="Comic Sans MS" pitchFamily="66" charset="0"/>
              </a:rPr>
              <a:t>About 90% of cell wall is made of peptidoglycan.</a:t>
            </a:r>
          </a:p>
          <a:p>
            <a:pPr eaLnBrk="1" hangingPunct="1">
              <a:buFontTx/>
              <a:buNone/>
            </a:pPr>
            <a:endParaRPr lang="en-US" sz="1400" dirty="0" smtClean="0">
              <a:latin typeface="Comic Sans MS" pitchFamily="66" charset="0"/>
            </a:endParaRPr>
          </a:p>
          <a:p>
            <a:pPr eaLnBrk="1" hangingPunct="1">
              <a:buFontTx/>
              <a:buNone/>
            </a:pPr>
            <a:endParaRPr lang="en-US" sz="1400" dirty="0" smtClean="0"/>
          </a:p>
        </p:txBody>
      </p:sp>
      <p:sp>
        <p:nvSpPr>
          <p:cNvPr id="10244" name="Rectangle 4"/>
          <p:cNvSpPr>
            <a:spLocks noGrp="1" noChangeArrowheads="1"/>
          </p:cNvSpPr>
          <p:nvPr>
            <p:ph sz="quarter" idx="2"/>
          </p:nvPr>
        </p:nvSpPr>
        <p:spPr>
          <a:xfrm>
            <a:off x="4648200" y="1066800"/>
            <a:ext cx="4267200" cy="5791200"/>
          </a:xfrm>
        </p:spPr>
        <p:txBody>
          <a:bodyPr/>
          <a:lstStyle/>
          <a:p>
            <a:pPr algn="ctr" eaLnBrk="1" hangingPunct="1">
              <a:buFontTx/>
              <a:buNone/>
            </a:pPr>
            <a:r>
              <a:rPr lang="en-US" sz="2000" b="1" dirty="0" smtClean="0">
                <a:solidFill>
                  <a:srgbClr val="FF3399"/>
                </a:solidFill>
                <a:latin typeface="Comic Sans MS" pitchFamily="66" charset="0"/>
              </a:rPr>
              <a:t>Gram Negative</a:t>
            </a:r>
          </a:p>
          <a:p>
            <a:pPr eaLnBrk="1" hangingPunct="1">
              <a:buFontTx/>
              <a:buNone/>
            </a:pPr>
            <a:endParaRPr lang="en-US" sz="1000" b="1" dirty="0" smtClean="0">
              <a:latin typeface="Comic Sans MS" pitchFamily="66" charset="0"/>
            </a:endParaRPr>
          </a:p>
          <a:p>
            <a:pPr eaLnBrk="1" hangingPunct="1"/>
            <a:r>
              <a:rPr lang="en-US" sz="1400" dirty="0" smtClean="0">
                <a:latin typeface="Comic Sans MS" pitchFamily="66" charset="0"/>
              </a:rPr>
              <a:t>Cell wall is  more chemically complex, thinner and less compact.</a:t>
            </a:r>
          </a:p>
          <a:p>
            <a:pPr eaLnBrk="1" hangingPunct="1"/>
            <a:endParaRPr lang="en-US" sz="1400" dirty="0" smtClean="0">
              <a:latin typeface="Comic Sans MS" pitchFamily="66" charset="0"/>
            </a:endParaRPr>
          </a:p>
          <a:p>
            <a:pPr eaLnBrk="1" hangingPunct="1"/>
            <a:r>
              <a:rPr lang="en-US" sz="1400" dirty="0" smtClean="0">
                <a:latin typeface="Comic Sans MS" pitchFamily="66" charset="0"/>
              </a:rPr>
              <a:t>Peptidoglycan only 5 – 20% of the cell wall.</a:t>
            </a:r>
          </a:p>
          <a:p>
            <a:pPr eaLnBrk="1" hangingPunct="1"/>
            <a:endParaRPr lang="en-US" sz="1400" dirty="0" smtClean="0">
              <a:latin typeface="Comic Sans MS" pitchFamily="66" charset="0"/>
            </a:endParaRPr>
          </a:p>
          <a:p>
            <a:pPr eaLnBrk="1" hangingPunct="1"/>
            <a:r>
              <a:rPr lang="en-US" sz="1400" dirty="0" smtClean="0">
                <a:latin typeface="Comic Sans MS" pitchFamily="66" charset="0"/>
              </a:rPr>
              <a:t>Peptidoglycan is </a:t>
            </a:r>
            <a:r>
              <a:rPr lang="en-US" sz="1400" b="1" dirty="0" smtClean="0">
                <a:latin typeface="Comic Sans MS" pitchFamily="66" charset="0"/>
              </a:rPr>
              <a:t>not the outermost layer</a:t>
            </a:r>
            <a:r>
              <a:rPr lang="en-US" sz="1400" dirty="0" smtClean="0">
                <a:latin typeface="Comic Sans MS" pitchFamily="66" charset="0"/>
              </a:rPr>
              <a:t>, but between the plasma membrane and the outer membrane.</a:t>
            </a:r>
          </a:p>
          <a:p>
            <a:pPr eaLnBrk="1" hangingPunct="1"/>
            <a:endParaRPr lang="en-US" sz="1400" dirty="0" smtClean="0">
              <a:latin typeface="Comic Sans MS" pitchFamily="66" charset="0"/>
            </a:endParaRPr>
          </a:p>
          <a:p>
            <a:pPr eaLnBrk="1" hangingPunct="1"/>
            <a:r>
              <a:rPr lang="en-US" sz="1400" dirty="0" smtClean="0">
                <a:latin typeface="Comic Sans MS" pitchFamily="66" charset="0"/>
              </a:rPr>
              <a:t>Not accessible to the action of antibiotics.</a:t>
            </a:r>
          </a:p>
          <a:p>
            <a:pPr eaLnBrk="1" hangingPunct="1"/>
            <a:endParaRPr lang="en-US" sz="1400" dirty="0" smtClean="0">
              <a:latin typeface="Comic Sans MS" pitchFamily="66" charset="0"/>
            </a:endParaRPr>
          </a:p>
          <a:p>
            <a:pPr eaLnBrk="1" hangingPunct="1"/>
            <a:r>
              <a:rPr lang="en-US" sz="1400" dirty="0" smtClean="0">
                <a:latin typeface="Comic Sans MS" pitchFamily="66" charset="0"/>
              </a:rPr>
              <a:t>Outer membrane is similar to the plasma membrane, but is less permeable and contains lipopolysaccharides (LPS).</a:t>
            </a:r>
          </a:p>
          <a:p>
            <a:pPr eaLnBrk="1" hangingPunct="1"/>
            <a:endParaRPr lang="en-US" sz="1400" dirty="0" smtClean="0">
              <a:latin typeface="Comic Sans MS" pitchFamily="66" charset="0"/>
            </a:endParaRPr>
          </a:p>
          <a:p>
            <a:pPr eaLnBrk="1" hangingPunct="1"/>
            <a:r>
              <a:rPr lang="en-US" sz="1400" dirty="0" smtClean="0">
                <a:latin typeface="Comic Sans MS" pitchFamily="66" charset="0"/>
              </a:rPr>
              <a:t>LPS is a harmful substance classified as an endotoxin.</a:t>
            </a:r>
          </a:p>
          <a:p>
            <a:pPr eaLnBrk="1" hangingPunct="1">
              <a:buFontTx/>
              <a:buNone/>
            </a:pPr>
            <a:endParaRPr lang="en-US" sz="800" dirty="0" smtClean="0">
              <a:latin typeface="Comic Sans MS" pitchFamily="66" charset="0"/>
            </a:endParaRPr>
          </a:p>
        </p:txBody>
      </p:sp>
      <p:sp>
        <p:nvSpPr>
          <p:cNvPr id="10245" name="Rectangle 8"/>
          <p:cNvSpPr>
            <a:spLocks noChangeArrowheads="1"/>
          </p:cNvSpPr>
          <p:nvPr/>
        </p:nvSpPr>
        <p:spPr bwMode="auto">
          <a:xfrm>
            <a:off x="457200" y="3733800"/>
            <a:ext cx="1752600" cy="228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246" name="Picture 11" descr="gramp gramn cell walls"/>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09600" y="2971800"/>
            <a:ext cx="3603625"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7" name="Text Box 5"/>
          <p:cNvSpPr txBox="1">
            <a:spLocks noChangeArrowheads="1"/>
          </p:cNvSpPr>
          <p:nvPr/>
        </p:nvSpPr>
        <p:spPr bwMode="auto">
          <a:xfrm>
            <a:off x="3810000" y="6635750"/>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5"/>
              </a:rPr>
              <a:t>Virtual Microbiology Classroom</a:t>
            </a:r>
            <a:r>
              <a:rPr lang="en-US" sz="1000">
                <a:latin typeface="Comic Sans MS" pitchFamily="66" charset="0"/>
              </a:rPr>
              <a:t> on </a:t>
            </a:r>
            <a:r>
              <a:rPr lang="en-US" sz="1000">
                <a:latin typeface="Comic Sans MS" pitchFamily="66" charset="0"/>
                <a:hlinkClick r:id="rId6"/>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534400" cy="609600"/>
          </a:xfrm>
        </p:spPr>
        <p:txBody>
          <a:bodyPr/>
          <a:lstStyle/>
          <a:p>
            <a:pPr algn="l" eaLnBrk="1" hangingPunct="1"/>
            <a:r>
              <a:rPr lang="en-US" sz="2800" b="1" dirty="0" smtClean="0">
                <a:solidFill>
                  <a:schemeClr val="folHlink"/>
                </a:solidFill>
                <a:latin typeface="Comic Sans MS" pitchFamily="66" charset="0"/>
              </a:rPr>
              <a:t>Bacterial Genus</a:t>
            </a:r>
            <a:r>
              <a:rPr lang="en-US" sz="4000" dirty="0" smtClean="0"/>
              <a:t> </a:t>
            </a:r>
            <a:r>
              <a:rPr lang="en-US" sz="2800" b="1" dirty="0" smtClean="0">
                <a:latin typeface="Comic Sans MS" pitchFamily="66" charset="0"/>
              </a:rPr>
              <a:t>:</a:t>
            </a:r>
            <a:r>
              <a:rPr lang="en-US" sz="4000" dirty="0" smtClean="0"/>
              <a:t> </a:t>
            </a:r>
            <a:r>
              <a:rPr lang="en-US" sz="2800" b="1" i="1" dirty="0" smtClean="0">
                <a:solidFill>
                  <a:schemeClr val="tx1">
                    <a:lumMod val="65000"/>
                    <a:lumOff val="35000"/>
                  </a:schemeClr>
                </a:solidFill>
                <a:latin typeface="Comic Sans MS" pitchFamily="66" charset="0"/>
                <a:hlinkClick r:id="rId3"/>
              </a:rPr>
              <a:t>Clostridium</a:t>
            </a:r>
            <a:endParaRPr lang="en-US" sz="2800" b="1" i="1" dirty="0" smtClean="0">
              <a:solidFill>
                <a:schemeClr val="tx1">
                  <a:lumMod val="65000"/>
                  <a:lumOff val="35000"/>
                </a:schemeClr>
              </a:solidFill>
              <a:latin typeface="Comic Sans MS" pitchFamily="66" charset="0"/>
            </a:endParaRPr>
          </a:p>
        </p:txBody>
      </p:sp>
      <p:sp>
        <p:nvSpPr>
          <p:cNvPr id="11267" name="Rectangle 3"/>
          <p:cNvSpPr>
            <a:spLocks noGrp="1" noChangeArrowheads="1"/>
          </p:cNvSpPr>
          <p:nvPr>
            <p:ph type="body" sz="half" idx="1"/>
          </p:nvPr>
        </p:nvSpPr>
        <p:spPr>
          <a:xfrm>
            <a:off x="228600" y="904875"/>
            <a:ext cx="5334000" cy="5867400"/>
          </a:xfrm>
        </p:spPr>
        <p:txBody>
          <a:bodyPr/>
          <a:lstStyle/>
          <a:p>
            <a:pPr eaLnBrk="1" hangingPunct="1">
              <a:lnSpc>
                <a:spcPct val="80000"/>
              </a:lnSpc>
              <a:buFontTx/>
              <a:buNone/>
            </a:pPr>
            <a:r>
              <a:rPr lang="en-US" sz="1800" b="1" dirty="0" smtClean="0">
                <a:solidFill>
                  <a:srgbClr val="800080"/>
                </a:solidFill>
                <a:latin typeface="Comic Sans MS" pitchFamily="66" charset="0"/>
                <a:hlinkClick r:id="rId4"/>
              </a:rPr>
              <a:t>GRAM-POSITIVE</a:t>
            </a:r>
            <a:endParaRPr lang="en-US" sz="1800" b="1" dirty="0" smtClean="0">
              <a:solidFill>
                <a:srgbClr val="800080"/>
              </a:solidFill>
              <a:latin typeface="Comic Sans MS" pitchFamily="66" charset="0"/>
            </a:endParaRPr>
          </a:p>
          <a:p>
            <a:pPr eaLnBrk="1" hangingPunct="1">
              <a:lnSpc>
                <a:spcPct val="80000"/>
              </a:lnSpc>
              <a:buFontTx/>
              <a:buNone/>
            </a:pPr>
            <a:r>
              <a:rPr lang="en-US" sz="1600" b="1" dirty="0" smtClean="0">
                <a:solidFill>
                  <a:schemeClr val="folHlink"/>
                </a:solidFill>
                <a:latin typeface="Comic Sans MS" pitchFamily="66" charset="0"/>
              </a:rPr>
              <a:t>Obligate anaerobes</a:t>
            </a:r>
          </a:p>
          <a:p>
            <a:pPr eaLnBrk="1" hangingPunct="1">
              <a:lnSpc>
                <a:spcPct val="80000"/>
              </a:lnSpc>
              <a:buFontTx/>
              <a:buNone/>
            </a:pPr>
            <a:r>
              <a:rPr lang="en-US" sz="1600" dirty="0" smtClean="0">
                <a:latin typeface="Comic Sans MS" pitchFamily="66" charset="0"/>
              </a:rPr>
              <a:t>bacillus-shaped</a:t>
            </a:r>
          </a:p>
          <a:p>
            <a:pPr eaLnBrk="1" hangingPunct="1">
              <a:lnSpc>
                <a:spcPct val="80000"/>
              </a:lnSpc>
              <a:buFontTx/>
              <a:buNone/>
            </a:pPr>
            <a:r>
              <a:rPr lang="en-US" sz="1600" dirty="0" smtClean="0">
                <a:latin typeface="Comic Sans MS" pitchFamily="66" charset="0"/>
              </a:rPr>
              <a:t>endospore producer</a:t>
            </a:r>
          </a:p>
          <a:p>
            <a:pPr eaLnBrk="1" hangingPunct="1">
              <a:lnSpc>
                <a:spcPct val="80000"/>
              </a:lnSpc>
              <a:spcBef>
                <a:spcPct val="0"/>
              </a:spcBef>
              <a:buFontTx/>
              <a:buNone/>
            </a:pPr>
            <a:r>
              <a:rPr lang="en-US" sz="1600" dirty="0" smtClean="0">
                <a:solidFill>
                  <a:srgbClr val="9900CC"/>
                </a:solidFill>
                <a:latin typeface="Comic Sans MS" pitchFamily="66" charset="0"/>
              </a:rPr>
              <a:t>	</a:t>
            </a:r>
            <a:r>
              <a:rPr lang="en-US" sz="1400" dirty="0" smtClean="0">
                <a:solidFill>
                  <a:srgbClr val="9900CC"/>
                </a:solidFill>
                <a:latin typeface="Comic Sans MS" pitchFamily="66" charset="0"/>
              </a:rPr>
              <a:t>		</a:t>
            </a:r>
            <a:r>
              <a:rPr lang="en-US" sz="1400" b="1" dirty="0" smtClean="0">
                <a:solidFill>
                  <a:srgbClr val="9900CC"/>
                </a:solidFill>
                <a:latin typeface="Comic Sans MS" pitchFamily="66" charset="0"/>
              </a:rPr>
              <a:t>	</a:t>
            </a:r>
            <a:endParaRPr lang="en-US" sz="1600" dirty="0" smtClean="0"/>
          </a:p>
          <a:p>
            <a:pPr eaLnBrk="1" hangingPunct="1">
              <a:lnSpc>
                <a:spcPct val="80000"/>
              </a:lnSpc>
              <a:buFont typeface="Wingdings" pitchFamily="2" charset="2"/>
              <a:buChar char="Ø"/>
            </a:pPr>
            <a:r>
              <a:rPr lang="en-US" sz="1600" dirty="0">
                <a:latin typeface="Comic Sans MS" pitchFamily="66" charset="0"/>
              </a:rPr>
              <a:t>M</a:t>
            </a:r>
            <a:r>
              <a:rPr lang="en-US" sz="1600" dirty="0" smtClean="0">
                <a:latin typeface="Comic Sans MS" pitchFamily="66" charset="0"/>
              </a:rPr>
              <a:t>embers of this genus have a couple of bacterial “superpowers” that make them particularly tough pathogens. </a:t>
            </a:r>
          </a:p>
          <a:p>
            <a:pPr eaLnBrk="1" hangingPunct="1">
              <a:lnSpc>
                <a:spcPct val="80000"/>
              </a:lnSpc>
              <a:buFont typeface="Wingdings" pitchFamily="2" charset="2"/>
              <a:buChar char="Ø"/>
            </a:pPr>
            <a:endParaRPr lang="en-US" sz="900" dirty="0">
              <a:latin typeface="Comic Sans MS" pitchFamily="66" charset="0"/>
            </a:endParaRPr>
          </a:p>
          <a:p>
            <a:pPr eaLnBrk="1" hangingPunct="1">
              <a:lnSpc>
                <a:spcPct val="80000"/>
              </a:lnSpc>
              <a:buFont typeface="Wingdings" pitchFamily="2" charset="2"/>
              <a:buChar char="Ø"/>
            </a:pPr>
            <a:r>
              <a:rPr lang="en-US" sz="1800" b="1" i="1" dirty="0">
                <a:solidFill>
                  <a:srgbClr val="FF0000"/>
                </a:solidFill>
                <a:latin typeface="Comic Sans MS" pitchFamily="66" charset="0"/>
              </a:rPr>
              <a:t>Q</a:t>
            </a:r>
            <a:r>
              <a:rPr lang="en-US" sz="1600" b="1" i="1" dirty="0">
                <a:latin typeface="Comic Sans MS" pitchFamily="66" charset="0"/>
              </a:rPr>
              <a:t>:</a:t>
            </a:r>
            <a:r>
              <a:rPr lang="en-US" sz="1600" i="1" dirty="0">
                <a:latin typeface="Comic Sans MS" pitchFamily="66" charset="0"/>
              </a:rPr>
              <a:t> Anyone remember what those superpowers are?</a:t>
            </a:r>
          </a:p>
          <a:p>
            <a:pPr marL="0" indent="0" eaLnBrk="1" hangingPunct="1">
              <a:lnSpc>
                <a:spcPct val="80000"/>
              </a:lnSpc>
              <a:buNone/>
            </a:pPr>
            <a:endParaRPr lang="en-US" sz="900" i="1" dirty="0" smtClean="0">
              <a:latin typeface="Comic Sans MS" pitchFamily="66" charset="0"/>
            </a:endParaRPr>
          </a:p>
          <a:p>
            <a:pPr eaLnBrk="1" hangingPunct="1">
              <a:lnSpc>
                <a:spcPct val="80000"/>
              </a:lnSpc>
              <a:buFont typeface="Wingdings" pitchFamily="2" charset="2"/>
              <a:buChar char="Ø"/>
            </a:pPr>
            <a:r>
              <a:rPr lang="en-US" sz="1600" dirty="0" smtClean="0">
                <a:latin typeface="Comic Sans MS" pitchFamily="66" charset="0"/>
              </a:rPr>
              <a:t>All have a strictly </a:t>
            </a:r>
            <a:r>
              <a:rPr lang="en-US" sz="1600" b="1" dirty="0" smtClean="0">
                <a:solidFill>
                  <a:schemeClr val="folHlink"/>
                </a:solidFill>
                <a:latin typeface="Comic Sans MS" pitchFamily="66" charset="0"/>
              </a:rPr>
              <a:t>fermentative </a:t>
            </a:r>
            <a:r>
              <a:rPr lang="en-US" sz="1600" dirty="0" smtClean="0">
                <a:latin typeface="Comic Sans MS" pitchFamily="66" charset="0"/>
              </a:rPr>
              <a:t>mode of metabolism (Don’t’ use oxygen). </a:t>
            </a:r>
          </a:p>
          <a:p>
            <a:pPr eaLnBrk="1" hangingPunct="1">
              <a:lnSpc>
                <a:spcPct val="80000"/>
              </a:lnSpc>
              <a:buFont typeface="Wingdings" pitchFamily="2" charset="2"/>
              <a:buChar char="Ø"/>
            </a:pPr>
            <a:endParaRPr lang="en-US" sz="900" dirty="0" smtClean="0">
              <a:latin typeface="Comic Sans MS" pitchFamily="66" charset="0"/>
            </a:endParaRPr>
          </a:p>
          <a:p>
            <a:pPr eaLnBrk="1" hangingPunct="1">
              <a:lnSpc>
                <a:spcPct val="80000"/>
              </a:lnSpc>
              <a:buFont typeface="Wingdings" pitchFamily="2" charset="2"/>
              <a:buChar char="Ø"/>
            </a:pPr>
            <a:r>
              <a:rPr lang="en-US" sz="1600" dirty="0" smtClean="0">
                <a:latin typeface="Comic Sans MS" pitchFamily="66" charset="0"/>
              </a:rPr>
              <a:t>Vegetative cells are </a:t>
            </a:r>
            <a:r>
              <a:rPr lang="en-US" sz="1600" b="1" dirty="0" smtClean="0">
                <a:solidFill>
                  <a:schemeClr val="folHlink"/>
                </a:solidFill>
                <a:latin typeface="Comic Sans MS" pitchFamily="66" charset="0"/>
              </a:rPr>
              <a:t>obligate anaerobes</a:t>
            </a:r>
            <a:r>
              <a:rPr lang="en-US" sz="1600" dirty="0" smtClean="0">
                <a:latin typeface="Comic Sans MS" pitchFamily="66" charset="0"/>
              </a:rPr>
              <a:t> killed by exposure to O2, but their </a:t>
            </a:r>
            <a:r>
              <a:rPr lang="en-US" sz="1600" dirty="0" smtClean="0">
                <a:latin typeface="Comic Sans MS" pitchFamily="66" charset="0"/>
                <a:hlinkClick r:id="rId5"/>
              </a:rPr>
              <a:t>endospores</a:t>
            </a:r>
            <a:r>
              <a:rPr lang="en-US" sz="1600" dirty="0" smtClean="0">
                <a:latin typeface="Comic Sans MS" pitchFamily="66" charset="0"/>
              </a:rPr>
              <a:t> are able to survive long periods of exposure to air. </a:t>
            </a:r>
          </a:p>
          <a:p>
            <a:pPr eaLnBrk="1" hangingPunct="1">
              <a:lnSpc>
                <a:spcPct val="80000"/>
              </a:lnSpc>
              <a:buFont typeface="Wingdings" pitchFamily="2" charset="2"/>
              <a:buChar char="Ø"/>
            </a:pPr>
            <a:endParaRPr lang="en-US" sz="900" dirty="0" smtClean="0">
              <a:latin typeface="Comic Sans MS" pitchFamily="66" charset="0"/>
            </a:endParaRPr>
          </a:p>
          <a:p>
            <a:pPr eaLnBrk="1" hangingPunct="1">
              <a:lnSpc>
                <a:spcPct val="80000"/>
              </a:lnSpc>
              <a:buFont typeface="Wingdings" pitchFamily="2" charset="2"/>
              <a:buChar char="Ø"/>
            </a:pPr>
            <a:r>
              <a:rPr lang="en-US" sz="1600" dirty="0" smtClean="0">
                <a:latin typeface="Comic Sans MS" pitchFamily="66" charset="0"/>
              </a:rPr>
              <a:t>Known to produce a variety of toxins, some of which are fatal. </a:t>
            </a:r>
          </a:p>
          <a:p>
            <a:pPr eaLnBrk="1" hangingPunct="1">
              <a:lnSpc>
                <a:spcPct val="80000"/>
              </a:lnSpc>
              <a:buFont typeface="Wingdings" pitchFamily="2" charset="2"/>
              <a:buChar char="Ø"/>
            </a:pPr>
            <a:endParaRPr lang="en-US" sz="1600" dirty="0">
              <a:latin typeface="Comic Sans MS" pitchFamily="66" charset="0"/>
            </a:endParaRPr>
          </a:p>
          <a:p>
            <a:pPr eaLnBrk="1" hangingPunct="1">
              <a:lnSpc>
                <a:spcPct val="80000"/>
              </a:lnSpc>
              <a:buFont typeface="Wingdings" pitchFamily="2" charset="2"/>
              <a:buChar char="Ø"/>
            </a:pPr>
            <a:r>
              <a:rPr lang="en-US" sz="1800" b="1" i="1" dirty="0" smtClean="0">
                <a:solidFill>
                  <a:srgbClr val="FF0000"/>
                </a:solidFill>
                <a:latin typeface="Comic Sans MS" pitchFamily="66" charset="0"/>
              </a:rPr>
              <a:t>Q</a:t>
            </a:r>
            <a:r>
              <a:rPr lang="en-US" sz="1800" b="1" i="1" dirty="0" smtClean="0">
                <a:latin typeface="Comic Sans MS" pitchFamily="66" charset="0"/>
              </a:rPr>
              <a:t>:</a:t>
            </a:r>
            <a:r>
              <a:rPr lang="en-US" sz="1800" b="1" i="1" dirty="0" smtClean="0">
                <a:solidFill>
                  <a:srgbClr val="FF0000"/>
                </a:solidFill>
                <a:latin typeface="Comic Sans MS" pitchFamily="66" charset="0"/>
              </a:rPr>
              <a:t> </a:t>
            </a:r>
            <a:r>
              <a:rPr lang="en-US" sz="1600" i="1" dirty="0" smtClean="0">
                <a:latin typeface="Comic Sans MS" pitchFamily="66" charset="0"/>
              </a:rPr>
              <a:t>What were the four species of Clostridium that were introduced in a previous lecture (</a:t>
            </a:r>
            <a:r>
              <a:rPr lang="en-US" sz="1600" i="1" dirty="0" smtClean="0">
                <a:latin typeface="Comic Sans MS" pitchFamily="66" charset="0"/>
                <a:hlinkClick r:id="rId6"/>
              </a:rPr>
              <a:t>History of Microbiology</a:t>
            </a:r>
            <a:r>
              <a:rPr lang="en-US" sz="1600" i="1" dirty="0" smtClean="0">
                <a:latin typeface="Comic Sans MS" pitchFamily="66" charset="0"/>
              </a:rPr>
              <a:t>)?</a:t>
            </a:r>
          </a:p>
          <a:p>
            <a:pPr eaLnBrk="1" hangingPunct="1">
              <a:lnSpc>
                <a:spcPct val="80000"/>
              </a:lnSpc>
              <a:buFontTx/>
              <a:buNone/>
            </a:pPr>
            <a:endParaRPr lang="en-US" sz="600" dirty="0" smtClean="0">
              <a:latin typeface="Comic Sans MS" pitchFamily="66" charset="0"/>
            </a:endParaRPr>
          </a:p>
        </p:txBody>
      </p:sp>
      <p:sp>
        <p:nvSpPr>
          <p:cNvPr id="11268" name="Text Box 4"/>
          <p:cNvSpPr txBox="1">
            <a:spLocks noChangeArrowheads="1"/>
          </p:cNvSpPr>
          <p:nvPr/>
        </p:nvSpPr>
        <p:spPr bwMode="auto">
          <a:xfrm>
            <a:off x="0" y="6461125"/>
            <a:ext cx="358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b="0">
                <a:latin typeface="Comic Sans MS" pitchFamily="66" charset="0"/>
              </a:rPr>
              <a:t>Images: </a:t>
            </a:r>
            <a:r>
              <a:rPr lang="en-US" sz="1000" b="0">
                <a:latin typeface="Comic Sans MS" pitchFamily="66" charset="0"/>
                <a:hlinkClick r:id="rId7"/>
              </a:rPr>
              <a:t>Man with Tetanus</a:t>
            </a:r>
            <a:r>
              <a:rPr lang="en-US" sz="1000" b="0">
                <a:latin typeface="Comic Sans MS" pitchFamily="66" charset="0"/>
              </a:rPr>
              <a:t>, Sir Charles Bell; Clostridium botulinum, </a:t>
            </a:r>
            <a:r>
              <a:rPr lang="en-US" sz="1000" b="0">
                <a:latin typeface="Comic Sans MS" pitchFamily="66" charset="0"/>
                <a:hlinkClick r:id="rId8"/>
              </a:rPr>
              <a:t>PHIL</a:t>
            </a:r>
            <a:r>
              <a:rPr lang="en-US" sz="1000" b="0">
                <a:latin typeface="Comic Sans MS" pitchFamily="66" charset="0"/>
              </a:rPr>
              <a:t> #2107; </a:t>
            </a:r>
            <a:r>
              <a:rPr lang="en-US" sz="1000" b="0">
                <a:latin typeface="Comic Sans MS" pitchFamily="66" charset="0"/>
                <a:hlinkClick r:id="rId9"/>
              </a:rPr>
              <a:t>Wet Gangrene</a:t>
            </a:r>
            <a:r>
              <a:rPr lang="en-US" sz="1000" b="0">
                <a:latin typeface="Comic Sans MS" pitchFamily="66" charset="0"/>
              </a:rPr>
              <a:t>, Wiki</a:t>
            </a:r>
          </a:p>
        </p:txBody>
      </p:sp>
      <p:pic>
        <p:nvPicPr>
          <p:cNvPr id="11269" name="Picture 5" descr="ClostridiumBotulinu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2152650"/>
            <a:ext cx="2362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05437" y="1284741"/>
            <a:ext cx="107156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descr="Wet-gangren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7400" y="3733800"/>
            <a:ext cx="3048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Rounded Rectangle 2"/>
          <p:cNvSpPr>
            <a:spLocks noChangeArrowheads="1"/>
          </p:cNvSpPr>
          <p:nvPr/>
        </p:nvSpPr>
        <p:spPr bwMode="auto">
          <a:xfrm>
            <a:off x="2819400" y="990600"/>
            <a:ext cx="533400" cy="152400"/>
          </a:xfrm>
          <a:prstGeom prst="roundRect">
            <a:avLst>
              <a:gd name="adj" fmla="val 16667"/>
            </a:avLst>
          </a:prstGeom>
          <a:solidFill>
            <a:srgbClr val="9900CC"/>
          </a:solidFill>
          <a:ln w="9525" algn="ctr">
            <a:solidFill>
              <a:schemeClr val="tx1"/>
            </a:solidFill>
            <a:round/>
            <a:headEnd/>
            <a:tailEnd/>
          </a:ln>
        </p:spPr>
        <p:txBody>
          <a:bodyPr/>
          <a:lstStyle/>
          <a:p>
            <a:endParaRPr lang="en-US"/>
          </a:p>
        </p:txBody>
      </p:sp>
      <p:sp>
        <p:nvSpPr>
          <p:cNvPr id="11274" name="Rounded Rectangle 3"/>
          <p:cNvSpPr>
            <a:spLocks noChangeArrowheads="1"/>
          </p:cNvSpPr>
          <p:nvPr/>
        </p:nvSpPr>
        <p:spPr bwMode="auto">
          <a:xfrm rot="212774">
            <a:off x="3421063" y="1263650"/>
            <a:ext cx="615950" cy="184150"/>
          </a:xfrm>
          <a:prstGeom prst="roundRect">
            <a:avLst>
              <a:gd name="adj" fmla="val 16667"/>
            </a:avLst>
          </a:prstGeom>
          <a:solidFill>
            <a:srgbClr val="9900CC"/>
          </a:solidFill>
          <a:ln w="9525" algn="ctr">
            <a:solidFill>
              <a:schemeClr val="tx1"/>
            </a:solidFill>
            <a:round/>
            <a:headEnd/>
            <a:tailEnd/>
          </a:ln>
        </p:spPr>
        <p:txBody>
          <a:bodyPr/>
          <a:lstStyle/>
          <a:p>
            <a:endParaRPr lang="en-US"/>
          </a:p>
        </p:txBody>
      </p:sp>
      <p:sp>
        <p:nvSpPr>
          <p:cNvPr id="11275" name="Oval 4"/>
          <p:cNvSpPr>
            <a:spLocks noChangeArrowheads="1"/>
          </p:cNvSpPr>
          <p:nvPr/>
        </p:nvSpPr>
        <p:spPr bwMode="auto">
          <a:xfrm>
            <a:off x="3763963" y="1333500"/>
            <a:ext cx="241300" cy="76200"/>
          </a:xfrm>
          <a:prstGeom prst="ellipse">
            <a:avLst/>
          </a:prstGeom>
          <a:solidFill>
            <a:schemeClr val="bg1"/>
          </a:solidFill>
          <a:ln w="9525" algn="ctr">
            <a:solidFill>
              <a:schemeClr val="tx1"/>
            </a:solidFill>
            <a:round/>
            <a:headEnd/>
            <a:tailEnd/>
          </a:ln>
        </p:spPr>
        <p:txBody>
          <a:bodyPr/>
          <a:lstStyle/>
          <a:p>
            <a:endParaRPr lang="en-US"/>
          </a:p>
        </p:txBody>
      </p:sp>
      <p:sp>
        <p:nvSpPr>
          <p:cNvPr id="11276" name="Oval 14"/>
          <p:cNvSpPr>
            <a:spLocks noChangeArrowheads="1"/>
          </p:cNvSpPr>
          <p:nvPr/>
        </p:nvSpPr>
        <p:spPr bwMode="auto">
          <a:xfrm>
            <a:off x="2844800" y="1028700"/>
            <a:ext cx="241300" cy="76200"/>
          </a:xfrm>
          <a:prstGeom prst="ellipse">
            <a:avLst/>
          </a:prstGeom>
          <a:solidFill>
            <a:schemeClr val="bg1"/>
          </a:solidFill>
          <a:ln w="9525" algn="ctr">
            <a:solidFill>
              <a:schemeClr val="tx1"/>
            </a:solidFill>
            <a:round/>
            <a:headEnd/>
            <a:tailEnd/>
          </a:ln>
        </p:spPr>
        <p:txBody>
          <a:bodyPr/>
          <a:lstStyle/>
          <a:p>
            <a:endParaRPr lang="en-US"/>
          </a:p>
        </p:txBody>
      </p:sp>
      <p:sp>
        <p:nvSpPr>
          <p:cNvPr id="11277" name="Rounded Rectangle 15"/>
          <p:cNvSpPr>
            <a:spLocks noChangeArrowheads="1"/>
          </p:cNvSpPr>
          <p:nvPr/>
        </p:nvSpPr>
        <p:spPr bwMode="auto">
          <a:xfrm rot="3315687">
            <a:off x="4325937" y="1179513"/>
            <a:ext cx="614363" cy="166688"/>
          </a:xfrm>
          <a:prstGeom prst="roundRect">
            <a:avLst>
              <a:gd name="adj" fmla="val 16667"/>
            </a:avLst>
          </a:prstGeom>
          <a:solidFill>
            <a:srgbClr val="9900CC"/>
          </a:solidFill>
          <a:ln w="9525" algn="ctr">
            <a:solidFill>
              <a:schemeClr val="tx1"/>
            </a:solidFill>
            <a:round/>
            <a:headEnd/>
            <a:tailEnd/>
          </a:ln>
        </p:spPr>
        <p:txBody>
          <a:bodyPr/>
          <a:lstStyle/>
          <a:p>
            <a:endParaRPr lang="en-US"/>
          </a:p>
        </p:txBody>
      </p:sp>
      <p:sp>
        <p:nvSpPr>
          <p:cNvPr id="11278" name="Oval 14"/>
          <p:cNvSpPr>
            <a:spLocks noChangeArrowheads="1"/>
          </p:cNvSpPr>
          <p:nvPr/>
        </p:nvSpPr>
        <p:spPr bwMode="auto">
          <a:xfrm>
            <a:off x="2955925" y="1295400"/>
            <a:ext cx="241300" cy="76200"/>
          </a:xfrm>
          <a:prstGeom prst="ellipse">
            <a:avLst/>
          </a:prstGeom>
          <a:solidFill>
            <a:schemeClr val="bg1"/>
          </a:solidFill>
          <a:ln w="9525" algn="ctr">
            <a:solidFill>
              <a:schemeClr val="tx1"/>
            </a:solidFill>
            <a:round/>
            <a:headEnd/>
            <a:tailEnd/>
          </a:ln>
        </p:spPr>
        <p:txBody>
          <a:bodyPr/>
          <a:lstStyle/>
          <a:p>
            <a:endParaRPr lang="en-US"/>
          </a:p>
        </p:txBody>
      </p:sp>
      <p:sp>
        <p:nvSpPr>
          <p:cNvPr id="11279" name="Text Box 5"/>
          <p:cNvSpPr txBox="1">
            <a:spLocks noChangeArrowheads="1"/>
          </p:cNvSpPr>
          <p:nvPr/>
        </p:nvSpPr>
        <p:spPr bwMode="auto">
          <a:xfrm>
            <a:off x="3810000" y="6650038"/>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13"/>
              </a:rPr>
              <a:t>Virtual Microbiology Classroom</a:t>
            </a:r>
            <a:r>
              <a:rPr lang="en-US" sz="1000">
                <a:latin typeface="Comic Sans MS" pitchFamily="66" charset="0"/>
              </a:rPr>
              <a:t> on </a:t>
            </a:r>
            <a:r>
              <a:rPr lang="en-US" sz="1000">
                <a:latin typeface="Comic Sans MS" pitchFamily="66" charset="0"/>
                <a:hlinkClick r:id="rId14"/>
              </a:rPr>
              <a:t>ScienceProfOnline.com</a:t>
            </a:r>
            <a:endParaRPr lang="en-US" sz="1000">
              <a:latin typeface="Comic Sans MS" pitchFamily="66" charset="0"/>
            </a:endParaRPr>
          </a:p>
        </p:txBody>
      </p:sp>
      <p:pic>
        <p:nvPicPr>
          <p:cNvPr id="17" name="Picture 6" descr="TetanusCBell1809"/>
          <p:cNvPicPr>
            <a:picLocks noGrp="1" noChangeAspect="1" noChangeArrowheads="1"/>
          </p:cNvPicPr>
          <p:nvPr>
            <p:ph sz="quarter" idx="2"/>
          </p:nvPr>
        </p:nvPicPr>
        <p:blipFill>
          <a:blip r:embed="rId15" cstate="email">
            <a:extLst>
              <a:ext uri="{28A0092B-C50C-407E-A947-70E740481C1C}">
                <a14:useLocalDpi xmlns:a14="http://schemas.microsoft.com/office/drawing/2010/main" val="0"/>
              </a:ext>
            </a:extLst>
          </a:blip>
          <a:srcRect/>
          <a:stretch>
            <a:fillRect/>
          </a:stretch>
        </p:blipFill>
        <p:spPr>
          <a:xfrm>
            <a:off x="6596063" y="293688"/>
            <a:ext cx="2255837" cy="1938337"/>
          </a:xfrm>
          <a:ln w="228600" cap="sq" cmpd="thickThin">
            <a:solidFill>
              <a:srgbClr val="000000"/>
            </a:solidFill>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3785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sz="half" idx="1"/>
          </p:nvPr>
        </p:nvSpPr>
        <p:spPr>
          <a:xfrm>
            <a:off x="228600" y="914400"/>
            <a:ext cx="4648200" cy="5546725"/>
          </a:xfrm>
        </p:spPr>
        <p:txBody>
          <a:bodyPr/>
          <a:lstStyle/>
          <a:p>
            <a:pPr eaLnBrk="1" hangingPunct="1">
              <a:lnSpc>
                <a:spcPct val="80000"/>
              </a:lnSpc>
              <a:buFontTx/>
              <a:buNone/>
            </a:pPr>
            <a:r>
              <a:rPr lang="en-US" sz="1600" b="1" dirty="0" smtClean="0">
                <a:solidFill>
                  <a:srgbClr val="800080"/>
                </a:solidFill>
                <a:latin typeface="Comic Sans MS" pitchFamily="66" charset="0"/>
                <a:hlinkClick r:id="rId3"/>
              </a:rPr>
              <a:t>GRAM-POSITIVE</a:t>
            </a:r>
            <a:endParaRPr lang="en-US" sz="1600" b="1" dirty="0" smtClean="0">
              <a:solidFill>
                <a:srgbClr val="800080"/>
              </a:solidFill>
              <a:latin typeface="Comic Sans MS" pitchFamily="66" charset="0"/>
            </a:endParaRPr>
          </a:p>
          <a:p>
            <a:pPr eaLnBrk="1" hangingPunct="1">
              <a:lnSpc>
                <a:spcPct val="80000"/>
              </a:lnSpc>
              <a:buFontTx/>
              <a:buNone/>
            </a:pPr>
            <a:r>
              <a:rPr lang="en-US" sz="1400" b="1" dirty="0" smtClean="0">
                <a:solidFill>
                  <a:schemeClr val="folHlink"/>
                </a:solidFill>
                <a:latin typeface="Comic Sans MS" pitchFamily="66" charset="0"/>
              </a:rPr>
              <a:t>Obligate or facultative anaerobes</a:t>
            </a:r>
          </a:p>
          <a:p>
            <a:pPr eaLnBrk="1" hangingPunct="1">
              <a:lnSpc>
                <a:spcPct val="80000"/>
              </a:lnSpc>
              <a:buFontTx/>
              <a:buNone/>
            </a:pPr>
            <a:r>
              <a:rPr lang="en-US" sz="1400" dirty="0" smtClean="0">
                <a:latin typeface="Comic Sans MS" pitchFamily="66" charset="0"/>
              </a:rPr>
              <a:t>bacillus-shaped</a:t>
            </a:r>
          </a:p>
          <a:p>
            <a:pPr eaLnBrk="1" hangingPunct="1">
              <a:lnSpc>
                <a:spcPct val="80000"/>
              </a:lnSpc>
              <a:buFontTx/>
              <a:buNone/>
            </a:pPr>
            <a:r>
              <a:rPr lang="en-US" sz="1400" dirty="0" smtClean="0">
                <a:latin typeface="Comic Sans MS" pitchFamily="66" charset="0"/>
                <a:hlinkClick r:id="rId4"/>
              </a:rPr>
              <a:t>Endospore</a:t>
            </a:r>
            <a:r>
              <a:rPr lang="en-US" sz="1400" dirty="0" smtClean="0">
                <a:latin typeface="Comic Sans MS" pitchFamily="66" charset="0"/>
              </a:rPr>
              <a:t> producer</a:t>
            </a:r>
          </a:p>
          <a:p>
            <a:pPr eaLnBrk="1" hangingPunct="1">
              <a:lnSpc>
                <a:spcPct val="80000"/>
              </a:lnSpc>
              <a:buFontTx/>
              <a:buNone/>
            </a:pPr>
            <a:endParaRPr lang="en-US" sz="1600" b="1" dirty="0" smtClean="0">
              <a:latin typeface="Comic Sans MS" pitchFamily="66" charset="0"/>
            </a:endParaRPr>
          </a:p>
          <a:p>
            <a:pPr eaLnBrk="1" hangingPunct="1">
              <a:lnSpc>
                <a:spcPct val="80000"/>
              </a:lnSpc>
              <a:buFontTx/>
              <a:buNone/>
            </a:pPr>
            <a:endParaRPr lang="en-US" sz="1600" dirty="0" smtClean="0">
              <a:latin typeface="Comic Sans MS" pitchFamily="66" charset="0"/>
            </a:endParaRPr>
          </a:p>
          <a:p>
            <a:pPr eaLnBrk="1" hangingPunct="1">
              <a:lnSpc>
                <a:spcPct val="80000"/>
              </a:lnSpc>
              <a:buFontTx/>
              <a:buNone/>
            </a:pPr>
            <a:endParaRPr lang="en-US" sz="1400" b="1" dirty="0" smtClean="0">
              <a:latin typeface="Comic Sans MS" pitchFamily="66" charset="0"/>
            </a:endParaRPr>
          </a:p>
          <a:p>
            <a:pPr eaLnBrk="1" hangingPunct="1">
              <a:lnSpc>
                <a:spcPct val="80000"/>
              </a:lnSpc>
              <a:buFontTx/>
              <a:buNone/>
            </a:pPr>
            <a:endParaRPr lang="en-US" sz="1400" b="1" i="1" dirty="0" smtClean="0">
              <a:latin typeface="Comic Sans MS" pitchFamily="66" charset="0"/>
            </a:endParaRPr>
          </a:p>
          <a:p>
            <a:pPr eaLnBrk="1" hangingPunct="1">
              <a:lnSpc>
                <a:spcPct val="80000"/>
              </a:lnSpc>
              <a:buFontTx/>
              <a:buNone/>
            </a:pPr>
            <a:r>
              <a:rPr lang="en-US" sz="1400" b="1" dirty="0" smtClean="0">
                <a:latin typeface="Comic Sans MS" pitchFamily="66" charset="0"/>
              </a:rPr>
              <a:t>	</a:t>
            </a:r>
            <a:r>
              <a:rPr lang="en-US" sz="1600" dirty="0" smtClean="0">
                <a:latin typeface="Comic Sans MS" pitchFamily="66" charset="0"/>
              </a:rPr>
              <a:t>Common in soil. Only a few species cause disease in humans. </a:t>
            </a:r>
          </a:p>
          <a:p>
            <a:pPr eaLnBrk="1" hangingPunct="1">
              <a:lnSpc>
                <a:spcPct val="80000"/>
              </a:lnSpc>
              <a:buFontTx/>
              <a:buNone/>
            </a:pPr>
            <a:endParaRPr lang="en-US" sz="1600" dirty="0" smtClean="0">
              <a:latin typeface="Comic Sans MS" pitchFamily="66" charset="0"/>
            </a:endParaRPr>
          </a:p>
          <a:p>
            <a:pPr eaLnBrk="1" hangingPunct="1">
              <a:lnSpc>
                <a:spcPct val="80000"/>
              </a:lnSpc>
              <a:buFontTx/>
              <a:buNone/>
            </a:pPr>
            <a:r>
              <a:rPr lang="en-US" sz="1600" dirty="0" smtClean="0">
                <a:latin typeface="Comic Sans MS" pitchFamily="66" charset="0"/>
              </a:rPr>
              <a:t>	Extremely diverse group of bacteria, includes:</a:t>
            </a:r>
          </a:p>
          <a:p>
            <a:pPr eaLnBrk="1" hangingPunct="1">
              <a:lnSpc>
                <a:spcPct val="80000"/>
              </a:lnSpc>
              <a:buFontTx/>
              <a:buNone/>
            </a:pPr>
            <a:r>
              <a:rPr lang="en-US" sz="1600" dirty="0" smtClean="0">
                <a:latin typeface="Comic Sans MS" pitchFamily="66" charset="0"/>
              </a:rPr>
              <a:t>		</a:t>
            </a:r>
            <a:r>
              <a:rPr lang="en-US" sz="1400" dirty="0" smtClean="0">
                <a:latin typeface="Comic Sans MS" pitchFamily="66" charset="0"/>
              </a:rPr>
              <a:t>- causative agent of anthrax (</a:t>
            </a:r>
            <a:r>
              <a:rPr lang="en-US" sz="1400" i="1" dirty="0" smtClean="0">
                <a:latin typeface="Comic Sans MS" pitchFamily="66" charset="0"/>
              </a:rPr>
              <a:t>Bacillus 	   </a:t>
            </a:r>
            <a:r>
              <a:rPr lang="en-US" sz="1400" i="1" dirty="0" err="1" smtClean="0">
                <a:latin typeface="Comic Sans MS" pitchFamily="66" charset="0"/>
              </a:rPr>
              <a:t>anthracis</a:t>
            </a:r>
            <a:r>
              <a:rPr lang="en-US" sz="1400" dirty="0" smtClean="0">
                <a:latin typeface="Comic Sans MS" pitchFamily="66" charset="0"/>
              </a:rPr>
              <a:t>) </a:t>
            </a:r>
          </a:p>
          <a:p>
            <a:pPr eaLnBrk="1" hangingPunct="1">
              <a:lnSpc>
                <a:spcPct val="80000"/>
              </a:lnSpc>
              <a:buFontTx/>
              <a:buNone/>
            </a:pPr>
            <a:r>
              <a:rPr lang="en-US" sz="1400" dirty="0" smtClean="0">
                <a:latin typeface="Comic Sans MS" pitchFamily="66" charset="0"/>
              </a:rPr>
              <a:t>		- species that synthesize important 	   antibiotics, and </a:t>
            </a:r>
            <a:r>
              <a:rPr lang="en-US" sz="1400" dirty="0" smtClean="0">
                <a:latin typeface="Comic Sans MS" pitchFamily="66" charset="0"/>
                <a:hlinkClick r:id="rId5"/>
              </a:rPr>
              <a:t>enzymes</a:t>
            </a:r>
            <a:r>
              <a:rPr lang="en-US" sz="1400" dirty="0" smtClean="0">
                <a:latin typeface="Comic Sans MS" pitchFamily="66" charset="0"/>
              </a:rPr>
              <a:t> for 	        </a:t>
            </a:r>
          </a:p>
          <a:p>
            <a:pPr eaLnBrk="1" hangingPunct="1">
              <a:lnSpc>
                <a:spcPct val="80000"/>
              </a:lnSpc>
              <a:buFontTx/>
              <a:buNone/>
            </a:pPr>
            <a:r>
              <a:rPr lang="en-US" sz="1400" dirty="0">
                <a:latin typeface="Comic Sans MS" pitchFamily="66" charset="0"/>
              </a:rPr>
              <a:t> </a:t>
            </a:r>
            <a:r>
              <a:rPr lang="en-US" sz="1400" dirty="0" smtClean="0">
                <a:latin typeface="Comic Sans MS" pitchFamily="66" charset="0"/>
              </a:rPr>
              <a:t>                   detergents. </a:t>
            </a:r>
          </a:p>
          <a:p>
            <a:pPr eaLnBrk="1" hangingPunct="1">
              <a:lnSpc>
                <a:spcPct val="80000"/>
              </a:lnSpc>
              <a:buFontTx/>
              <a:buNone/>
            </a:pPr>
            <a:endParaRPr lang="en-US" sz="1600" b="1" dirty="0" smtClean="0">
              <a:latin typeface="Comic Sans MS" pitchFamily="66" charset="0"/>
            </a:endParaRPr>
          </a:p>
          <a:p>
            <a:pPr eaLnBrk="1" hangingPunct="1">
              <a:lnSpc>
                <a:spcPct val="80000"/>
              </a:lnSpc>
              <a:buFontTx/>
              <a:buNone/>
            </a:pPr>
            <a:r>
              <a:rPr lang="en-US" sz="1600" dirty="0" smtClean="0">
                <a:latin typeface="Comic Sans MS" pitchFamily="66" charset="0"/>
              </a:rPr>
              <a:t>	Due to extreme tolerance to both heat and disinfectants, used to test heat sterilization techniques and chemical disinfectants. </a:t>
            </a: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1400" dirty="0" smtClean="0">
                <a:latin typeface="Comic Sans MS" pitchFamily="66" charset="0"/>
              </a:rPr>
              <a:t>	</a:t>
            </a:r>
          </a:p>
          <a:p>
            <a:pPr eaLnBrk="1" hangingPunct="1">
              <a:lnSpc>
                <a:spcPct val="80000"/>
              </a:lnSpc>
              <a:buFontTx/>
              <a:buNone/>
            </a:pPr>
            <a:r>
              <a:rPr lang="en-US" sz="1400" dirty="0" smtClean="0">
                <a:solidFill>
                  <a:schemeClr val="hlink"/>
                </a:solidFill>
                <a:latin typeface="Comic Sans MS" pitchFamily="66" charset="0"/>
              </a:rPr>
              <a:t>	</a:t>
            </a:r>
          </a:p>
        </p:txBody>
      </p:sp>
      <p:sp>
        <p:nvSpPr>
          <p:cNvPr id="12291" name="Rectangle 4"/>
          <p:cNvSpPr>
            <a:spLocks noChangeArrowheads="1"/>
          </p:cNvSpPr>
          <p:nvPr/>
        </p:nvSpPr>
        <p:spPr bwMode="auto">
          <a:xfrm>
            <a:off x="228600" y="1524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2800" dirty="0">
                <a:solidFill>
                  <a:schemeClr val="folHlink"/>
                </a:solidFill>
                <a:latin typeface="Comic Sans MS" pitchFamily="66" charset="0"/>
              </a:rPr>
              <a:t>Bacterial Genus</a:t>
            </a:r>
            <a:r>
              <a:rPr lang="en-US" sz="2800" dirty="0">
                <a:solidFill>
                  <a:schemeClr val="tx2"/>
                </a:solidFill>
                <a:latin typeface="Comic Sans MS" pitchFamily="66" charset="0"/>
              </a:rPr>
              <a:t>:</a:t>
            </a:r>
            <a:r>
              <a:rPr lang="en-US" sz="3200" dirty="0">
                <a:solidFill>
                  <a:schemeClr val="tx2"/>
                </a:solidFill>
                <a:latin typeface="Comic Sans MS" pitchFamily="66" charset="0"/>
              </a:rPr>
              <a:t> </a:t>
            </a:r>
            <a:r>
              <a:rPr lang="en-US" sz="2800" b="1" i="1" dirty="0" smtClean="0">
                <a:solidFill>
                  <a:schemeClr val="tx1">
                    <a:lumMod val="65000"/>
                    <a:lumOff val="35000"/>
                  </a:schemeClr>
                </a:solidFill>
                <a:latin typeface="Comic Sans MS" pitchFamily="66" charset="0"/>
              </a:rPr>
              <a:t>Bacillus</a:t>
            </a:r>
            <a:endParaRPr lang="en-US" sz="2800" b="1" i="1" dirty="0">
              <a:solidFill>
                <a:schemeClr val="tx1">
                  <a:lumMod val="65000"/>
                  <a:lumOff val="35000"/>
                </a:schemeClr>
              </a:solidFill>
              <a:latin typeface="Comic Sans MS" pitchFamily="66" charset="0"/>
            </a:endParaRPr>
          </a:p>
        </p:txBody>
      </p:sp>
      <p:sp>
        <p:nvSpPr>
          <p:cNvPr id="12292" name="Rectangle 6"/>
          <p:cNvSpPr>
            <a:spLocks noChangeArrowheads="1"/>
          </p:cNvSpPr>
          <p:nvPr/>
        </p:nvSpPr>
        <p:spPr bwMode="auto">
          <a:xfrm>
            <a:off x="3048000" y="2057400"/>
            <a:ext cx="381000" cy="152400"/>
          </a:xfrm>
          <a:prstGeom prst="rect">
            <a:avLst/>
          </a:prstGeom>
          <a:solidFill>
            <a:srgbClr val="99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0">
              <a:solidFill>
                <a:srgbClr val="800080"/>
              </a:solidFill>
            </a:endParaRPr>
          </a:p>
        </p:txBody>
      </p:sp>
      <p:sp>
        <p:nvSpPr>
          <p:cNvPr id="12293" name="Rectangle 9"/>
          <p:cNvSpPr>
            <a:spLocks noChangeArrowheads="1"/>
          </p:cNvSpPr>
          <p:nvPr/>
        </p:nvSpPr>
        <p:spPr bwMode="auto">
          <a:xfrm>
            <a:off x="2133600" y="2057400"/>
            <a:ext cx="381000" cy="152400"/>
          </a:xfrm>
          <a:prstGeom prst="rect">
            <a:avLst/>
          </a:prstGeom>
          <a:solidFill>
            <a:srgbClr val="99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0">
              <a:solidFill>
                <a:srgbClr val="800080"/>
              </a:solidFill>
            </a:endParaRPr>
          </a:p>
        </p:txBody>
      </p:sp>
      <p:sp>
        <p:nvSpPr>
          <p:cNvPr id="12294" name="Rectangle 10"/>
          <p:cNvSpPr>
            <a:spLocks noChangeArrowheads="1"/>
          </p:cNvSpPr>
          <p:nvPr/>
        </p:nvSpPr>
        <p:spPr bwMode="auto">
          <a:xfrm>
            <a:off x="1371600" y="2057400"/>
            <a:ext cx="381000" cy="152400"/>
          </a:xfrm>
          <a:prstGeom prst="rect">
            <a:avLst/>
          </a:prstGeom>
          <a:solidFill>
            <a:srgbClr val="99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0">
              <a:solidFill>
                <a:srgbClr val="800080"/>
              </a:solidFill>
            </a:endParaRPr>
          </a:p>
        </p:txBody>
      </p:sp>
      <p:sp>
        <p:nvSpPr>
          <p:cNvPr id="12295" name="Rectangle 11"/>
          <p:cNvSpPr>
            <a:spLocks noChangeArrowheads="1"/>
          </p:cNvSpPr>
          <p:nvPr/>
        </p:nvSpPr>
        <p:spPr bwMode="auto">
          <a:xfrm>
            <a:off x="1752600" y="2057400"/>
            <a:ext cx="381000" cy="152400"/>
          </a:xfrm>
          <a:prstGeom prst="rect">
            <a:avLst/>
          </a:prstGeom>
          <a:solidFill>
            <a:srgbClr val="99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0">
              <a:solidFill>
                <a:srgbClr val="800080"/>
              </a:solidFill>
            </a:endParaRPr>
          </a:p>
        </p:txBody>
      </p:sp>
      <p:sp>
        <p:nvSpPr>
          <p:cNvPr id="12296" name="Text Box 14"/>
          <p:cNvSpPr txBox="1">
            <a:spLocks noChangeArrowheads="1"/>
          </p:cNvSpPr>
          <p:nvPr/>
        </p:nvSpPr>
        <p:spPr bwMode="auto">
          <a:xfrm>
            <a:off x="0" y="6461125"/>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b="0">
                <a:latin typeface="Comic Sans MS" pitchFamily="66" charset="0"/>
              </a:rPr>
              <a:t>Images: </a:t>
            </a:r>
            <a:r>
              <a:rPr lang="en-US" sz="1000" b="0" i="1">
                <a:latin typeface="Comic Sans MS" pitchFamily="66" charset="0"/>
              </a:rPr>
              <a:t>Bacullus subtilis</a:t>
            </a:r>
            <a:r>
              <a:rPr lang="en-US" sz="1000" b="0">
                <a:latin typeface="Comic Sans MS" pitchFamily="66" charset="0"/>
              </a:rPr>
              <a:t>, T. Port: </a:t>
            </a:r>
            <a:r>
              <a:rPr lang="en-US" sz="1000" b="0" i="1">
                <a:latin typeface="Comic Sans MS" pitchFamily="66" charset="0"/>
                <a:hlinkClick r:id="rId6"/>
              </a:rPr>
              <a:t>B. anthracis</a:t>
            </a:r>
            <a:r>
              <a:rPr lang="en-US" sz="1000" b="0">
                <a:latin typeface="Comic Sans MS" pitchFamily="66" charset="0"/>
              </a:rPr>
              <a:t>, </a:t>
            </a:r>
            <a:r>
              <a:rPr lang="en-US" sz="1000" b="0">
                <a:latin typeface="Comic Sans MS" pitchFamily="66" charset="0"/>
                <a:hlinkClick r:id="rId7"/>
              </a:rPr>
              <a:t>Gram stained</a:t>
            </a:r>
            <a:r>
              <a:rPr lang="en-US" sz="1000" b="0">
                <a:latin typeface="Comic Sans MS" pitchFamily="66" charset="0"/>
              </a:rPr>
              <a:t>, CDC; </a:t>
            </a:r>
            <a:r>
              <a:rPr lang="en-US" sz="1000" b="0">
                <a:latin typeface="Comic Sans MS" pitchFamily="66" charset="0"/>
                <a:hlinkClick r:id="rId8"/>
              </a:rPr>
              <a:t>Endospore stain</a:t>
            </a:r>
            <a:r>
              <a:rPr lang="en-US" sz="1000" b="0">
                <a:latin typeface="Comic Sans MS" pitchFamily="66" charset="0"/>
              </a:rPr>
              <a:t>, Tami Port</a:t>
            </a:r>
          </a:p>
        </p:txBody>
      </p:sp>
      <p:pic>
        <p:nvPicPr>
          <p:cNvPr id="14345" name="Picture 20" descr="Bacillus subtilis colony"/>
          <p:cNvPicPr>
            <a:picLocks noGrp="1" noChangeAspect="1" noChangeArrowheads="1"/>
          </p:cNvPicPr>
          <p:nvPr>
            <p:ph sz="quarter" idx="2"/>
          </p:nvPr>
        </p:nvPicPr>
        <p:blipFill>
          <a:blip r:embed="rId9" cstate="email">
            <a:extLst>
              <a:ext uri="{28A0092B-C50C-407E-A947-70E740481C1C}">
                <a14:useLocalDpi xmlns:a14="http://schemas.microsoft.com/office/drawing/2010/main" val="0"/>
              </a:ext>
            </a:extLst>
          </a:blip>
          <a:srcRect/>
          <a:stretch>
            <a:fillRect/>
          </a:stretch>
        </p:blipFill>
        <p:spPr>
          <a:xfrm>
            <a:off x="5257800" y="838200"/>
            <a:ext cx="3200400" cy="2400300"/>
          </a:xfr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12298" name="Text Box 26"/>
          <p:cNvSpPr txBox="1">
            <a:spLocks noChangeArrowheads="1"/>
          </p:cNvSpPr>
          <p:nvPr/>
        </p:nvSpPr>
        <p:spPr bwMode="auto">
          <a:xfrm>
            <a:off x="6134100" y="914400"/>
            <a:ext cx="2171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400" dirty="0">
                <a:latin typeface="Comic Sans MS" pitchFamily="66" charset="0"/>
              </a:rPr>
              <a:t>This is our lab friend </a:t>
            </a:r>
            <a:r>
              <a:rPr lang="en-US" sz="1400" i="1" dirty="0" smtClean="0">
                <a:latin typeface="Comic Sans MS" pitchFamily="66" charset="0"/>
              </a:rPr>
              <a:t>Bacillus </a:t>
            </a:r>
            <a:r>
              <a:rPr lang="en-US" sz="1400" i="1" dirty="0" err="1" smtClean="0">
                <a:latin typeface="Comic Sans MS" pitchFamily="66" charset="0"/>
              </a:rPr>
              <a:t>subtilis</a:t>
            </a:r>
            <a:r>
              <a:rPr lang="en-US" sz="1400" dirty="0">
                <a:latin typeface="Comic Sans MS" pitchFamily="66" charset="0"/>
              </a:rPr>
              <a:t>.</a:t>
            </a:r>
          </a:p>
        </p:txBody>
      </p:sp>
      <p:pic>
        <p:nvPicPr>
          <p:cNvPr id="11275" name="Picture 34" descr="Bacillus_anthracis_Gram"/>
          <p:cNvPicPr>
            <a:picLocks noGrp="1" noChangeAspect="1" noChangeArrowheads="1"/>
          </p:cNvPicPr>
          <p:nvPr>
            <p:ph sz="quarter" idx="3"/>
          </p:nvPr>
        </p:nvPicPr>
        <p:blipFill>
          <a:blip r:embed="rId10" cstate="email">
            <a:extLst>
              <a:ext uri="{28A0092B-C50C-407E-A947-70E740481C1C}">
                <a14:useLocalDpi xmlns:a14="http://schemas.microsoft.com/office/drawing/2010/main" val="0"/>
              </a:ext>
            </a:extLst>
          </a:blip>
          <a:srcRect/>
          <a:stretch>
            <a:fillRect/>
          </a:stretch>
        </p:blipFill>
        <p:spPr>
          <a:xfrm>
            <a:off x="6172200" y="2209800"/>
            <a:ext cx="2514600" cy="21177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300" name="AutoShape 35"/>
          <p:cNvSpPr>
            <a:spLocks noChangeArrowheads="1"/>
          </p:cNvSpPr>
          <p:nvPr/>
        </p:nvSpPr>
        <p:spPr bwMode="auto">
          <a:xfrm>
            <a:off x="7421563" y="2660650"/>
            <a:ext cx="1676400" cy="1377950"/>
          </a:xfrm>
          <a:prstGeom prst="irregularSeal1">
            <a:avLst/>
          </a:prstGeom>
          <a:solidFill>
            <a:schemeClr val="bg1"/>
          </a:solidFill>
          <a:ln w="28575">
            <a:solidFill>
              <a:srgbClr val="660066"/>
            </a:solidFill>
            <a:miter lim="800000"/>
            <a:headEnd/>
            <a:tailEnd/>
          </a:ln>
          <a:effectLst/>
          <a:extLst/>
        </p:spPr>
        <p:txBody>
          <a:bodyPr wrap="none" anchor="ctr"/>
          <a:lstStyle/>
          <a:p>
            <a:endParaRPr lang="en-US">
              <a:ln w="38100">
                <a:solidFill>
                  <a:schemeClr val="tx1"/>
                </a:solidFill>
              </a:ln>
            </a:endParaRPr>
          </a:p>
        </p:txBody>
      </p:sp>
      <p:sp>
        <p:nvSpPr>
          <p:cNvPr id="12301" name="Text Box 36"/>
          <p:cNvSpPr txBox="1">
            <a:spLocks noChangeArrowheads="1"/>
          </p:cNvSpPr>
          <p:nvPr/>
        </p:nvSpPr>
        <p:spPr bwMode="auto">
          <a:xfrm>
            <a:off x="7726363" y="3041650"/>
            <a:ext cx="106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1400" dirty="0">
                <a:solidFill>
                  <a:srgbClr val="FFFFFF"/>
                </a:solidFill>
                <a:latin typeface="Comic Sans MS" pitchFamily="66" charset="0"/>
                <a:hlinkClick r:id="rId11"/>
              </a:rPr>
              <a:t>Gram Stain</a:t>
            </a:r>
            <a:endParaRPr lang="en-US" sz="1400" dirty="0">
              <a:solidFill>
                <a:srgbClr val="FFFFFF"/>
              </a:solidFill>
              <a:latin typeface="Comic Sans MS" pitchFamily="66" charset="0"/>
            </a:endParaRPr>
          </a:p>
        </p:txBody>
      </p:sp>
      <p:pic>
        <p:nvPicPr>
          <p:cNvPr id="14350" name="Picture 37" descr="Endospore Stain Small_TPort"/>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5668617" y="4038600"/>
            <a:ext cx="2590800" cy="21299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303" name="AutoShape 38"/>
          <p:cNvSpPr>
            <a:spLocks noChangeArrowheads="1"/>
          </p:cNvSpPr>
          <p:nvPr/>
        </p:nvSpPr>
        <p:spPr bwMode="auto">
          <a:xfrm>
            <a:off x="5181600" y="4891087"/>
            <a:ext cx="1905000" cy="1277449"/>
          </a:xfrm>
          <a:prstGeom prst="irregularSeal1">
            <a:avLst/>
          </a:prstGeom>
          <a:solidFill>
            <a:schemeClr val="bg1"/>
          </a:solidFill>
          <a:ln w="28575">
            <a:solidFill>
              <a:srgbClr val="669900"/>
            </a:solidFill>
            <a:miter lim="800000"/>
            <a:headEnd/>
            <a:tailEnd/>
          </a:ln>
          <a:effectLst/>
          <a:extLst/>
        </p:spPr>
        <p:txBody>
          <a:bodyPr wrap="none" anchor="ctr"/>
          <a:lstStyle/>
          <a:p>
            <a:endParaRPr lang="en-US"/>
          </a:p>
        </p:txBody>
      </p:sp>
      <p:sp>
        <p:nvSpPr>
          <p:cNvPr id="12304" name="Text Box 39"/>
          <p:cNvSpPr txBox="1">
            <a:spLocks noChangeArrowheads="1"/>
          </p:cNvSpPr>
          <p:nvPr/>
        </p:nvSpPr>
        <p:spPr bwMode="auto">
          <a:xfrm>
            <a:off x="5600700" y="5268201"/>
            <a:ext cx="106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1400" dirty="0">
                <a:latin typeface="Comic Sans MS" pitchFamily="66" charset="0"/>
                <a:hlinkClick r:id="rId8"/>
              </a:rPr>
              <a:t>Endospore Stain</a:t>
            </a:r>
            <a:endParaRPr lang="en-US" sz="1400" dirty="0">
              <a:latin typeface="Comic Sans MS" pitchFamily="66" charset="0"/>
            </a:endParaRPr>
          </a:p>
        </p:txBody>
      </p:sp>
      <p:sp>
        <p:nvSpPr>
          <p:cNvPr id="12305" name="Oval 14"/>
          <p:cNvSpPr>
            <a:spLocks noChangeArrowheads="1"/>
          </p:cNvSpPr>
          <p:nvPr/>
        </p:nvSpPr>
        <p:spPr bwMode="auto">
          <a:xfrm>
            <a:off x="2603500" y="1828800"/>
            <a:ext cx="241300" cy="76200"/>
          </a:xfrm>
          <a:prstGeom prst="ellipse">
            <a:avLst/>
          </a:prstGeom>
          <a:solidFill>
            <a:schemeClr val="bg1"/>
          </a:solidFill>
          <a:ln w="9525" algn="ctr">
            <a:solidFill>
              <a:schemeClr val="tx1"/>
            </a:solidFill>
            <a:round/>
            <a:headEnd/>
            <a:tailEnd/>
          </a:ln>
        </p:spPr>
        <p:txBody>
          <a:bodyPr/>
          <a:lstStyle/>
          <a:p>
            <a:endParaRPr lang="en-US"/>
          </a:p>
        </p:txBody>
      </p:sp>
      <p:sp>
        <p:nvSpPr>
          <p:cNvPr id="12306" name="Oval 14"/>
          <p:cNvSpPr>
            <a:spLocks noChangeArrowheads="1"/>
          </p:cNvSpPr>
          <p:nvPr/>
        </p:nvSpPr>
        <p:spPr bwMode="auto">
          <a:xfrm>
            <a:off x="1466850" y="2095500"/>
            <a:ext cx="241300" cy="76200"/>
          </a:xfrm>
          <a:prstGeom prst="ellipse">
            <a:avLst/>
          </a:prstGeom>
          <a:solidFill>
            <a:schemeClr val="bg1"/>
          </a:solidFill>
          <a:ln w="9525" algn="ctr">
            <a:solidFill>
              <a:schemeClr val="tx1"/>
            </a:solidFill>
            <a:round/>
            <a:headEnd/>
            <a:tailEnd/>
          </a:ln>
        </p:spPr>
        <p:txBody>
          <a:bodyPr/>
          <a:lstStyle/>
          <a:p>
            <a:endParaRPr lang="en-US"/>
          </a:p>
        </p:txBody>
      </p:sp>
      <p:sp>
        <p:nvSpPr>
          <p:cNvPr id="12307" name="Text Box 5"/>
          <p:cNvSpPr txBox="1">
            <a:spLocks noChangeArrowheads="1"/>
          </p:cNvSpPr>
          <p:nvPr/>
        </p:nvSpPr>
        <p:spPr bwMode="auto">
          <a:xfrm>
            <a:off x="3843338"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13"/>
              </a:rPr>
              <a:t>Virtual Microbiology Classroom</a:t>
            </a:r>
            <a:r>
              <a:rPr lang="en-US" sz="1000">
                <a:latin typeface="Comic Sans MS" pitchFamily="66" charset="0"/>
              </a:rPr>
              <a:t> on </a:t>
            </a:r>
            <a:r>
              <a:rPr lang="en-US" sz="1000">
                <a:latin typeface="Comic Sans MS" pitchFamily="66" charset="0"/>
                <a:hlinkClick r:id="rId14"/>
              </a:rPr>
              <a:t>ScienceProfOnline.com</a:t>
            </a:r>
            <a:endParaRPr lang="en-US" sz="1000">
              <a:latin typeface="Comic Sans MS" pitchFamily="66" charset="0"/>
            </a:endParaRPr>
          </a:p>
        </p:txBody>
      </p:sp>
    </p:spTree>
    <p:extLst>
      <p:ext uri="{BB962C8B-B14F-4D97-AF65-F5344CB8AC3E}">
        <p14:creationId xmlns:p14="http://schemas.microsoft.com/office/powerpoint/2010/main" val="340492756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38483</TotalTime>
  <Words>2924</Words>
  <Application>Microsoft Macintosh PowerPoint</Application>
  <PresentationFormat>On-screen Show (4:3)</PresentationFormat>
  <Paragraphs>541</Paragraphs>
  <Slides>25</Slides>
  <Notes>25</Notes>
  <HiddenSlides>0</HiddenSlides>
  <MMClips>2</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PowerPoint Presentation</vt:lpstr>
      <vt:lpstr>Meet the Microbes:  Prokaryotes  </vt:lpstr>
      <vt:lpstr>Classifying Living Things</vt:lpstr>
      <vt:lpstr>ARCHAEA: Extremophiles</vt:lpstr>
      <vt:lpstr>ARCHAEA: Methanogens  </vt:lpstr>
      <vt:lpstr>Classifying Living Things</vt:lpstr>
      <vt:lpstr>Classifying Bacteria: Gram-Negative &amp; Gram-Positive</vt:lpstr>
      <vt:lpstr>Bacterial Genus : Clostridium</vt:lpstr>
      <vt:lpstr>PowerPoint Presentation</vt:lpstr>
      <vt:lpstr>PowerPoint Presentation</vt:lpstr>
      <vt:lpstr>PowerPoint Presentation</vt:lpstr>
      <vt:lpstr>PowerPoint Presentation</vt:lpstr>
      <vt:lpstr>PowerPoint Presentation</vt:lpstr>
      <vt:lpstr>PowerPoint Presentation</vt:lpstr>
      <vt:lpstr>Mycobacterial Cell Wall</vt:lpstr>
      <vt:lpstr>  Bacterial Genera: _________ &amp; __________</vt:lpstr>
      <vt:lpstr>Disease, Please:  UTI</vt:lpstr>
      <vt:lpstr>PowerPoint Presentation</vt:lpstr>
      <vt:lpstr>PowerPoint Presentation</vt:lpstr>
      <vt:lpstr>PowerPoint Presentation</vt:lpstr>
      <vt:lpstr>PowerPoint Presentation</vt:lpstr>
      <vt:lpstr>Disease, Please: Chlamydia</vt:lpstr>
      <vt:lpstr>PowerPoint Presentation</vt:lpstr>
      <vt:lpstr>PowerPoint Presentation</vt:lpstr>
      <vt:lpstr>Are microbes intimidating you?  Do yourself a favor. Use the…                 Virtual Microbiology                        Classroom (VMC) !  The VMC is full of resources to help you succeed, including:</vt:lpstr>
    </vt:vector>
  </TitlesOfParts>
  <Company>Online Education Resources,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Prokaryotic Microbes PowerPoint Lecture</dc:title>
  <dc:subject>types of prokaryotic microbes</dc:subject>
  <dc:creator>Tami Port</dc:creator>
  <cp:keywords>types of prokaryotes powerpoint lecture, lecture introducing different prokatyotic microbes, free micorbiology lectures</cp:keywords>
  <dc:description>PowerPoint lecture on Types of Prokaryotic Microbes, used in an actual college microbiology classroom.</dc:description>
  <cp:lastModifiedBy>Voicemail</cp:lastModifiedBy>
  <cp:revision>427</cp:revision>
  <dcterms:created xsi:type="dcterms:W3CDTF">2007-09-04T13:18:54Z</dcterms:created>
  <dcterms:modified xsi:type="dcterms:W3CDTF">2015-02-05T22:15:20Z</dcterms:modified>
  <cp:category>Microbiology PowerPoint Lecture</cp:category>
</cp:coreProperties>
</file>