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65" r:id="rId3"/>
    <p:sldId id="272" r:id="rId4"/>
    <p:sldId id="258" r:id="rId5"/>
    <p:sldId id="260" r:id="rId6"/>
    <p:sldId id="274" r:id="rId7"/>
    <p:sldId id="262" r:id="rId8"/>
    <p:sldId id="259" r:id="rId9"/>
    <p:sldId id="263" r:id="rId10"/>
    <p:sldId id="266" r:id="rId11"/>
    <p:sldId id="27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33FF"/>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18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B0AF0AC-296B-4F6B-AC2F-6259B32E5A22}" type="slidenum">
              <a:rPr lang="en-US"/>
              <a:pPr>
                <a:defRPr/>
              </a:pPr>
              <a:t>‹#›</a:t>
            </a:fld>
            <a:endParaRPr lang="en-US"/>
          </a:p>
        </p:txBody>
      </p:sp>
    </p:spTree>
    <p:extLst>
      <p:ext uri="{BB962C8B-B14F-4D97-AF65-F5344CB8AC3E}">
        <p14:creationId xmlns:p14="http://schemas.microsoft.com/office/powerpoint/2010/main" val="2272160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D3FB06-5950-4FCC-ACB2-4CD352708A99}" type="slidenum">
              <a:rPr lang="en-US" altLang="en-US" smtClean="0">
                <a:cs typeface="Arial" charset="0"/>
              </a:rPr>
              <a:pPr eaLnBrk="1" hangingPunct="1"/>
              <a:t>1</a:t>
            </a:fld>
            <a:endParaRPr lang="en-US" altLang="en-US" smtClean="0">
              <a:cs typeface="Arial" charset="0"/>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B0C194-2D64-4B40-958F-65E0D3DCBA11}" type="slidenum">
              <a:rPr lang="en-US" altLang="en-US" smtClean="0"/>
              <a:pPr eaLnBrk="1" hangingPunct="1"/>
              <a:t>10</a:t>
            </a:fld>
            <a:endParaRPr lang="en-US" altLang="en-US" smtClean="0"/>
          </a:p>
        </p:txBody>
      </p:sp>
      <p:sp>
        <p:nvSpPr>
          <p:cNvPr id="24579" name="Rectangle 2"/>
          <p:cNvSpPr>
            <a:spLocks noRot="1" noChangeArrowheads="1" noTextEdit="1"/>
          </p:cNvSpPr>
          <p:nvPr>
            <p:ph type="sldImg"/>
          </p:nvPr>
        </p:nvSpPr>
        <p:spPr>
          <a:xfrm>
            <a:off x="1146175" y="685800"/>
            <a:ext cx="4572000" cy="3429000"/>
          </a:xfrm>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6D6653-E509-421E-BC77-27BD78CED8A9}" type="slidenum">
              <a:rPr lang="en-US" altLang="en-US" smtClean="0"/>
              <a:pPr eaLnBrk="1" hangingPunct="1"/>
              <a:t>11</a:t>
            </a:fld>
            <a:endParaRPr lang="en-US" altLang="en-US" smtClean="0"/>
          </a:p>
        </p:txBody>
      </p:sp>
      <p:sp>
        <p:nvSpPr>
          <p:cNvPr id="26627" name="Rectangle 2"/>
          <p:cNvSpPr>
            <a:spLocks noRot="1" noChangeArrowheads="1" noTextEdit="1"/>
          </p:cNvSpPr>
          <p:nvPr>
            <p:ph type="sldImg"/>
          </p:nvPr>
        </p:nvSpPr>
        <p:spPr>
          <a:xfrm>
            <a:off x="1143000" y="685800"/>
            <a:ext cx="4573588" cy="3430588"/>
          </a:xfrm>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EE5B1B-F6D4-4C06-A90B-4FF7D5422091}" type="slidenum">
              <a:rPr lang="en-US" altLang="en-US" smtClean="0"/>
              <a:pPr eaLnBrk="1" hangingPunct="1"/>
              <a:t>2</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14707" eaLnBrk="0" hangingPunct="0">
              <a:defRPr>
                <a:solidFill>
                  <a:schemeClr val="tx1"/>
                </a:solidFill>
                <a:latin typeface="Arial" charset="0"/>
              </a:defRPr>
            </a:lvl1pPr>
            <a:lvl2pPr marL="723113" indent="-278120" defTabSz="914707" eaLnBrk="0" hangingPunct="0">
              <a:defRPr>
                <a:solidFill>
                  <a:schemeClr val="tx1"/>
                </a:solidFill>
                <a:latin typeface="Arial" charset="0"/>
              </a:defRPr>
            </a:lvl2pPr>
            <a:lvl3pPr marL="1112482" indent="-222496" defTabSz="914707" eaLnBrk="0" hangingPunct="0">
              <a:defRPr>
                <a:solidFill>
                  <a:schemeClr val="tx1"/>
                </a:solidFill>
                <a:latin typeface="Arial" charset="0"/>
              </a:defRPr>
            </a:lvl3pPr>
            <a:lvl4pPr marL="1557475" indent="-222496" defTabSz="914707" eaLnBrk="0" hangingPunct="0">
              <a:defRPr>
                <a:solidFill>
                  <a:schemeClr val="tx1"/>
                </a:solidFill>
                <a:latin typeface="Arial" charset="0"/>
              </a:defRPr>
            </a:lvl4pPr>
            <a:lvl5pPr marL="2002467" indent="-222496" defTabSz="914707" eaLnBrk="0" hangingPunct="0">
              <a:defRPr>
                <a:solidFill>
                  <a:schemeClr val="tx1"/>
                </a:solidFill>
                <a:latin typeface="Arial" charset="0"/>
              </a:defRPr>
            </a:lvl5pPr>
            <a:lvl6pPr marL="2447460" indent="-222496" defTabSz="914707" eaLnBrk="0" fontAlgn="base" hangingPunct="0">
              <a:spcBef>
                <a:spcPct val="0"/>
              </a:spcBef>
              <a:spcAft>
                <a:spcPct val="0"/>
              </a:spcAft>
              <a:defRPr>
                <a:solidFill>
                  <a:schemeClr val="tx1"/>
                </a:solidFill>
                <a:latin typeface="Arial" charset="0"/>
              </a:defRPr>
            </a:lvl6pPr>
            <a:lvl7pPr marL="2892453" indent="-222496" defTabSz="914707" eaLnBrk="0" fontAlgn="base" hangingPunct="0">
              <a:spcBef>
                <a:spcPct val="0"/>
              </a:spcBef>
              <a:spcAft>
                <a:spcPct val="0"/>
              </a:spcAft>
              <a:defRPr>
                <a:solidFill>
                  <a:schemeClr val="tx1"/>
                </a:solidFill>
                <a:latin typeface="Arial" charset="0"/>
              </a:defRPr>
            </a:lvl7pPr>
            <a:lvl8pPr marL="3337446" indent="-222496" defTabSz="914707" eaLnBrk="0" fontAlgn="base" hangingPunct="0">
              <a:spcBef>
                <a:spcPct val="0"/>
              </a:spcBef>
              <a:spcAft>
                <a:spcPct val="0"/>
              </a:spcAft>
              <a:defRPr>
                <a:solidFill>
                  <a:schemeClr val="tx1"/>
                </a:solidFill>
                <a:latin typeface="Arial" charset="0"/>
              </a:defRPr>
            </a:lvl8pPr>
            <a:lvl9pPr marL="3782438" indent="-222496" defTabSz="914707" eaLnBrk="0" fontAlgn="base" hangingPunct="0">
              <a:spcBef>
                <a:spcPct val="0"/>
              </a:spcBef>
              <a:spcAft>
                <a:spcPct val="0"/>
              </a:spcAft>
              <a:defRPr>
                <a:solidFill>
                  <a:schemeClr val="tx1"/>
                </a:solidFill>
                <a:latin typeface="Arial" charset="0"/>
              </a:defRPr>
            </a:lvl9pPr>
          </a:lstStyle>
          <a:p>
            <a:pPr eaLnBrk="1" hangingPunct="1"/>
            <a:fld id="{D5FC6458-4BC7-4D9F-B6B5-E3BDE53ECC46}" type="slidenum">
              <a:rPr lang="en-US" smtClean="0"/>
              <a:pPr eaLnBrk="1" hangingPunct="1"/>
              <a:t>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sz="1400" dirty="0"/>
              <a:t>Some materials can move across the membrane, others cannot.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DCDAFA-5801-42E8-A2DC-DC136369366D}" type="slidenum">
              <a:rPr lang="en-US" altLang="en-US" smtClean="0"/>
              <a:pPr eaLnBrk="1" hangingPunct="1"/>
              <a:t>4</a:t>
            </a:fld>
            <a:endParaRPr lang="en-US" alt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z="1400" b="1" dirty="0" smtClean="0"/>
          </a:p>
          <a:p>
            <a:pPr eaLnBrk="1" hangingPunct="1"/>
            <a:endParaRPr lang="en-US" altLang="en-US" sz="1400" b="1" dirty="0" smtClean="0"/>
          </a:p>
          <a:p>
            <a:pPr eaLnBrk="1" hangingPunct="1"/>
            <a:r>
              <a:rPr lang="en-US" altLang="en-US" sz="1400" b="1" dirty="0" smtClean="0"/>
              <a:t>Temperature:</a:t>
            </a:r>
            <a:r>
              <a:rPr lang="en-US" altLang="en-US" sz="1400" dirty="0" smtClean="0"/>
              <a:t> molecules are always moving, and move faster at higher temperatures.</a:t>
            </a:r>
          </a:p>
          <a:p>
            <a:pPr eaLnBrk="1" hangingPunct="1"/>
            <a:endParaRPr lang="en-US" altLang="en-US" sz="800" dirty="0" smtClean="0"/>
          </a:p>
          <a:p>
            <a:pPr eaLnBrk="1" hangingPunct="1"/>
            <a:r>
              <a:rPr lang="en-US" altLang="en-US" sz="1400" b="1" dirty="0" smtClean="0"/>
              <a:t>Size:</a:t>
            </a:r>
            <a:r>
              <a:rPr lang="en-US" altLang="en-US" sz="1400" dirty="0" smtClean="0"/>
              <a:t> small molecules move faster than large molecules.</a:t>
            </a:r>
            <a:endParaRPr lang="en-US" altLang="en-US" sz="800" dirty="0" smtClean="0"/>
          </a:p>
          <a:p>
            <a:pPr eaLnBrk="1" hangingPunct="1"/>
            <a:endParaRPr lang="en-US" altLang="en-US" sz="1400" dirty="0" smtClean="0"/>
          </a:p>
          <a:p>
            <a:pPr eaLnBrk="1" hangingPunct="1"/>
            <a:r>
              <a:rPr lang="en-US" altLang="en-US" sz="1400" b="1" dirty="0" smtClean="0"/>
              <a:t>Concentration Gradient</a:t>
            </a:r>
            <a:r>
              <a:rPr lang="en-US" altLang="en-US" sz="1400" dirty="0" smtClean="0"/>
              <a:t>: difference in concentration of a substance between two areas</a:t>
            </a:r>
          </a:p>
          <a:p>
            <a:pPr eaLnBrk="1" hangingPunct="1"/>
            <a:endParaRPr lang="en-US" altLang="en-US" sz="14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754AE1-414E-4227-AD44-056F0740CAB8}" type="slidenum">
              <a:rPr lang="en-US" altLang="en-US" smtClean="0"/>
              <a:pPr eaLnBrk="1" hangingPunct="1"/>
              <a:t>5</a:t>
            </a:fld>
            <a:endParaRPr lang="en-US" alt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smtClean="0"/>
              <a:t>A: Water</a:t>
            </a:r>
          </a:p>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4707" eaLnBrk="0" hangingPunct="0">
              <a:defRPr>
                <a:solidFill>
                  <a:schemeClr val="tx1"/>
                </a:solidFill>
                <a:latin typeface="Arial" charset="0"/>
              </a:defRPr>
            </a:lvl1pPr>
            <a:lvl2pPr marL="723113" indent="-278120" defTabSz="914707" eaLnBrk="0" hangingPunct="0">
              <a:defRPr>
                <a:solidFill>
                  <a:schemeClr val="tx1"/>
                </a:solidFill>
                <a:latin typeface="Arial" charset="0"/>
              </a:defRPr>
            </a:lvl2pPr>
            <a:lvl3pPr marL="1112482" indent="-222496" defTabSz="914707" eaLnBrk="0" hangingPunct="0">
              <a:defRPr>
                <a:solidFill>
                  <a:schemeClr val="tx1"/>
                </a:solidFill>
                <a:latin typeface="Arial" charset="0"/>
              </a:defRPr>
            </a:lvl3pPr>
            <a:lvl4pPr marL="1557475" indent="-222496" defTabSz="914707" eaLnBrk="0" hangingPunct="0">
              <a:defRPr>
                <a:solidFill>
                  <a:schemeClr val="tx1"/>
                </a:solidFill>
                <a:latin typeface="Arial" charset="0"/>
              </a:defRPr>
            </a:lvl4pPr>
            <a:lvl5pPr marL="2002467" indent="-222496" defTabSz="914707" eaLnBrk="0" hangingPunct="0">
              <a:defRPr>
                <a:solidFill>
                  <a:schemeClr val="tx1"/>
                </a:solidFill>
                <a:latin typeface="Arial" charset="0"/>
              </a:defRPr>
            </a:lvl5pPr>
            <a:lvl6pPr marL="2447460" indent="-222496" defTabSz="914707" eaLnBrk="0" fontAlgn="base" hangingPunct="0">
              <a:spcBef>
                <a:spcPct val="0"/>
              </a:spcBef>
              <a:spcAft>
                <a:spcPct val="0"/>
              </a:spcAft>
              <a:defRPr>
                <a:solidFill>
                  <a:schemeClr val="tx1"/>
                </a:solidFill>
                <a:latin typeface="Arial" charset="0"/>
              </a:defRPr>
            </a:lvl6pPr>
            <a:lvl7pPr marL="2892453" indent="-222496" defTabSz="914707" eaLnBrk="0" fontAlgn="base" hangingPunct="0">
              <a:spcBef>
                <a:spcPct val="0"/>
              </a:spcBef>
              <a:spcAft>
                <a:spcPct val="0"/>
              </a:spcAft>
              <a:defRPr>
                <a:solidFill>
                  <a:schemeClr val="tx1"/>
                </a:solidFill>
                <a:latin typeface="Arial" charset="0"/>
              </a:defRPr>
            </a:lvl7pPr>
            <a:lvl8pPr marL="3337446" indent="-222496" defTabSz="914707" eaLnBrk="0" fontAlgn="base" hangingPunct="0">
              <a:spcBef>
                <a:spcPct val="0"/>
              </a:spcBef>
              <a:spcAft>
                <a:spcPct val="0"/>
              </a:spcAft>
              <a:defRPr>
                <a:solidFill>
                  <a:schemeClr val="tx1"/>
                </a:solidFill>
                <a:latin typeface="Arial" charset="0"/>
              </a:defRPr>
            </a:lvl8pPr>
            <a:lvl9pPr marL="3782438" indent="-222496" defTabSz="914707" eaLnBrk="0" fontAlgn="base" hangingPunct="0">
              <a:spcBef>
                <a:spcPct val="0"/>
              </a:spcBef>
              <a:spcAft>
                <a:spcPct val="0"/>
              </a:spcAft>
              <a:defRPr>
                <a:solidFill>
                  <a:schemeClr val="tx1"/>
                </a:solidFill>
                <a:latin typeface="Arial" charset="0"/>
              </a:defRPr>
            </a:lvl9pPr>
          </a:lstStyle>
          <a:p>
            <a:pPr eaLnBrk="1" hangingPunct="1"/>
            <a:fld id="{627DCFB4-AE51-4B42-B784-630B72E0936D}" type="slidenum">
              <a:rPr lang="en-US" smtClean="0"/>
              <a:pPr eaLnBrk="1" hangingPunct="1"/>
              <a:t>6</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CEC947-B5BA-41B9-941F-710EFE021505}" type="slidenum">
              <a:rPr lang="en-US" altLang="en-US" smtClean="0"/>
              <a:pPr eaLnBrk="1" hangingPunct="1"/>
              <a:t>7</a:t>
            </a:fld>
            <a:endParaRPr lang="en-US" alt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altLang="en-US" smtClean="0"/>
              <a:t>Experiment using dialysis tubing (semi-permeable membrane) and clamps to make a pretend cell. </a:t>
            </a:r>
          </a:p>
          <a:p>
            <a:pPr eaLnBrk="1" hangingPunct="1"/>
            <a:endParaRPr lang="en-US" altLang="en-US" smtClean="0"/>
          </a:p>
          <a:p>
            <a:pPr eaLnBrk="1" hangingPunct="1"/>
            <a:r>
              <a:rPr lang="en-US" altLang="en-US" smtClean="0"/>
              <a:t>What happens when different dilutions of sugar </a:t>
            </a:r>
            <a:r>
              <a:rPr lang="en-US" altLang="en-US" sz="1000" smtClean="0"/>
              <a:t>(a big molecule that cannot pass through semi-permeable membrane)</a:t>
            </a:r>
            <a:r>
              <a:rPr lang="en-US" altLang="en-US" smtClean="0"/>
              <a:t> are used inside versus outside of cell.</a:t>
            </a:r>
          </a:p>
          <a:p>
            <a:pPr eaLnBrk="1" hangingPunct="1"/>
            <a:endParaRPr lang="en-US" altLang="en-US" smtClean="0"/>
          </a:p>
          <a:p>
            <a:pPr eaLnBrk="1" hangingPunct="1"/>
            <a:r>
              <a:rPr lang="en-US" altLang="en-US" smtClean="0"/>
              <a:t>Will the artificial cell lose weight, gain weight or stay the same in the following scenarios?</a:t>
            </a:r>
          </a:p>
          <a:p>
            <a:pPr eaLnBrk="1" hangingPunct="1"/>
            <a:endParaRPr lang="en-US" altLang="en-US" smtClean="0"/>
          </a:p>
          <a:p>
            <a:pPr eaLnBrk="1" hangingPunct="1"/>
            <a:r>
              <a:rPr lang="en-US" altLang="en-US" smtClean="0"/>
              <a:t>1. Fill cell with 20% sugar solution, submerge in container of 60% sugar 	solution</a:t>
            </a:r>
          </a:p>
          <a:p>
            <a:pPr eaLnBrk="1" hangingPunct="1"/>
            <a:endParaRPr lang="en-US" altLang="en-US" smtClean="0"/>
          </a:p>
          <a:p>
            <a:pPr eaLnBrk="1" hangingPunct="1"/>
            <a:r>
              <a:rPr lang="en-US" altLang="en-US" smtClean="0"/>
              <a:t>2. Fill cell with 35% sugar solution, submerge in container of pure water.</a:t>
            </a:r>
          </a:p>
          <a:p>
            <a:pPr eaLnBrk="1" hangingPunct="1"/>
            <a:endParaRPr lang="en-US" altLang="en-US" smtClean="0"/>
          </a:p>
          <a:p>
            <a:pPr eaLnBrk="1" hangingPunct="1"/>
            <a:r>
              <a:rPr lang="en-US" altLang="en-US" smtClean="0"/>
              <a:t>3. Fill cell with pure water, submerge in a container of 2% sugar solution.</a:t>
            </a:r>
          </a:p>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0A4E29-E4AB-4510-9E39-626044A7A461}" type="slidenum">
              <a:rPr lang="en-US" altLang="en-US" smtClean="0"/>
              <a:pPr eaLnBrk="1" hangingPunct="1"/>
              <a:t>8</a:t>
            </a:fld>
            <a:endParaRPr lang="en-US" alt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smtClean="0"/>
              <a:t>Facilitated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14AC91-890D-49CE-81F7-9F4E9AE723CE}" type="slidenum">
              <a:rPr lang="en-US" altLang="en-US" smtClean="0"/>
              <a:pPr eaLnBrk="1" hangingPunct="1"/>
              <a:t>9</a:t>
            </a:fld>
            <a:endParaRPr lang="en-US" alt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84138E-856E-45F3-AD64-A9035E03263E}" type="slidenum">
              <a:rPr lang="en-US"/>
              <a:pPr>
                <a:defRPr/>
              </a:pPr>
              <a:t>‹#›</a:t>
            </a:fld>
            <a:endParaRPr lang="en-US"/>
          </a:p>
        </p:txBody>
      </p:sp>
    </p:spTree>
    <p:extLst>
      <p:ext uri="{BB962C8B-B14F-4D97-AF65-F5344CB8AC3E}">
        <p14:creationId xmlns:p14="http://schemas.microsoft.com/office/powerpoint/2010/main" val="2985283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8E54F8-1E4E-496E-B1E7-B8C39EC78D30}" type="slidenum">
              <a:rPr lang="en-US"/>
              <a:pPr>
                <a:defRPr/>
              </a:pPr>
              <a:t>‹#›</a:t>
            </a:fld>
            <a:endParaRPr lang="en-US"/>
          </a:p>
        </p:txBody>
      </p:sp>
    </p:spTree>
    <p:extLst>
      <p:ext uri="{BB962C8B-B14F-4D97-AF65-F5344CB8AC3E}">
        <p14:creationId xmlns:p14="http://schemas.microsoft.com/office/powerpoint/2010/main" val="2174464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98813A-2464-4C47-BB84-5BDAA6641E4E}" type="slidenum">
              <a:rPr lang="en-US"/>
              <a:pPr>
                <a:defRPr/>
              </a:pPr>
              <a:t>‹#›</a:t>
            </a:fld>
            <a:endParaRPr lang="en-US"/>
          </a:p>
        </p:txBody>
      </p:sp>
    </p:spTree>
    <p:extLst>
      <p:ext uri="{BB962C8B-B14F-4D97-AF65-F5344CB8AC3E}">
        <p14:creationId xmlns:p14="http://schemas.microsoft.com/office/powerpoint/2010/main" val="1909578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E45144FC-5367-4F4E-A085-7AD1E2B6C24C}" type="slidenum">
              <a:rPr lang="en-US"/>
              <a:pPr>
                <a:defRPr/>
              </a:pPr>
              <a:t>‹#›</a:t>
            </a:fld>
            <a:endParaRPr lang="en-US"/>
          </a:p>
        </p:txBody>
      </p:sp>
    </p:spTree>
    <p:extLst>
      <p:ext uri="{BB962C8B-B14F-4D97-AF65-F5344CB8AC3E}">
        <p14:creationId xmlns:p14="http://schemas.microsoft.com/office/powerpoint/2010/main" val="2962125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C05A2DF-1A37-4B93-A46E-2A454033F4E8}" type="slidenum">
              <a:rPr lang="en-US"/>
              <a:pPr>
                <a:defRPr/>
              </a:pPr>
              <a:t>‹#›</a:t>
            </a:fld>
            <a:endParaRPr lang="en-US"/>
          </a:p>
        </p:txBody>
      </p:sp>
    </p:spTree>
    <p:extLst>
      <p:ext uri="{BB962C8B-B14F-4D97-AF65-F5344CB8AC3E}">
        <p14:creationId xmlns:p14="http://schemas.microsoft.com/office/powerpoint/2010/main" val="1003352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B7E8E1-605D-48E0-B604-130B05EABC73}" type="slidenum">
              <a:rPr lang="en-US"/>
              <a:pPr>
                <a:defRPr/>
              </a:pPr>
              <a:t>‹#›</a:t>
            </a:fld>
            <a:endParaRPr lang="en-US"/>
          </a:p>
        </p:txBody>
      </p:sp>
    </p:spTree>
    <p:extLst>
      <p:ext uri="{BB962C8B-B14F-4D97-AF65-F5344CB8AC3E}">
        <p14:creationId xmlns:p14="http://schemas.microsoft.com/office/powerpoint/2010/main" val="156585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CD1850-B150-4EFB-BC66-6D5AFE3BACAF}" type="slidenum">
              <a:rPr lang="en-US"/>
              <a:pPr>
                <a:defRPr/>
              </a:pPr>
              <a:t>‹#›</a:t>
            </a:fld>
            <a:endParaRPr lang="en-US"/>
          </a:p>
        </p:txBody>
      </p:sp>
    </p:spTree>
    <p:extLst>
      <p:ext uri="{BB962C8B-B14F-4D97-AF65-F5344CB8AC3E}">
        <p14:creationId xmlns:p14="http://schemas.microsoft.com/office/powerpoint/2010/main" val="316191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8ADA06-1F7B-4317-97A3-11F7C1AC5ECE}" type="slidenum">
              <a:rPr lang="en-US"/>
              <a:pPr>
                <a:defRPr/>
              </a:pPr>
              <a:t>‹#›</a:t>
            </a:fld>
            <a:endParaRPr lang="en-US"/>
          </a:p>
        </p:txBody>
      </p:sp>
    </p:spTree>
    <p:extLst>
      <p:ext uri="{BB962C8B-B14F-4D97-AF65-F5344CB8AC3E}">
        <p14:creationId xmlns:p14="http://schemas.microsoft.com/office/powerpoint/2010/main" val="142572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6329D0-EDA4-4602-8EC3-F4CA0CC8B16A}" type="slidenum">
              <a:rPr lang="en-US"/>
              <a:pPr>
                <a:defRPr/>
              </a:pPr>
              <a:t>‹#›</a:t>
            </a:fld>
            <a:endParaRPr lang="en-US"/>
          </a:p>
        </p:txBody>
      </p:sp>
    </p:spTree>
    <p:extLst>
      <p:ext uri="{BB962C8B-B14F-4D97-AF65-F5344CB8AC3E}">
        <p14:creationId xmlns:p14="http://schemas.microsoft.com/office/powerpoint/2010/main" val="3191380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DC9567E-E894-4D66-A65B-405AA5FC303D}" type="slidenum">
              <a:rPr lang="en-US"/>
              <a:pPr>
                <a:defRPr/>
              </a:pPr>
              <a:t>‹#›</a:t>
            </a:fld>
            <a:endParaRPr lang="en-US"/>
          </a:p>
        </p:txBody>
      </p:sp>
    </p:spTree>
    <p:extLst>
      <p:ext uri="{BB962C8B-B14F-4D97-AF65-F5344CB8AC3E}">
        <p14:creationId xmlns:p14="http://schemas.microsoft.com/office/powerpoint/2010/main" val="222657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42FD05-27C9-4BF0-B6A9-4DF00B3FCB70}" type="slidenum">
              <a:rPr lang="en-US"/>
              <a:pPr>
                <a:defRPr/>
              </a:pPr>
              <a:t>‹#›</a:t>
            </a:fld>
            <a:endParaRPr lang="en-US"/>
          </a:p>
        </p:txBody>
      </p:sp>
    </p:spTree>
    <p:extLst>
      <p:ext uri="{BB962C8B-B14F-4D97-AF65-F5344CB8AC3E}">
        <p14:creationId xmlns:p14="http://schemas.microsoft.com/office/powerpoint/2010/main" val="49655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06A532-A0C8-4CFC-BACB-1EC7FD038448}" type="slidenum">
              <a:rPr lang="en-US"/>
              <a:pPr>
                <a:defRPr/>
              </a:pPr>
              <a:t>‹#›</a:t>
            </a:fld>
            <a:endParaRPr lang="en-US"/>
          </a:p>
        </p:txBody>
      </p:sp>
    </p:spTree>
    <p:extLst>
      <p:ext uri="{BB962C8B-B14F-4D97-AF65-F5344CB8AC3E}">
        <p14:creationId xmlns:p14="http://schemas.microsoft.com/office/powerpoint/2010/main" val="3220158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63BDC7-4F7F-4189-BDC6-719114417452}" type="slidenum">
              <a:rPr lang="en-US"/>
              <a:pPr>
                <a:defRPr/>
              </a:pPr>
              <a:t>‹#›</a:t>
            </a:fld>
            <a:endParaRPr lang="en-US"/>
          </a:p>
        </p:txBody>
      </p:sp>
    </p:spTree>
    <p:extLst>
      <p:ext uri="{BB962C8B-B14F-4D97-AF65-F5344CB8AC3E}">
        <p14:creationId xmlns:p14="http://schemas.microsoft.com/office/powerpoint/2010/main" val="290577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C8FAD8-22DD-4FCE-9BCC-A660B4DCE403}" type="slidenum">
              <a:rPr lang="en-US"/>
              <a:pPr>
                <a:defRPr/>
              </a:pPr>
              <a:t>‹#›</a:t>
            </a:fld>
            <a:endParaRPr lang="en-US"/>
          </a:p>
        </p:txBody>
      </p:sp>
    </p:spTree>
    <p:extLst>
      <p:ext uri="{BB962C8B-B14F-4D97-AF65-F5344CB8AC3E}">
        <p14:creationId xmlns:p14="http://schemas.microsoft.com/office/powerpoint/2010/main" val="168692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2A91ED3-030E-4475-A592-4BF4D589A5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1.jpeg"/><Relationship Id="rId7" Type="http://schemas.openxmlformats.org/officeDocument/2006/relationships/hyperlink" Target="http://www.scienceprofonline.com/virtual-cell-main.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alicia@scienceprofonline.com" TargetMode="External"/><Relationship Id="rId5" Type="http://schemas.openxmlformats.org/officeDocument/2006/relationships/hyperlink" Target="http://creativecommons.org/licenses/by-sa/3.0/" TargetMode="External"/><Relationship Id="rId4" Type="http://schemas.openxmlformats.org/officeDocument/2006/relationships/hyperlink" Target="http://www.scienceprofonline.org/" TargetMode="External"/><Relationship Id="rId9" Type="http://schemas.openxmlformats.org/officeDocument/2006/relationships/hyperlink" Target="mailto:info@scienceprofonline.com"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highered.mcgraw-hill.com/sites/0072943696/student_view0/chapter3/animation__how_osmosis_works.html" TargetMode="External"/><Relationship Id="rId13" Type="http://schemas.openxmlformats.org/officeDocument/2006/relationships/hyperlink" Target="http://www.scienceprofonline.com/virtual-cell-main.html" TargetMode="External"/><Relationship Id="rId3" Type="http://schemas.openxmlformats.org/officeDocument/2006/relationships/hyperlink" Target="http://www.scienceprofonline.com/vcbc/diffusion-osmosis-main.html" TargetMode="External"/><Relationship Id="rId7" Type="http://schemas.openxmlformats.org/officeDocument/2006/relationships/hyperlink" Target="http://www.imdb.com/video/screenplay/vi1386152217/" TargetMode="External"/><Relationship Id="rId12"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youtube.com/watch?v=0c8acUE9Itw&amp;NR=1" TargetMode="External"/><Relationship Id="rId11" Type="http://schemas.openxmlformats.org/officeDocument/2006/relationships/hyperlink" Target="http://highered.mcgraw-hill.com/sites/0072507470/student_view0/chapter3/animation__how_facilitated_diffusion_works.html" TargetMode="External"/><Relationship Id="rId5" Type="http://schemas.openxmlformats.org/officeDocument/2006/relationships/hyperlink" Target="http://www.youtube.com/watch?v=ktVPhem41Hk&amp;NR=1" TargetMode="External"/><Relationship Id="rId10" Type="http://schemas.openxmlformats.org/officeDocument/2006/relationships/hyperlink" Target="http://highered.mcgraw-hill.com/sites/0072507470/student_view0/chapter3/animation__how_diffusion_works.html" TargetMode="External"/><Relationship Id="rId4" Type="http://schemas.openxmlformats.org/officeDocument/2006/relationships/hyperlink" Target="http://www.scienceprofonline.com/" TargetMode="External"/><Relationship Id="rId9" Type="http://schemas.openxmlformats.org/officeDocument/2006/relationships/hyperlink" Target="http://highered.mcgraw-hill.com/sites/0072495855/student_view0/chapter2/animation__how_the_sodium_potassium_pump_works.html"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scienceprofonline.org/virtual-cell-main.html" TargetMode="External"/><Relationship Id="rId7" Type="http://schemas.openxmlformats.org/officeDocument/2006/relationships/hyperlink" Target="http://en.wikipedia.org/wiki/File:Endomembrane_system_diagram_en.sv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www.youtube.com/watch?v=2IlHgbOWj4o" TargetMode="External"/><Relationship Id="rId5" Type="http://schemas.openxmlformats.org/officeDocument/2006/relationships/image" Target="../media/image12.jpeg"/><Relationship Id="rId4" Type="http://schemas.openxmlformats.org/officeDocument/2006/relationships/hyperlink" Target="http://www.scienceprofonline.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hyperlink" Target="http://www.scienceprofonline.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scienceprofonline.org/vcbc/diffusion-osmosis-main.html" TargetMode="External"/><Relationship Id="rId5" Type="http://schemas.openxmlformats.org/officeDocument/2006/relationships/hyperlink" Target="http://en.wikipedia.org/wiki/File:Diffusion_(1).png" TargetMode="External"/><Relationship Id="rId4" Type="http://schemas.openxmlformats.org/officeDocument/2006/relationships/hyperlink" Target="http://www.biologycorner.com/bio1/diffusion.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rofonline.org/chemistry/what-are-proteins-amino-acids-peptide-bonds.html"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www.scienceprofonline.com/virtual-cell-main.html" TargetMode="External"/><Relationship Id="rId5" Type="http://schemas.openxmlformats.org/officeDocument/2006/relationships/image" Target="../media/image3.jpeg"/><Relationship Id="rId4" Type="http://schemas.openxmlformats.org/officeDocument/2006/relationships/hyperlink" Target="http://en.wikipedia.org/wiki/File:Cell_membrane_detailed_diagram_4.svg"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2.gif"/><Relationship Id="rId7" Type="http://schemas.openxmlformats.org/officeDocument/2006/relationships/hyperlink" Target="http://www.scienceprofonline.com/virtual-cell-main.html"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4.jpeg"/><Relationship Id="rId5" Type="http://schemas.openxmlformats.org/officeDocument/2006/relationships/hyperlink" Target="http://en.wikipedia.org/wiki/File:Diffusion_(1).png" TargetMode="External"/><Relationship Id="rId4" Type="http://schemas.openxmlformats.org/officeDocument/2006/relationships/hyperlink" Target="http://www.biologycorner.com/bio1/diffusion.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scienceprofonline.org/chemistry/what-are-proteins-amino-acids-peptide-bonds.html"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hyperlink" Target="http://www.scienceprofonline.com/virtual-cell-main.html" TargetMode="External"/><Relationship Id="rId5" Type="http://schemas.openxmlformats.org/officeDocument/2006/relationships/image" Target="../media/image5.gif"/><Relationship Id="rId4" Type="http://schemas.openxmlformats.org/officeDocument/2006/relationships/hyperlink" Target="http://people.eku.edu/ritchisong/301notes1.ht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scienceprofonline.com/vcbc/diffusion-osmosis-main.html" TargetMode="External"/><Relationship Id="rId3" Type="http://schemas.openxmlformats.org/officeDocument/2006/relationships/hyperlink" Target="http://www.scienceprofonline.com/chemistry/diffusion-osmosis-tonicity-effect-osmotic-pressure-on-cells.html" TargetMode="External"/><Relationship Id="rId7" Type="http://schemas.openxmlformats.org/officeDocument/2006/relationships/hyperlink" Target="http://highered.mcgraw-hill.com/sites/0072495855/student_view0/chapter2/animation__how_osmosis_works.html"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en.wikipedia.org/wiki/File:Osmotic_pressure_on_blood_cells_diagram.svg" TargetMode="External"/><Relationship Id="rId5" Type="http://schemas.openxmlformats.org/officeDocument/2006/relationships/hyperlink" Target="http://people.eku.edu/ritchisong/301notes1.htm" TargetMode="External"/><Relationship Id="rId10" Type="http://schemas.openxmlformats.org/officeDocument/2006/relationships/hyperlink" Target="http://www.scienceprofonline.com/" TargetMode="External"/><Relationship Id="rId4" Type="http://schemas.openxmlformats.org/officeDocument/2006/relationships/image" Target="../media/image6.png"/><Relationship Id="rId9" Type="http://schemas.openxmlformats.org/officeDocument/2006/relationships/hyperlink" Target="http://www.scienceprofonline.com/virtual-cell-main.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hyperlink" Target="http://www.scienceprofonline.org/chemistry/what-are-proteins-amino-acids-peptide-bonds.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cienceprofonline.org/chemistry/diffusion-osmosis-tonicity-effect-osmotic-pressure-on-cells.html"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hyperlink" Target="http://www.scienceprofonline.com/virtual-cell-main.html" TargetMode="External"/><Relationship Id="rId5" Type="http://schemas.openxmlformats.org/officeDocument/2006/relationships/image" Target="../media/image8.jpeg"/><Relationship Id="rId4" Type="http://schemas.openxmlformats.org/officeDocument/2006/relationships/hyperlink" Target="http://en.wikipedia.org/wiki/File:Scheme_facilitated_diffusion_in_cell_membrane-en.svg"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9.gif"/><Relationship Id="rId7" Type="http://schemas.openxmlformats.org/officeDocument/2006/relationships/hyperlink" Target="http://www.scienceprofonline.com/virtual-cell-main.html"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http://www.scienceprofonline.com/chemistry/what-is-nucleotide-adenosine-triphosphate-atp.html" TargetMode="External"/><Relationship Id="rId5" Type="http://schemas.openxmlformats.org/officeDocument/2006/relationships/image" Target="../media/image10.jpeg"/><Relationship Id="rId4" Type="http://schemas.openxmlformats.org/officeDocument/2006/relationships/hyperlink" Target="http://en.wikipedia.org/wiki/File:Scheme_sodium-potassium_pump-en.sv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698875"/>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pPr>
            <a:r>
              <a:rPr lang="en-US" altLang="en-US" sz="1200">
                <a:latin typeface="Comic Sans MS" pitchFamily="66" charset="0"/>
              </a:rPr>
              <a:t>	</a:t>
            </a:r>
          </a:p>
          <a:p>
            <a:pPr eaLnBrk="1" hangingPunct="1">
              <a:lnSpc>
                <a:spcPct val="80000"/>
              </a:lnSpc>
              <a:spcBef>
                <a:spcPct val="20000"/>
              </a:spcBef>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334000"/>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rPr>
              <a:t>From the </a:t>
            </a:r>
            <a:r>
              <a:rPr lang="en-US" altLang="en-US" sz="1000">
                <a:latin typeface="Comic Sans MS" pitchFamily="66" charset="0"/>
                <a:hlinkClick r:id="rId7"/>
              </a:rPr>
              <a:t>Virtual Cell 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9"/>
              </a:rPr>
              <a:t>info@scienceprofonline.com</a:t>
            </a:r>
            <a:endParaRPr lang="en-US" altLang="en-US" sz="1200">
              <a:latin typeface="Comic Sans MS" pitchFamily="66"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a:xfrm>
            <a:off x="0" y="0"/>
            <a:ext cx="5638800" cy="6553200"/>
          </a:xfrm>
        </p:spPr>
        <p:txBody>
          <a:bodyPr/>
          <a:lstStyle/>
          <a:p>
            <a:pPr algn="ctr" eaLnBrk="1" hangingPunct="1">
              <a:buFontTx/>
              <a:buNone/>
            </a:pPr>
            <a:r>
              <a:rPr lang="en-US" altLang="en-US" sz="6000" b="1" smtClean="0">
                <a:solidFill>
                  <a:srgbClr val="33CC33"/>
                </a:solidFill>
                <a:latin typeface="Comic Sans MS" pitchFamily="66" charset="0"/>
              </a:rPr>
              <a:t> </a:t>
            </a:r>
            <a:r>
              <a:rPr lang="en-US" altLang="en-US" sz="4800" b="1" smtClean="0">
                <a:solidFill>
                  <a:srgbClr val="33CC33"/>
                </a:solidFill>
                <a:latin typeface="Comic Sans MS" pitchFamily="66" charset="0"/>
              </a:rPr>
              <a:t>Confused?</a:t>
            </a:r>
            <a:endParaRPr lang="en-US" altLang="en-US" sz="3600" b="1" smtClean="0">
              <a:latin typeface="Comic Sans MS" pitchFamily="66" charset="0"/>
            </a:endParaRPr>
          </a:p>
          <a:p>
            <a:pPr algn="ctr" eaLnBrk="1" hangingPunct="1">
              <a:buFontTx/>
              <a:buNone/>
            </a:pPr>
            <a:r>
              <a:rPr lang="en-US" altLang="en-US" sz="1800" smtClean="0">
                <a:latin typeface="Comic Sans MS" pitchFamily="66" charset="0"/>
              </a:rPr>
              <a:t>    Here are some links to fun resources that further explain Cell Biology:</a:t>
            </a:r>
          </a:p>
          <a:p>
            <a:pPr algn="ctr" eaLnBrk="1" hangingPunct="1">
              <a:buFontTx/>
              <a:buNone/>
            </a:pPr>
            <a:endParaRPr lang="en-US" altLang="en-US" sz="900" smtClean="0">
              <a:latin typeface="Comic Sans MS" pitchFamily="66" charset="0"/>
            </a:endParaRPr>
          </a:p>
          <a:p>
            <a:pPr eaLnBrk="1" hangingPunct="1"/>
            <a:r>
              <a:rPr lang="en-US" altLang="en-US" sz="1800" smtClean="0">
                <a:latin typeface="Comic Sans MS" pitchFamily="66" charset="0"/>
                <a:hlinkClick r:id="rId3"/>
              </a:rPr>
              <a:t>Diffusion, Osmosis &amp; Active Transport</a:t>
            </a:r>
            <a:r>
              <a:rPr lang="en-US" altLang="en-US" sz="1800" smtClean="0">
                <a:latin typeface="Comic Sans MS" pitchFamily="66" charset="0"/>
              </a:rPr>
              <a:t> </a:t>
            </a:r>
            <a:r>
              <a:rPr lang="en-US" altLang="en-US" sz="1600" smtClean="0">
                <a:latin typeface="Comic Sans MS" pitchFamily="66" charset="0"/>
              </a:rPr>
              <a:t>Main Page</a:t>
            </a:r>
            <a:r>
              <a:rPr lang="en-US" altLang="en-US" sz="1400" smtClean="0">
                <a:latin typeface="Comic Sans MS" pitchFamily="66" charset="0"/>
              </a:rPr>
              <a:t>,</a:t>
            </a:r>
            <a:r>
              <a:rPr lang="en-US" altLang="en-US" sz="1200" smtClean="0">
                <a:latin typeface="Comic Sans MS" pitchFamily="66" charset="0"/>
              </a:rPr>
              <a:t> Virtual Cell Biology Classroom of </a:t>
            </a:r>
            <a:r>
              <a:rPr lang="en-US" altLang="en-US" sz="1200" smtClean="0">
                <a:latin typeface="Comic Sans MS" pitchFamily="66" charset="0"/>
                <a:hlinkClick r:id="rId4"/>
              </a:rPr>
              <a:t>Science Prof Online</a:t>
            </a:r>
            <a:r>
              <a:rPr lang="en-US" altLang="en-US" sz="1800" smtClean="0">
                <a:latin typeface="Comic Sans MS" pitchFamily="66" charset="0"/>
              </a:rPr>
              <a:t> </a:t>
            </a:r>
            <a:r>
              <a:rPr lang="en-US" altLang="en-US" sz="1200" smtClean="0">
                <a:latin typeface="Comic Sans MS" pitchFamily="66" charset="0"/>
              </a:rPr>
              <a:t>website</a:t>
            </a:r>
            <a:r>
              <a:rPr lang="en-US" altLang="en-US" sz="1800" smtClean="0">
                <a:latin typeface="Comic Sans MS" pitchFamily="66" charset="0"/>
              </a:rPr>
              <a:t>.</a:t>
            </a:r>
            <a:r>
              <a:rPr lang="en-US" altLang="en-US" sz="1200" smtClean="0">
                <a:latin typeface="Comic Sans MS" pitchFamily="66" charset="0"/>
              </a:rPr>
              <a:t> </a:t>
            </a:r>
            <a:endParaRPr lang="en-US" altLang="en-US" sz="1800" smtClean="0">
              <a:latin typeface="Comic Sans MS" pitchFamily="66" charset="0"/>
            </a:endParaRPr>
          </a:p>
          <a:p>
            <a:pPr eaLnBrk="1" hangingPunct="1"/>
            <a:endParaRPr lang="en-US" altLang="en-US" sz="800" smtClean="0">
              <a:latin typeface="Comic Sans MS" pitchFamily="66" charset="0"/>
            </a:endParaRPr>
          </a:p>
          <a:p>
            <a:pPr eaLnBrk="1" hangingPunct="1"/>
            <a:r>
              <a:rPr lang="en-US" altLang="en-US" sz="1800" smtClean="0">
                <a:latin typeface="Comic Sans MS" pitchFamily="66" charset="0"/>
              </a:rPr>
              <a:t>“</a:t>
            </a:r>
            <a:r>
              <a:rPr lang="en-US" altLang="en-US" sz="1800" smtClean="0">
                <a:latin typeface="Comic Sans MS" pitchFamily="66" charset="0"/>
                <a:hlinkClick r:id="rId5"/>
              </a:rPr>
              <a:t>The Osmosis Song</a:t>
            </a:r>
            <a:r>
              <a:rPr lang="en-US" altLang="en-US" sz="1800" smtClean="0">
                <a:latin typeface="Comic Sans MS" pitchFamily="66" charset="0"/>
              </a:rPr>
              <a:t>”</a:t>
            </a:r>
            <a:r>
              <a:rPr lang="en-US" altLang="en-US" sz="1200" smtClean="0">
                <a:latin typeface="Comic Sans MS" pitchFamily="66" charset="0"/>
              </a:rPr>
              <a:t> music video by Duanie Films.</a:t>
            </a:r>
          </a:p>
          <a:p>
            <a:pPr eaLnBrk="1" hangingPunct="1"/>
            <a:endParaRPr lang="en-US" altLang="en-US" sz="800" smtClean="0">
              <a:latin typeface="Comic Sans MS" pitchFamily="66" charset="0"/>
            </a:endParaRPr>
          </a:p>
          <a:p>
            <a:pPr eaLnBrk="1" hangingPunct="1"/>
            <a:r>
              <a:rPr lang="en-US" altLang="en-US" sz="1800" smtClean="0">
                <a:latin typeface="Comic Sans MS" pitchFamily="66" charset="0"/>
                <a:hlinkClick r:id="rId6"/>
              </a:rPr>
              <a:t>Osmosis Demonstration</a:t>
            </a:r>
            <a:r>
              <a:rPr lang="en-US" altLang="en-US" sz="1200" smtClean="0">
                <a:latin typeface="Comic Sans MS" pitchFamily="66" charset="0"/>
              </a:rPr>
              <a:t> with raw egg by thsharpe.</a:t>
            </a:r>
          </a:p>
          <a:p>
            <a:pPr eaLnBrk="1" hangingPunct="1"/>
            <a:endParaRPr lang="en-US" altLang="en-US" sz="1200" smtClean="0">
              <a:latin typeface="Comic Sans MS" pitchFamily="66" charset="0"/>
            </a:endParaRPr>
          </a:p>
          <a:p>
            <a:pPr eaLnBrk="1" hangingPunct="1"/>
            <a:r>
              <a:rPr lang="en-US" altLang="en-US" sz="1800" smtClean="0">
                <a:latin typeface="Comic Sans MS" pitchFamily="66" charset="0"/>
              </a:rPr>
              <a:t>“</a:t>
            </a:r>
            <a:r>
              <a:rPr lang="en-US" altLang="en-US" sz="1800" smtClean="0">
                <a:latin typeface="Comic Sans MS" pitchFamily="66" charset="0"/>
                <a:hlinkClick r:id="rId7"/>
              </a:rPr>
              <a:t>Osmosis Jones</a:t>
            </a:r>
            <a:r>
              <a:rPr lang="en-US" altLang="en-US" sz="1800" smtClean="0">
                <a:latin typeface="Comic Sans MS" pitchFamily="66" charset="0"/>
              </a:rPr>
              <a:t>”</a:t>
            </a:r>
            <a:r>
              <a:rPr lang="en-US" altLang="en-US" sz="1200" smtClean="0">
                <a:latin typeface="Comic Sans MS" pitchFamily="66" charset="0"/>
              </a:rPr>
              <a:t> movie trailer. If you haven’t seen this yet, you must watch it immediately! It’s awesome!</a:t>
            </a:r>
          </a:p>
          <a:p>
            <a:pPr eaLnBrk="1" hangingPunct="1"/>
            <a:endParaRPr lang="en-US" altLang="en-US" sz="800" smtClean="0">
              <a:latin typeface="Comic Sans MS" pitchFamily="66" charset="0"/>
            </a:endParaRPr>
          </a:p>
          <a:p>
            <a:pPr eaLnBrk="1" hangingPunct="1"/>
            <a:r>
              <a:rPr lang="en-US" altLang="en-US" sz="1800" smtClean="0">
                <a:latin typeface="Comic Sans MS" pitchFamily="66" charset="0"/>
                <a:hlinkClick r:id="rId8"/>
              </a:rPr>
              <a:t>Osmosis Animation and Quiz</a:t>
            </a:r>
            <a:r>
              <a:rPr lang="en-US" altLang="en-US" sz="1200" smtClean="0">
                <a:latin typeface="Comic Sans MS" pitchFamily="66" charset="0"/>
                <a:hlinkClick r:id="rId8"/>
              </a:rPr>
              <a:t> </a:t>
            </a:r>
            <a:r>
              <a:rPr lang="en-US" altLang="en-US" sz="1200" smtClean="0">
                <a:latin typeface="Comic Sans MS" pitchFamily="66" charset="0"/>
              </a:rPr>
              <a:t>by McGraw-Hill.</a:t>
            </a:r>
          </a:p>
          <a:p>
            <a:pPr eaLnBrk="1" hangingPunct="1"/>
            <a:endParaRPr lang="en-US" altLang="en-US" sz="800" smtClean="0">
              <a:latin typeface="Comic Sans MS" pitchFamily="66" charset="0"/>
            </a:endParaRPr>
          </a:p>
          <a:p>
            <a:pPr eaLnBrk="1" hangingPunct="1"/>
            <a:r>
              <a:rPr lang="en-US" altLang="en-US" sz="1800" smtClean="0">
                <a:latin typeface="Comic Sans MS" pitchFamily="66" charset="0"/>
                <a:hlinkClick r:id="rId9"/>
              </a:rPr>
              <a:t>Active Transport Animation and Quiz</a:t>
            </a:r>
            <a:r>
              <a:rPr lang="en-US" altLang="en-US" sz="1200" smtClean="0">
                <a:latin typeface="Comic Sans MS" pitchFamily="66" charset="0"/>
                <a:hlinkClick r:id="rId9"/>
              </a:rPr>
              <a:t> </a:t>
            </a:r>
            <a:r>
              <a:rPr lang="en-US" altLang="en-US" sz="1200" smtClean="0">
                <a:latin typeface="Comic Sans MS" pitchFamily="66" charset="0"/>
              </a:rPr>
              <a:t>Sodium Potassium Pump, by McGraw-Hill.</a:t>
            </a:r>
          </a:p>
          <a:p>
            <a:pPr eaLnBrk="1" hangingPunct="1"/>
            <a:endParaRPr lang="en-US" altLang="en-US" sz="800" smtClean="0">
              <a:latin typeface="Comic Sans MS" pitchFamily="66" charset="0"/>
            </a:endParaRPr>
          </a:p>
          <a:p>
            <a:pPr eaLnBrk="1" hangingPunct="1"/>
            <a:r>
              <a:rPr lang="en-US" altLang="en-US" sz="1800" smtClean="0">
                <a:latin typeface="Comic Sans MS" pitchFamily="66" charset="0"/>
                <a:hlinkClick r:id="rId10"/>
              </a:rPr>
              <a:t>Diffusion Animation and Quiz</a:t>
            </a:r>
            <a:r>
              <a:rPr lang="en-US" altLang="en-US" sz="1200" smtClean="0">
                <a:latin typeface="Comic Sans MS" pitchFamily="66" charset="0"/>
                <a:hlinkClick r:id="rId10"/>
              </a:rPr>
              <a:t>  </a:t>
            </a:r>
            <a:r>
              <a:rPr lang="en-US" altLang="en-US" sz="1200" smtClean="0">
                <a:latin typeface="Comic Sans MS" pitchFamily="66" charset="0"/>
              </a:rPr>
              <a:t>by McGraw-Hill.</a:t>
            </a:r>
          </a:p>
          <a:p>
            <a:pPr eaLnBrk="1" hangingPunct="1"/>
            <a:endParaRPr lang="en-US" altLang="en-US" sz="800" smtClean="0">
              <a:latin typeface="Comic Sans MS" pitchFamily="66" charset="0"/>
            </a:endParaRPr>
          </a:p>
          <a:p>
            <a:pPr eaLnBrk="1" hangingPunct="1"/>
            <a:r>
              <a:rPr lang="en-US" altLang="en-US" sz="1800" smtClean="0">
                <a:latin typeface="Comic Sans MS" pitchFamily="66" charset="0"/>
                <a:hlinkClick r:id="rId11"/>
              </a:rPr>
              <a:t>Facilitated Diffusion Animation and Quiz </a:t>
            </a:r>
            <a:r>
              <a:rPr lang="en-US" altLang="en-US" sz="1200" smtClean="0">
                <a:latin typeface="Comic Sans MS" pitchFamily="66" charset="0"/>
              </a:rPr>
              <a:t>by McGraw-Hill.</a:t>
            </a:r>
            <a:endParaRPr lang="en-US" altLang="en-US" sz="1000" smtClean="0">
              <a:latin typeface="Comic Sans MS" pitchFamily="66" charset="0"/>
            </a:endParaRPr>
          </a:p>
          <a:p>
            <a:pPr eaLnBrk="1" hangingPunct="1"/>
            <a:endParaRPr lang="en-US" altLang="en-US" sz="1000" smtClean="0">
              <a:latin typeface="Comic Sans MS" pitchFamily="66" charset="0"/>
            </a:endParaRPr>
          </a:p>
          <a:p>
            <a:pPr algn="ctr" eaLnBrk="1" hangingPunct="1">
              <a:buFontTx/>
              <a:buNone/>
            </a:pPr>
            <a:r>
              <a:rPr lang="en-US" altLang="en-US" sz="1200" smtClean="0">
                <a:latin typeface="Comic Sans MS" pitchFamily="66" charset="0"/>
              </a:rPr>
              <a:t>    (You must be in PPT slideshow view to click on links.)</a:t>
            </a:r>
          </a:p>
        </p:txBody>
      </p:sp>
      <p:pic>
        <p:nvPicPr>
          <p:cNvPr id="11267" name="Picture 3" descr="MC900229685[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943600" y="2895600"/>
            <a:ext cx="27432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WordArt 4"/>
          <p:cNvSpPr>
            <a:spLocks noChangeArrowheads="1" noChangeShapeType="1" noTextEdit="1"/>
          </p:cNvSpPr>
          <p:nvPr/>
        </p:nvSpPr>
        <p:spPr bwMode="auto">
          <a:xfrm>
            <a:off x="6019800" y="1371600"/>
            <a:ext cx="2743200" cy="1066800"/>
          </a:xfrm>
          <a:prstGeom prst="rect">
            <a:avLst/>
          </a:prstGeom>
        </p:spPr>
        <p:txBody>
          <a:bodyPr wrap="none" fromWordArt="1">
            <a:prstTxWarp prst="textPlain">
              <a:avLst>
                <a:gd name="adj" fmla="val 50000"/>
              </a:avLst>
            </a:prstTxWarp>
          </a:bodyPr>
          <a:lstStyle/>
          <a:p>
            <a:pPr algn="ctr"/>
            <a:r>
              <a:rPr lang="en-US" sz="1600" b="1" kern="10">
                <a:ln w="9525">
                  <a:solidFill>
                    <a:srgbClr val="000000"/>
                  </a:solidFill>
                  <a:round/>
                  <a:headEnd/>
                  <a:tailEnd/>
                </a:ln>
                <a:solidFill>
                  <a:srgbClr val="FFFFFF"/>
                </a:solidFill>
                <a:latin typeface="Comic Sans MS"/>
              </a:rPr>
              <a:t>Smart Links</a:t>
            </a:r>
          </a:p>
        </p:txBody>
      </p:sp>
      <p:sp>
        <p:nvSpPr>
          <p:cNvPr id="11269" name="Text Box 5"/>
          <p:cNvSpPr txBox="1">
            <a:spLocks noChangeArrowheads="1"/>
          </p:cNvSpPr>
          <p:nvPr/>
        </p:nvSpPr>
        <p:spPr bwMode="auto">
          <a:xfrm>
            <a:off x="464820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13"/>
              </a:rPr>
              <a:t>Virtual Cell 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04800" y="381000"/>
            <a:ext cx="8534400" cy="3886200"/>
          </a:xfrm>
        </p:spPr>
        <p:txBody>
          <a:bodyPr/>
          <a:lstStyle/>
          <a:p>
            <a:pPr algn="r" eaLnBrk="1" hangingPunct="1"/>
            <a:r>
              <a:rPr lang="en-US" altLang="en-US" sz="2400" smtClean="0">
                <a:solidFill>
                  <a:schemeClr val="tx1"/>
                </a:solidFill>
                <a:latin typeface="Comic Sans MS" pitchFamily="66" charset="0"/>
              </a:rPr>
              <a:t>Are you feeling blinded by science</a:t>
            </a:r>
            <a:r>
              <a:rPr lang="en-US" altLang="en-US" sz="2000" smtClean="0">
                <a:solidFill>
                  <a:schemeClr val="tx1"/>
                </a:solidFill>
                <a:latin typeface="Comic Sans MS" pitchFamily="66" charset="0"/>
              </a:rPr>
              <a:t>?</a:t>
            </a:r>
            <a:r>
              <a:rPr lang="en-US" altLang="en-US" sz="2400" i="1" smtClean="0">
                <a:solidFill>
                  <a:srgbClr val="0033CC"/>
                </a:solidFill>
                <a:latin typeface="Comic Sans MS" pitchFamily="66" charset="0"/>
              </a:rPr>
              <a:t/>
            </a:r>
            <a:br>
              <a:rPr lang="en-US" altLang="en-US" sz="2400" i="1" smtClean="0">
                <a:solidFill>
                  <a:srgbClr val="0033CC"/>
                </a:solidFill>
                <a:latin typeface="Comic Sans MS" pitchFamily="66" charset="0"/>
              </a:rPr>
            </a:br>
            <a:r>
              <a:rPr lang="en-US" altLang="en-US" sz="2000" i="1" smtClean="0">
                <a:solidFill>
                  <a:srgbClr val="FF0000"/>
                </a:solidFill>
              </a:rPr>
              <a:t/>
            </a:r>
            <a:br>
              <a:rPr lang="en-US" altLang="en-US" sz="2000" i="1" smtClean="0">
                <a:solidFill>
                  <a:srgbClr val="FF0000"/>
                </a:solidFill>
              </a:rPr>
            </a:br>
            <a:r>
              <a:rPr lang="en-US" altLang="en-US" sz="2400" i="1" smtClean="0">
                <a:solidFill>
                  <a:srgbClr val="B2B2B2"/>
                </a:solidFill>
                <a:latin typeface="Comic Sans MS" pitchFamily="66" charset="0"/>
              </a:rPr>
              <a:t>Do yourself a favor. Use the…</a:t>
            </a:r>
            <a:r>
              <a:rPr lang="en-US" altLang="en-US" sz="2800" i="1" smtClean="0">
                <a:latin typeface="Comic Sans MS" pitchFamily="66" charset="0"/>
              </a:rPr>
              <a:t> </a:t>
            </a:r>
            <a:r>
              <a:rPr lang="en-US" altLang="en-US" sz="2000" i="1" smtClean="0">
                <a:latin typeface="Comic Sans MS" pitchFamily="66" charset="0"/>
              </a:rPr>
              <a:t/>
            </a:r>
            <a:br>
              <a:rPr lang="en-US" altLang="en-US" sz="2000" i="1" smtClean="0">
                <a:latin typeface="Comic Sans MS" pitchFamily="66" charset="0"/>
              </a:rPr>
            </a:br>
            <a:r>
              <a:rPr lang="en-US" altLang="en-US" sz="2400" smtClean="0">
                <a:latin typeface="Comic Sans MS" pitchFamily="66" charset="0"/>
              </a:rPr>
              <a:t/>
            </a:r>
            <a:br>
              <a:rPr lang="en-US" altLang="en-US" sz="2400" smtClean="0">
                <a:latin typeface="Comic Sans MS" pitchFamily="66" charset="0"/>
              </a:rPr>
            </a:br>
            <a:r>
              <a:rPr lang="en-US" altLang="en-US" sz="3200" smtClean="0">
                <a:latin typeface="Comic Sans MS" pitchFamily="66" charset="0"/>
              </a:rPr>
              <a:t>              </a:t>
            </a:r>
            <a:r>
              <a:rPr lang="en-US" altLang="en-US" sz="4000" b="1" smtClean="0">
                <a:solidFill>
                  <a:srgbClr val="6666FF"/>
                </a:solidFill>
                <a:latin typeface="Comic Sans MS" pitchFamily="66" charset="0"/>
              </a:rPr>
              <a:t>Virtual Cell Biology                        Classroom </a:t>
            </a:r>
            <a:r>
              <a:rPr lang="en-US" altLang="en-US" sz="2400" i="1" smtClean="0">
                <a:solidFill>
                  <a:srgbClr val="6666FF"/>
                </a:solidFill>
                <a:latin typeface="Comic Sans MS" pitchFamily="66" charset="0"/>
              </a:rPr>
              <a:t>(</a:t>
            </a:r>
            <a:r>
              <a:rPr lang="en-US" altLang="en-US" sz="2400" i="1" smtClean="0">
                <a:solidFill>
                  <a:srgbClr val="6666FF"/>
                </a:solidFill>
                <a:latin typeface="Comic Sans MS" pitchFamily="66" charset="0"/>
                <a:hlinkClick r:id="rId3"/>
              </a:rPr>
              <a:t>VCBC</a:t>
            </a:r>
            <a:r>
              <a:rPr lang="en-US" altLang="en-US" sz="2400" i="1" smtClean="0">
                <a:solidFill>
                  <a:srgbClr val="6666FF"/>
                </a:solidFill>
                <a:latin typeface="Comic Sans MS" pitchFamily="66" charset="0"/>
              </a:rPr>
              <a:t>)</a:t>
            </a:r>
            <a:r>
              <a:rPr lang="en-US" altLang="en-US" sz="2000" i="1" smtClean="0">
                <a:solidFill>
                  <a:srgbClr val="6666FF"/>
                </a:solidFill>
                <a:latin typeface="Comic Sans MS" pitchFamily="66" charset="0"/>
              </a:rPr>
              <a:t>  </a:t>
            </a:r>
            <a:r>
              <a:rPr lang="en-US" altLang="en-US" sz="4000" b="1" smtClean="0">
                <a:solidFill>
                  <a:srgbClr val="6666FF"/>
                </a:solidFill>
                <a:latin typeface="Comic Sans MS" pitchFamily="66" charset="0"/>
              </a:rPr>
              <a:t>!</a:t>
            </a:r>
            <a:r>
              <a:rPr lang="en-US" altLang="en-US" sz="4000" b="1" smtClean="0">
                <a:solidFill>
                  <a:srgbClr val="6666FF"/>
                </a:solidFill>
              </a:rPr>
              <a:t/>
            </a:r>
            <a:br>
              <a:rPr lang="en-US" altLang="en-US" sz="4000" b="1" smtClean="0">
                <a:solidFill>
                  <a:srgbClr val="6666FF"/>
                </a:solidFill>
              </a:rPr>
            </a:br>
            <a:r>
              <a:rPr lang="en-US" altLang="en-US" sz="2400" b="1" smtClean="0"/>
              <a:t/>
            </a:r>
            <a:br>
              <a:rPr lang="en-US" altLang="en-US" sz="2400" b="1" smtClean="0"/>
            </a:br>
            <a:r>
              <a:rPr lang="en-US" altLang="en-US" sz="2400" smtClean="0">
                <a:latin typeface="Comic Sans MS" pitchFamily="66" charset="0"/>
              </a:rPr>
              <a:t>The VCBC is full of resources to help you succeed, including:</a:t>
            </a:r>
          </a:p>
        </p:txBody>
      </p:sp>
      <p:sp>
        <p:nvSpPr>
          <p:cNvPr id="13315" name="Rectangle 3"/>
          <p:cNvSpPr>
            <a:spLocks noGrp="1" noChangeArrowheads="1"/>
          </p:cNvSpPr>
          <p:nvPr>
            <p:ph type="subTitle" idx="1"/>
          </p:nvPr>
        </p:nvSpPr>
        <p:spPr>
          <a:xfrm>
            <a:off x="2438400" y="4038600"/>
            <a:ext cx="6172200" cy="1600200"/>
          </a:xfrm>
        </p:spPr>
        <p:txBody>
          <a:bodyPr/>
          <a:lstStyle/>
          <a:p>
            <a:pPr marL="609600" indent="-609600" algn="l" eaLnBrk="1" hangingPunct="1">
              <a:buFontTx/>
              <a:buChar char="•"/>
            </a:pPr>
            <a:r>
              <a:rPr lang="en-US" altLang="en-US" sz="1600" smtClean="0">
                <a:latin typeface="Comic Sans MS" pitchFamily="66" charset="0"/>
              </a:rPr>
              <a:t>practice test questions</a:t>
            </a:r>
          </a:p>
          <a:p>
            <a:pPr marL="609600" indent="-609600" algn="l" eaLnBrk="1" hangingPunct="1">
              <a:buFontTx/>
              <a:buChar char="•"/>
            </a:pPr>
            <a:r>
              <a:rPr lang="en-US" altLang="en-US" sz="1600" smtClean="0">
                <a:latin typeface="Comic Sans MS" pitchFamily="66" charset="0"/>
              </a:rPr>
              <a:t>review questions</a:t>
            </a:r>
          </a:p>
          <a:p>
            <a:pPr marL="609600" indent="-609600" algn="l" eaLnBrk="1" hangingPunct="1">
              <a:buFontTx/>
              <a:buChar char="•"/>
            </a:pPr>
            <a:r>
              <a:rPr lang="en-US" altLang="en-US" sz="1600" smtClean="0">
                <a:latin typeface="Comic Sans MS" pitchFamily="66" charset="0"/>
              </a:rPr>
              <a:t>study guides and learning objectives</a:t>
            </a:r>
          </a:p>
          <a:p>
            <a:pPr marL="609600" indent="-609600" algn="l" eaLnBrk="1" hangingPunct="1">
              <a:buFontTx/>
              <a:buChar char="•"/>
            </a:pPr>
            <a:r>
              <a:rPr lang="en-US" altLang="en-US" sz="1600" smtClean="0">
                <a:latin typeface="Comic Sans MS" pitchFamily="66" charset="0"/>
              </a:rPr>
              <a:t>PowerPoints on other topics</a:t>
            </a:r>
          </a:p>
        </p:txBody>
      </p:sp>
      <p:sp>
        <p:nvSpPr>
          <p:cNvPr id="13316" name="Text Box 4"/>
          <p:cNvSpPr txBox="1">
            <a:spLocks noChangeArrowheads="1"/>
          </p:cNvSpPr>
          <p:nvPr/>
        </p:nvSpPr>
        <p:spPr bwMode="auto">
          <a:xfrm>
            <a:off x="0" y="57150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VCBC by going to the Science Prof Online website </a:t>
            </a:r>
            <a:r>
              <a:rPr lang="en-US" altLang="en-US" sz="1600" b="1">
                <a:solidFill>
                  <a:srgbClr val="000000"/>
                </a:solidFill>
                <a:latin typeface="Comic Sans MS" pitchFamily="66" charset="0"/>
                <a:hlinkClick r:id="rId4"/>
              </a:rPr>
              <a:t>www.ScienceProfOnline.com</a:t>
            </a:r>
            <a:endParaRPr lang="en-US" altLang="en-US" sz="1600" b="1">
              <a:solidFill>
                <a:srgbClr val="000000"/>
              </a:solidFill>
              <a:latin typeface="Comic Sans MS" pitchFamily="66" charset="0"/>
            </a:endParaRPr>
          </a:p>
        </p:txBody>
      </p:sp>
      <p:pic>
        <p:nvPicPr>
          <p:cNvPr id="13317" name="Picture 5" descr="EndomembraneSystemMarinanRuiz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038600"/>
            <a:ext cx="14478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6"/>
          <p:cNvSpPr>
            <a:spLocks noChangeArrowheads="1"/>
          </p:cNvSpPr>
          <p:nvPr/>
        </p:nvSpPr>
        <p:spPr bwMode="auto">
          <a:xfrm>
            <a:off x="2209800" y="6611938"/>
            <a:ext cx="69342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6"/>
              </a:rPr>
              <a:t>Blinded With Science</a:t>
            </a:r>
            <a:r>
              <a:rPr lang="en-US" altLang="en-US" sz="1000">
                <a:latin typeface="Comic Sans MS" pitchFamily="66" charset="0"/>
              </a:rPr>
              <a:t> album, Thomas Dolby; </a:t>
            </a:r>
            <a:r>
              <a:rPr lang="en-US" altLang="en-US" sz="1000">
                <a:latin typeface="Comic Sans MS" pitchFamily="66" charset="0"/>
                <a:hlinkClick r:id="rId7"/>
              </a:rPr>
              <a:t>Endomembrane system</a:t>
            </a:r>
            <a:r>
              <a:rPr lang="en-US" altLang="en-US" sz="1000">
                <a:latin typeface="Comic Sans MS" pitchFamily="66" charset="0"/>
              </a:rPr>
              <a:t>, Mariana Ruiz, Wiki</a:t>
            </a:r>
          </a:p>
        </p:txBody>
      </p:sp>
      <p:pic>
        <p:nvPicPr>
          <p:cNvPr id="13319" name="Picture 7" descr="Thomas_Dolby-Blinded_By_Scienc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81000"/>
            <a:ext cx="2819400" cy="269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457200" y="1219200"/>
            <a:ext cx="6096000" cy="4419600"/>
          </a:xfrm>
        </p:spPr>
        <p:txBody>
          <a:bodyPr/>
          <a:lstStyle/>
          <a:p>
            <a:pPr algn="l" eaLnBrk="1" hangingPunct="1"/>
            <a:r>
              <a:rPr lang="en-US" altLang="en-US" sz="4000" b="1" smtClean="0">
                <a:latin typeface="Comic Sans MS" pitchFamily="66" charset="0"/>
              </a:rPr>
              <a:t>The Movement </a:t>
            </a:r>
          </a:p>
          <a:p>
            <a:pPr algn="l" eaLnBrk="1" hangingPunct="1"/>
            <a:r>
              <a:rPr lang="en-US" altLang="en-US" sz="4000" b="1" smtClean="0">
                <a:latin typeface="Comic Sans MS" pitchFamily="66" charset="0"/>
              </a:rPr>
              <a:t>of Molecules:</a:t>
            </a:r>
            <a:r>
              <a:rPr lang="en-US" altLang="en-US" sz="3600" b="1" smtClean="0">
                <a:latin typeface="Comic Sans MS" pitchFamily="66" charset="0"/>
              </a:rPr>
              <a:t> </a:t>
            </a:r>
          </a:p>
          <a:p>
            <a:pPr algn="l" eaLnBrk="1" hangingPunct="1"/>
            <a:endParaRPr lang="en-US" altLang="en-US" sz="2400" b="1" smtClean="0">
              <a:latin typeface="Comic Sans MS" pitchFamily="66" charset="0"/>
            </a:endParaRPr>
          </a:p>
          <a:p>
            <a:pPr algn="l" eaLnBrk="1" hangingPunct="1"/>
            <a:r>
              <a:rPr lang="en-US" altLang="en-US" sz="2800" b="1" smtClean="0">
                <a:solidFill>
                  <a:srgbClr val="9933FF"/>
                </a:solidFill>
                <a:latin typeface="Comic Sans MS" pitchFamily="66" charset="0"/>
              </a:rPr>
              <a:t>Diffusion, </a:t>
            </a:r>
          </a:p>
          <a:p>
            <a:pPr algn="l" eaLnBrk="1" hangingPunct="1"/>
            <a:endParaRPr lang="en-US" altLang="en-US" sz="600" b="1" smtClean="0">
              <a:solidFill>
                <a:srgbClr val="9933FF"/>
              </a:solidFill>
              <a:latin typeface="Comic Sans MS" pitchFamily="66" charset="0"/>
            </a:endParaRPr>
          </a:p>
          <a:p>
            <a:pPr algn="l" eaLnBrk="1" hangingPunct="1"/>
            <a:r>
              <a:rPr lang="en-US" altLang="en-US" sz="2800" b="1" smtClean="0">
                <a:solidFill>
                  <a:srgbClr val="9933FF"/>
                </a:solidFill>
                <a:latin typeface="Comic Sans MS" pitchFamily="66" charset="0"/>
              </a:rPr>
              <a:t>Osmosis &amp;</a:t>
            </a:r>
          </a:p>
          <a:p>
            <a:pPr algn="l" eaLnBrk="1" hangingPunct="1"/>
            <a:r>
              <a:rPr lang="en-US" altLang="en-US" sz="600" b="1" smtClean="0">
                <a:solidFill>
                  <a:srgbClr val="9933FF"/>
                </a:solidFill>
                <a:latin typeface="Comic Sans MS" pitchFamily="66" charset="0"/>
              </a:rPr>
              <a:t> </a:t>
            </a:r>
          </a:p>
          <a:p>
            <a:pPr algn="l" eaLnBrk="1" hangingPunct="1"/>
            <a:r>
              <a:rPr lang="en-US" altLang="en-US" sz="2800" b="1" smtClean="0">
                <a:solidFill>
                  <a:srgbClr val="9933FF"/>
                </a:solidFill>
                <a:latin typeface="Comic Sans MS" pitchFamily="66" charset="0"/>
              </a:rPr>
              <a:t>Active Transport</a:t>
            </a:r>
          </a:p>
          <a:p>
            <a:pPr algn="l" eaLnBrk="1" hangingPunct="1"/>
            <a:endParaRPr lang="en-US" altLang="en-US" sz="2400" b="1" smtClean="0">
              <a:solidFill>
                <a:srgbClr val="9933FF"/>
              </a:solidFill>
              <a:latin typeface="Comic Sans MS" pitchFamily="66" charset="0"/>
            </a:endParaRPr>
          </a:p>
          <a:p>
            <a:pPr algn="l" eaLnBrk="1" hangingPunct="1"/>
            <a:r>
              <a:rPr lang="en-US" altLang="en-US" sz="500" smtClean="0">
                <a:latin typeface="Comic Sans MS" pitchFamily="66" charset="0"/>
              </a:rPr>
              <a:t>	</a:t>
            </a:r>
          </a:p>
        </p:txBody>
      </p:sp>
      <p:pic>
        <p:nvPicPr>
          <p:cNvPr id="3075" name="Picture 6" descr="diffusion-animate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066800"/>
            <a:ext cx="399415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7"/>
          <p:cNvSpPr txBox="1">
            <a:spLocks noChangeArrowheads="1"/>
          </p:cNvSpPr>
          <p:nvPr/>
        </p:nvSpPr>
        <p:spPr bwMode="auto">
          <a:xfrm>
            <a:off x="6645275" y="6492875"/>
            <a:ext cx="24987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Diffusion Animation</a:t>
            </a:r>
            <a:r>
              <a:rPr lang="en-US" altLang="en-US" sz="1000">
                <a:latin typeface="Comic Sans MS" pitchFamily="66" charset="0"/>
              </a:rPr>
              <a:t>, Biology Corner; </a:t>
            </a:r>
            <a:r>
              <a:rPr lang="en-US" altLang="en-US" sz="1000">
                <a:latin typeface="Comic Sans MS" pitchFamily="66" charset="0"/>
                <a:hlinkClick r:id="rId5"/>
              </a:rPr>
              <a:t>Diffusion</a:t>
            </a:r>
            <a:r>
              <a:rPr lang="en-US" altLang="en-US" sz="1000">
                <a:latin typeface="Comic Sans MS" pitchFamily="66" charset="0"/>
              </a:rPr>
              <a:t>, J Krieger</a:t>
            </a:r>
          </a:p>
        </p:txBody>
      </p:sp>
      <p:sp>
        <p:nvSpPr>
          <p:cNvPr id="3077" name="Text Box 5"/>
          <p:cNvSpPr txBox="1">
            <a:spLocks noChangeArrowheads="1"/>
          </p:cNvSpPr>
          <p:nvPr/>
        </p:nvSpPr>
        <p:spPr bwMode="auto">
          <a:xfrm>
            <a:off x="26988" y="6456363"/>
            <a:ext cx="41640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For additional resources on this lecture topic, see the </a:t>
            </a:r>
            <a:r>
              <a:rPr lang="en-US" altLang="en-US" sz="1000" b="1">
                <a:latin typeface="Comic Sans MS" pitchFamily="66" charset="0"/>
                <a:hlinkClick r:id="rId6"/>
              </a:rPr>
              <a:t>Diffusion, Osmosis &amp;  Active Transport main page</a:t>
            </a:r>
            <a:r>
              <a:rPr lang="en-US" altLang="en-US" sz="1000" b="1">
                <a:latin typeface="Comic Sans MS" pitchFamily="66" charset="0"/>
              </a:rPr>
              <a:t> on </a:t>
            </a:r>
            <a:r>
              <a:rPr lang="en-US" altLang="en-US" sz="1000" b="1">
                <a:latin typeface="Comic Sans MS" pitchFamily="66" charset="0"/>
                <a:hlinkClick r:id="rId7"/>
              </a:rPr>
              <a:t>SPO</a:t>
            </a:r>
            <a:r>
              <a:rPr lang="en-US" altLang="en-US" sz="1000" b="1">
                <a:latin typeface="Comic Sans MS" pitchFamily="66"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sz="half" idx="3"/>
          </p:nvPr>
        </p:nvSpPr>
        <p:spPr>
          <a:xfrm>
            <a:off x="228600" y="1600200"/>
            <a:ext cx="3886200" cy="4373563"/>
          </a:xfrm>
        </p:spPr>
        <p:txBody>
          <a:bodyPr/>
          <a:lstStyle/>
          <a:p>
            <a:pPr eaLnBrk="1" hangingPunct="1">
              <a:lnSpc>
                <a:spcPct val="90000"/>
              </a:lnSpc>
              <a:buFont typeface="Wingdings" pitchFamily="2" charset="2"/>
              <a:buChar char="Ø"/>
            </a:pPr>
            <a:r>
              <a:rPr lang="en-US" sz="1800" dirty="0" smtClean="0">
                <a:latin typeface="Comic Sans MS" pitchFamily="66" charset="0"/>
              </a:rPr>
              <a:t>Separates the cell from its environment.</a:t>
            </a:r>
          </a:p>
          <a:p>
            <a:pPr eaLnBrk="1" hangingPunct="1">
              <a:lnSpc>
                <a:spcPct val="90000"/>
              </a:lnSpc>
              <a:buFont typeface="Wingdings" pitchFamily="2" charset="2"/>
              <a:buChar char="Ø"/>
            </a:pPr>
            <a:endParaRPr lang="en-US" sz="1800" dirty="0" smtClean="0">
              <a:latin typeface="Comic Sans MS" pitchFamily="66" charset="0"/>
            </a:endParaRPr>
          </a:p>
          <a:p>
            <a:pPr eaLnBrk="1" hangingPunct="1">
              <a:lnSpc>
                <a:spcPct val="90000"/>
              </a:lnSpc>
              <a:buFont typeface="Wingdings" pitchFamily="2" charset="2"/>
              <a:buChar char="Ø"/>
            </a:pPr>
            <a:r>
              <a:rPr lang="en-US" sz="1800" dirty="0" smtClean="0">
                <a:latin typeface="Comic Sans MS" pitchFamily="66" charset="0"/>
              </a:rPr>
              <a:t>Phospholipid molecules oriented so that </a:t>
            </a:r>
            <a:r>
              <a:rPr lang="en-US" sz="1800" b="1" dirty="0" smtClean="0">
                <a:solidFill>
                  <a:srgbClr val="FF0000"/>
                </a:solidFill>
                <a:latin typeface="Comic Sans MS" pitchFamily="66" charset="0"/>
              </a:rPr>
              <a:t>hydrophilic </a:t>
            </a:r>
            <a:r>
              <a:rPr lang="en-US" sz="2000" b="1" dirty="0" smtClean="0">
                <a:latin typeface="Comic Sans MS" pitchFamily="66" charset="0"/>
              </a:rPr>
              <a:t>water-loving</a:t>
            </a:r>
            <a:r>
              <a:rPr lang="en-US" sz="1800" dirty="0" smtClean="0">
                <a:latin typeface="Comic Sans MS" pitchFamily="66" charset="0"/>
              </a:rPr>
              <a:t> heads directed outward and </a:t>
            </a:r>
            <a:r>
              <a:rPr lang="en-US" sz="1800" b="1" dirty="0" smtClean="0">
                <a:solidFill>
                  <a:srgbClr val="FFC000"/>
                </a:solidFill>
                <a:latin typeface="Comic Sans MS" pitchFamily="66" charset="0"/>
              </a:rPr>
              <a:t>hydrophobic</a:t>
            </a:r>
            <a:r>
              <a:rPr lang="en-US" sz="1800" b="1" dirty="0" smtClean="0">
                <a:latin typeface="Comic Sans MS" pitchFamily="66" charset="0"/>
              </a:rPr>
              <a:t> water-hating</a:t>
            </a:r>
            <a:r>
              <a:rPr lang="en-US" sz="1800" dirty="0" smtClean="0">
                <a:latin typeface="Comic Sans MS" pitchFamily="66" charset="0"/>
              </a:rPr>
              <a:t> tails directed inward.</a:t>
            </a:r>
          </a:p>
          <a:p>
            <a:pPr eaLnBrk="1" hangingPunct="1">
              <a:lnSpc>
                <a:spcPct val="90000"/>
              </a:lnSpc>
              <a:buFont typeface="Wingdings" pitchFamily="2" charset="2"/>
              <a:buChar char="Ø"/>
            </a:pPr>
            <a:endParaRPr lang="en-US" sz="1800" dirty="0" smtClean="0">
              <a:latin typeface="Comic Sans MS" pitchFamily="66" charset="0"/>
            </a:endParaRPr>
          </a:p>
          <a:p>
            <a:pPr eaLnBrk="1" hangingPunct="1">
              <a:lnSpc>
                <a:spcPct val="90000"/>
              </a:lnSpc>
              <a:buFont typeface="Wingdings" pitchFamily="2" charset="2"/>
              <a:buChar char="Ø"/>
            </a:pPr>
            <a:r>
              <a:rPr lang="en-US" sz="1800" dirty="0" smtClean="0">
                <a:latin typeface="Comic Sans MS" pitchFamily="66" charset="0"/>
                <a:hlinkClick r:id="rId3"/>
              </a:rPr>
              <a:t>Proteins</a:t>
            </a:r>
            <a:r>
              <a:rPr lang="en-US" sz="1800" dirty="0" smtClean="0">
                <a:latin typeface="Comic Sans MS" pitchFamily="66" charset="0"/>
              </a:rPr>
              <a:t> embedded in two layers of lipids (lipid bilayer).</a:t>
            </a:r>
          </a:p>
          <a:p>
            <a:pPr eaLnBrk="1" hangingPunct="1">
              <a:lnSpc>
                <a:spcPct val="90000"/>
              </a:lnSpc>
              <a:buFont typeface="Wingdings" pitchFamily="2" charset="2"/>
              <a:buChar char="Ø"/>
            </a:pPr>
            <a:endParaRPr lang="en-US" sz="1800" dirty="0" smtClean="0">
              <a:latin typeface="Comic Sans MS" pitchFamily="66" charset="0"/>
            </a:endParaRPr>
          </a:p>
          <a:p>
            <a:pPr eaLnBrk="1" hangingPunct="1">
              <a:lnSpc>
                <a:spcPct val="90000"/>
              </a:lnSpc>
              <a:buFont typeface="Wingdings" pitchFamily="2" charset="2"/>
              <a:buChar char="Ø"/>
            </a:pPr>
            <a:r>
              <a:rPr lang="en-US" sz="1800" dirty="0" smtClean="0">
                <a:latin typeface="Comic Sans MS" pitchFamily="66" charset="0"/>
              </a:rPr>
              <a:t>Membrane is </a:t>
            </a:r>
            <a:r>
              <a:rPr lang="en-US" sz="1800" b="1" dirty="0" smtClean="0">
                <a:latin typeface="Comic Sans MS" pitchFamily="66" charset="0"/>
              </a:rPr>
              <a:t>semi-permeable</a:t>
            </a:r>
            <a:r>
              <a:rPr lang="en-US" sz="1800" dirty="0" smtClean="0">
                <a:latin typeface="Comic Sans MS" pitchFamily="66" charset="0"/>
              </a:rPr>
              <a:t>. </a:t>
            </a:r>
            <a:r>
              <a:rPr lang="en-US" sz="2000" b="1" dirty="0" smtClean="0">
                <a:solidFill>
                  <a:srgbClr val="FF0000"/>
                </a:solidFill>
                <a:latin typeface="Comic Sans MS" pitchFamily="66" charset="0"/>
              </a:rPr>
              <a:t>Q</a:t>
            </a:r>
            <a:r>
              <a:rPr lang="en-US" sz="1800" b="1" dirty="0" smtClean="0">
                <a:latin typeface="Comic Sans MS" pitchFamily="66" charset="0"/>
              </a:rPr>
              <a:t>:</a:t>
            </a:r>
            <a:r>
              <a:rPr lang="en-US" sz="1800" dirty="0" smtClean="0">
                <a:latin typeface="Comic Sans MS" pitchFamily="66" charset="0"/>
              </a:rPr>
              <a:t> What does that mean?</a:t>
            </a:r>
            <a:endParaRPr lang="en-US" sz="2000" dirty="0" smtClean="0">
              <a:latin typeface="Comic Sans MS" pitchFamily="66" charset="0"/>
            </a:endParaRPr>
          </a:p>
          <a:p>
            <a:pPr eaLnBrk="1" hangingPunct="1">
              <a:lnSpc>
                <a:spcPct val="90000"/>
              </a:lnSpc>
            </a:pPr>
            <a:endParaRPr lang="en-US" sz="2000" i="1" dirty="0" smtClean="0"/>
          </a:p>
        </p:txBody>
      </p:sp>
      <p:sp>
        <p:nvSpPr>
          <p:cNvPr id="11267" name="Text Box 3"/>
          <p:cNvSpPr txBox="1">
            <a:spLocks noChangeArrowheads="1"/>
          </p:cNvSpPr>
          <p:nvPr/>
        </p:nvSpPr>
        <p:spPr bwMode="auto">
          <a:xfrm>
            <a:off x="5715000" y="6629400"/>
            <a:ext cx="34290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 </a:t>
            </a:r>
            <a:r>
              <a:rPr lang="en-US" sz="1000">
                <a:latin typeface="Comic Sans MS" pitchFamily="66" charset="0"/>
                <a:hlinkClick r:id="rId4"/>
              </a:rPr>
              <a:t>Cell Membrane</a:t>
            </a:r>
            <a:r>
              <a:rPr lang="en-US" sz="1000">
                <a:latin typeface="Comic Sans MS" pitchFamily="66" charset="0"/>
              </a:rPr>
              <a:t> diagram, Dhatfield </a:t>
            </a:r>
          </a:p>
        </p:txBody>
      </p:sp>
      <p:pic>
        <p:nvPicPr>
          <p:cNvPr id="11268" name="Picture 5" descr="Cell_membrane_detailed_diagramMRuiz"/>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267200" y="0"/>
            <a:ext cx="4648200" cy="632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9" name="Rectangle 7"/>
          <p:cNvSpPr>
            <a:spLocks noGrp="1" noChangeArrowheads="1"/>
          </p:cNvSpPr>
          <p:nvPr>
            <p:ph type="title"/>
          </p:nvPr>
        </p:nvSpPr>
        <p:spPr>
          <a:xfrm>
            <a:off x="228600" y="152400"/>
            <a:ext cx="4495800" cy="1249363"/>
          </a:xfrm>
          <a:noFill/>
        </p:spPr>
        <p:txBody>
          <a:bodyPr/>
          <a:lstStyle/>
          <a:p>
            <a:pPr algn="l" eaLnBrk="1" hangingPunct="1"/>
            <a:r>
              <a:rPr lang="en-US" sz="2800" b="1" smtClean="0">
                <a:latin typeface="Comic Sans MS" pitchFamily="66" charset="0"/>
              </a:rPr>
              <a:t>Prokaryotes </a:t>
            </a:r>
            <a:r>
              <a:rPr lang="en-US" sz="2400" smtClean="0">
                <a:latin typeface="Comic Sans MS" pitchFamily="66" charset="0"/>
              </a:rPr>
              <a:t/>
            </a:r>
            <a:br>
              <a:rPr lang="en-US" sz="2400" smtClean="0">
                <a:latin typeface="Comic Sans MS" pitchFamily="66" charset="0"/>
              </a:rPr>
            </a:br>
            <a:r>
              <a:rPr lang="en-US" sz="800" smtClean="0">
                <a:latin typeface="Comic Sans MS" pitchFamily="66" charset="0"/>
              </a:rPr>
              <a:t/>
            </a:r>
            <a:br>
              <a:rPr lang="en-US" sz="800" smtClean="0">
                <a:latin typeface="Comic Sans MS" pitchFamily="66" charset="0"/>
              </a:rPr>
            </a:br>
            <a:r>
              <a:rPr lang="en-US" sz="2800" b="1" smtClean="0">
                <a:solidFill>
                  <a:srgbClr val="F91E07"/>
                </a:solidFill>
                <a:latin typeface="Comic Sans MS" pitchFamily="66" charset="0"/>
              </a:rPr>
              <a:t>Plasma Membrane</a:t>
            </a:r>
          </a:p>
        </p:txBody>
      </p:sp>
      <p:sp>
        <p:nvSpPr>
          <p:cNvPr id="7" name="Text Box 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6"/>
              </a:rPr>
              <a:t>Virtual Cell Biology Classroom</a:t>
            </a:r>
            <a:r>
              <a:rPr lang="en-US" altLang="en-US" sz="1000">
                <a:latin typeface="Comic Sans MS" pitchFamily="66" charset="0"/>
              </a:rPr>
              <a:t> on </a:t>
            </a:r>
            <a:r>
              <a:rPr lang="en-US" altLang="en-US" sz="1000">
                <a:latin typeface="Comic Sans MS" pitchFamily="66" charset="0"/>
                <a:hlinkClick r:id="rId7"/>
              </a:rPr>
              <a:t>ScienceProfOnline.com</a:t>
            </a:r>
            <a:endParaRPr lang="en-US" altLang="en-US" sz="1000">
              <a:latin typeface="Comic Sans MS" pitchFamily="66" charset="0"/>
            </a:endParaRPr>
          </a:p>
        </p:txBody>
      </p:sp>
    </p:spTree>
    <p:extLst>
      <p:ext uri="{BB962C8B-B14F-4D97-AF65-F5344CB8AC3E}">
        <p14:creationId xmlns:p14="http://schemas.microsoft.com/office/powerpoint/2010/main" val="2123566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81000"/>
            <a:ext cx="8382000" cy="487363"/>
          </a:xfrm>
          <a:noFill/>
        </p:spPr>
        <p:txBody>
          <a:bodyPr/>
          <a:lstStyle/>
          <a:p>
            <a:pPr algn="l" eaLnBrk="1" hangingPunct="1"/>
            <a:r>
              <a:rPr lang="en-US" altLang="en-US" sz="3600" b="1" smtClean="0">
                <a:solidFill>
                  <a:schemeClr val="accent2"/>
                </a:solidFill>
                <a:latin typeface="Comic Sans MS" pitchFamily="66" charset="0"/>
              </a:rPr>
              <a:t>Passive Transport </a:t>
            </a:r>
            <a:r>
              <a:rPr lang="en-US" altLang="en-US" sz="2800" b="1" smtClean="0">
                <a:solidFill>
                  <a:schemeClr val="accent2"/>
                </a:solidFill>
                <a:latin typeface="Comic Sans MS" pitchFamily="66" charset="0"/>
              </a:rPr>
              <a:t/>
            </a:r>
            <a:br>
              <a:rPr lang="en-US" altLang="en-US" sz="2800" b="1" smtClean="0">
                <a:solidFill>
                  <a:schemeClr val="accent2"/>
                </a:solidFill>
                <a:latin typeface="Comic Sans MS" pitchFamily="66" charset="0"/>
              </a:rPr>
            </a:br>
            <a:endParaRPr lang="en-US" altLang="en-US" sz="3600" b="1" smtClean="0">
              <a:solidFill>
                <a:schemeClr val="accent2"/>
              </a:solidFill>
              <a:latin typeface="Comic Sans MS" pitchFamily="66" charset="0"/>
            </a:endParaRPr>
          </a:p>
        </p:txBody>
      </p:sp>
      <p:sp>
        <p:nvSpPr>
          <p:cNvPr id="5123" name="Rectangle 3"/>
          <p:cNvSpPr>
            <a:spLocks noGrp="1" noChangeArrowheads="1"/>
          </p:cNvSpPr>
          <p:nvPr>
            <p:ph type="body" sz="half" idx="1"/>
          </p:nvPr>
        </p:nvSpPr>
        <p:spPr>
          <a:xfrm>
            <a:off x="457200" y="838200"/>
            <a:ext cx="4800600" cy="5638800"/>
          </a:xfrm>
        </p:spPr>
        <p:txBody>
          <a:bodyPr/>
          <a:lstStyle/>
          <a:p>
            <a:pPr eaLnBrk="1" hangingPunct="1">
              <a:lnSpc>
                <a:spcPct val="80000"/>
              </a:lnSpc>
              <a:buFontTx/>
              <a:buNone/>
            </a:pPr>
            <a:endParaRPr lang="en-US" altLang="en-US" sz="1800" b="1" dirty="0" smtClean="0"/>
          </a:p>
          <a:p>
            <a:pPr eaLnBrk="1" hangingPunct="1">
              <a:lnSpc>
                <a:spcPct val="80000"/>
              </a:lnSpc>
              <a:buFontTx/>
              <a:buNone/>
            </a:pPr>
            <a:r>
              <a:rPr lang="en-US" altLang="en-US" sz="1800" dirty="0" smtClean="0">
                <a:latin typeface="Comic Sans MS" pitchFamily="66" charset="0"/>
              </a:rPr>
              <a:t>Primary function of plasma membrane </a:t>
            </a:r>
            <a:r>
              <a:rPr lang="en-US" altLang="en-US" sz="1800" dirty="0" smtClean="0">
                <a:latin typeface="Comic Sans MS" pitchFamily="66" charset="0"/>
              </a:rPr>
              <a:t> </a:t>
            </a:r>
            <a:r>
              <a:rPr lang="en-US" altLang="en-US" sz="2800" dirty="0" smtClean="0">
                <a:latin typeface="Comic Sans MS" pitchFamily="66" charset="0"/>
                <a:cs typeface="Arial" charset="0"/>
              </a:rPr>
              <a:t>→</a:t>
            </a:r>
            <a:r>
              <a:rPr lang="en-US" altLang="en-US" sz="1800" dirty="0" smtClean="0">
                <a:latin typeface="Comic Sans MS" pitchFamily="66" charset="0"/>
                <a:cs typeface="Arial" charset="0"/>
              </a:rPr>
              <a:t> </a:t>
            </a:r>
            <a:r>
              <a:rPr lang="en-US" altLang="en-US" sz="1800" dirty="0" smtClean="0">
                <a:latin typeface="Comic Sans MS" pitchFamily="66" charset="0"/>
              </a:rPr>
              <a:t>regulate movement of molecules entering or leaving cell. </a:t>
            </a: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r>
              <a:rPr lang="en-US" altLang="en-US" sz="1800" dirty="0" smtClean="0">
                <a:latin typeface="Comic Sans MS" pitchFamily="66" charset="0"/>
              </a:rPr>
              <a:t>Movement of molecules across plasma membrane requires energy.</a:t>
            </a: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r>
              <a:rPr lang="en-US" altLang="en-US" sz="1800" dirty="0" smtClean="0">
                <a:latin typeface="Comic Sans MS" pitchFamily="66" charset="0"/>
              </a:rPr>
              <a:t>Movement of molecules is passive if no energy sources of the </a:t>
            </a:r>
            <a:r>
              <a:rPr lang="en-US" altLang="en-US" sz="1800" b="1" i="1" dirty="0" smtClean="0">
                <a:latin typeface="Comic Sans MS" pitchFamily="66" charset="0"/>
              </a:rPr>
              <a:t>cell</a:t>
            </a:r>
            <a:r>
              <a:rPr lang="en-US" altLang="en-US" sz="1800" dirty="0" smtClean="0">
                <a:latin typeface="Comic Sans MS" pitchFamily="66" charset="0"/>
              </a:rPr>
              <a:t> are expended.</a:t>
            </a: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r>
              <a:rPr lang="en-US" altLang="en-US" sz="2000" b="1" dirty="0" smtClean="0">
                <a:solidFill>
                  <a:schemeClr val="tx1">
                    <a:lumMod val="65000"/>
                    <a:lumOff val="35000"/>
                  </a:schemeClr>
                </a:solidFill>
                <a:latin typeface="Comic Sans MS" pitchFamily="66" charset="0"/>
              </a:rPr>
              <a:t>Diffusion</a:t>
            </a:r>
            <a:r>
              <a:rPr lang="en-US" altLang="en-US" sz="1800" dirty="0" smtClean="0">
                <a:latin typeface="Comic Sans MS" pitchFamily="66" charset="0"/>
              </a:rPr>
              <a:t>  </a:t>
            </a:r>
            <a:r>
              <a:rPr lang="en-US" altLang="en-US" sz="1800" dirty="0" smtClean="0">
                <a:latin typeface="Comic Sans MS" pitchFamily="66" charset="0"/>
              </a:rPr>
              <a:t>= when molecules move </a:t>
            </a:r>
            <a:r>
              <a:rPr lang="en-US" altLang="en-US" sz="1800" dirty="0" smtClean="0">
                <a:latin typeface="Comic Sans MS" pitchFamily="66" charset="0"/>
              </a:rPr>
              <a:t>down </a:t>
            </a:r>
            <a:r>
              <a:rPr lang="en-US" altLang="en-US" sz="1800" dirty="0" smtClean="0">
                <a:latin typeface="Comic Sans MS" pitchFamily="66" charset="0"/>
              </a:rPr>
              <a:t>a concentration gradient, from a higher to a lower concentration.</a:t>
            </a: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endParaRPr lang="en-US" altLang="en-US" sz="1800" i="1" dirty="0" smtClean="0">
              <a:latin typeface="Comic Sans MS" pitchFamily="66" charset="0"/>
            </a:endParaRPr>
          </a:p>
          <a:p>
            <a:pPr eaLnBrk="1" hangingPunct="1">
              <a:lnSpc>
                <a:spcPct val="80000"/>
              </a:lnSpc>
              <a:buFontTx/>
              <a:buNone/>
            </a:pPr>
            <a:r>
              <a:rPr lang="en-US" altLang="en-US" sz="2000" b="1" dirty="0" smtClean="0">
                <a:solidFill>
                  <a:srgbClr val="FF0000"/>
                </a:solidFill>
                <a:latin typeface="Comic Sans MS" pitchFamily="66" charset="0"/>
              </a:rPr>
              <a:t>Q</a:t>
            </a:r>
            <a:r>
              <a:rPr lang="en-US" altLang="en-US" sz="1800" b="1" dirty="0" smtClean="0">
                <a:latin typeface="Comic Sans MS" pitchFamily="66" charset="0"/>
              </a:rPr>
              <a:t>:</a:t>
            </a:r>
            <a:r>
              <a:rPr lang="en-US" altLang="en-US" sz="1800" dirty="0" smtClean="0">
                <a:latin typeface="Comic Sans MS" pitchFamily="66" charset="0"/>
              </a:rPr>
              <a:t> What type of things might affect the rate of diffusion?</a:t>
            </a:r>
          </a:p>
          <a:p>
            <a:pPr eaLnBrk="1" hangingPunct="1">
              <a:lnSpc>
                <a:spcPct val="80000"/>
              </a:lnSpc>
              <a:buFontTx/>
              <a:buNone/>
            </a:pPr>
            <a:r>
              <a:rPr lang="en-US" altLang="en-US" sz="1800" dirty="0" smtClean="0"/>
              <a:t> </a:t>
            </a:r>
          </a:p>
        </p:txBody>
      </p:sp>
      <p:pic>
        <p:nvPicPr>
          <p:cNvPr id="5124" name="Picture 4" descr="diffusion-animated"/>
          <p:cNvPicPr>
            <a:picLocks noChangeAspect="1" noChangeArrowheads="1" noCrop="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943600" y="609600"/>
            <a:ext cx="2819400" cy="281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5"/>
          <p:cNvSpPr txBox="1">
            <a:spLocks noChangeArrowheads="1"/>
          </p:cNvSpPr>
          <p:nvPr/>
        </p:nvSpPr>
        <p:spPr bwMode="auto">
          <a:xfrm>
            <a:off x="6629400" y="6492875"/>
            <a:ext cx="2514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Diffusion Animation</a:t>
            </a:r>
            <a:r>
              <a:rPr lang="en-US" altLang="en-US" sz="1000">
                <a:latin typeface="Comic Sans MS" pitchFamily="66" charset="0"/>
              </a:rPr>
              <a:t>, Biology Corner; </a:t>
            </a:r>
            <a:r>
              <a:rPr lang="en-US" altLang="en-US" sz="1000">
                <a:latin typeface="Comic Sans MS" pitchFamily="66" charset="0"/>
                <a:hlinkClick r:id="rId5"/>
              </a:rPr>
              <a:t>Diffusion</a:t>
            </a:r>
            <a:r>
              <a:rPr lang="en-US" altLang="en-US" sz="1000">
                <a:latin typeface="Comic Sans MS" pitchFamily="66" charset="0"/>
              </a:rPr>
              <a:t>, J Krieger</a:t>
            </a:r>
          </a:p>
        </p:txBody>
      </p:sp>
      <p:pic>
        <p:nvPicPr>
          <p:cNvPr id="5126" name="Picture 6" descr="Diffusion"/>
          <p:cNvPicPr>
            <a:picLocks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a:xfrm>
            <a:off x="5791200" y="3810000"/>
            <a:ext cx="2859088" cy="200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7" name="Text Box 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7"/>
              </a:rPr>
              <a:t>Virtual Cell 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304800"/>
            <a:ext cx="8229600" cy="487363"/>
          </a:xfrm>
          <a:noFill/>
        </p:spPr>
        <p:txBody>
          <a:bodyPr/>
          <a:lstStyle/>
          <a:p>
            <a:pPr algn="l" eaLnBrk="1" hangingPunct="1"/>
            <a:r>
              <a:rPr lang="en-US" altLang="en-US" sz="3600" b="1" smtClean="0">
                <a:solidFill>
                  <a:schemeClr val="accent2"/>
                </a:solidFill>
                <a:latin typeface="Comic Sans MS" pitchFamily="66" charset="0"/>
              </a:rPr>
              <a:t>Passive Transport - </a:t>
            </a:r>
            <a:r>
              <a:rPr lang="en-US" altLang="en-US" sz="3600" b="1" smtClean="0">
                <a:solidFill>
                  <a:schemeClr val="accent2"/>
                </a:solidFill>
                <a:latin typeface="Comic Sans MS" pitchFamily="66" charset="0"/>
                <a:hlinkClick r:id="rId3"/>
              </a:rPr>
              <a:t>Osmosis</a:t>
            </a:r>
            <a:endParaRPr lang="en-US" altLang="en-US" sz="3600" b="1" smtClean="0">
              <a:solidFill>
                <a:schemeClr val="accent2"/>
              </a:solidFill>
              <a:latin typeface="Comic Sans MS" pitchFamily="66" charset="0"/>
            </a:endParaRPr>
          </a:p>
        </p:txBody>
      </p:sp>
      <p:sp>
        <p:nvSpPr>
          <p:cNvPr id="7171" name="Rectangle 3"/>
          <p:cNvSpPr>
            <a:spLocks noGrp="1" noChangeArrowheads="1"/>
          </p:cNvSpPr>
          <p:nvPr>
            <p:ph type="body" sz="half" idx="1"/>
          </p:nvPr>
        </p:nvSpPr>
        <p:spPr>
          <a:xfrm>
            <a:off x="381000" y="1219200"/>
            <a:ext cx="3657600" cy="4953000"/>
          </a:xfrm>
        </p:spPr>
        <p:txBody>
          <a:bodyPr/>
          <a:lstStyle/>
          <a:p>
            <a:pPr eaLnBrk="1" hangingPunct="1">
              <a:buFontTx/>
              <a:buNone/>
            </a:pPr>
            <a:endParaRPr lang="en-US" altLang="en-US" sz="2000" b="1" dirty="0" smtClean="0">
              <a:latin typeface="Comic Sans MS" pitchFamily="66" charset="0"/>
            </a:endParaRPr>
          </a:p>
          <a:p>
            <a:pPr eaLnBrk="1" hangingPunct="1">
              <a:buFontTx/>
              <a:buNone/>
            </a:pPr>
            <a:r>
              <a:rPr lang="en-US" altLang="en-US" sz="2400" b="1" dirty="0" smtClean="0">
                <a:solidFill>
                  <a:srgbClr val="FF0000"/>
                </a:solidFill>
                <a:latin typeface="Comic Sans MS" pitchFamily="66" charset="0"/>
              </a:rPr>
              <a:t>Q</a:t>
            </a:r>
            <a:r>
              <a:rPr lang="en-US" altLang="en-US" sz="1800" b="1" dirty="0" smtClean="0">
                <a:latin typeface="Comic Sans MS" pitchFamily="66" charset="0"/>
              </a:rPr>
              <a:t>:</a:t>
            </a:r>
            <a:r>
              <a:rPr lang="en-US" altLang="en-US" sz="1800" dirty="0" smtClean="0">
                <a:latin typeface="Comic Sans MS" pitchFamily="66" charset="0"/>
              </a:rPr>
              <a:t> Diffusion of </a:t>
            </a:r>
            <a:r>
              <a:rPr lang="en-US" altLang="en-US" sz="1800" b="1" dirty="0" smtClean="0">
                <a:latin typeface="Comic Sans MS" pitchFamily="66" charset="0"/>
              </a:rPr>
              <a:t>what </a:t>
            </a:r>
            <a:r>
              <a:rPr lang="en-US" altLang="en-US" sz="1800" dirty="0" smtClean="0">
                <a:latin typeface="Comic Sans MS" pitchFamily="66" charset="0"/>
              </a:rPr>
              <a:t>across the plasma membrane?</a:t>
            </a:r>
          </a:p>
          <a:p>
            <a:pPr eaLnBrk="1" hangingPunct="1">
              <a:buFontTx/>
              <a:buNone/>
            </a:pPr>
            <a:endParaRPr lang="en-US" altLang="en-US" sz="1200" i="1" dirty="0" smtClean="0">
              <a:latin typeface="Comic Sans MS" pitchFamily="66" charset="0"/>
            </a:endParaRPr>
          </a:p>
          <a:p>
            <a:pPr eaLnBrk="1" hangingPunct="1">
              <a:buFontTx/>
              <a:buNone/>
            </a:pPr>
            <a:r>
              <a:rPr lang="en-US" altLang="en-US" sz="1800" dirty="0" smtClean="0">
                <a:latin typeface="Comic Sans MS" pitchFamily="66" charset="0"/>
              </a:rPr>
              <a:t>Environment surrounding cells may contain amounts of dissolved substances (solutes) that are…</a:t>
            </a:r>
          </a:p>
          <a:p>
            <a:pPr eaLnBrk="1" hangingPunct="1">
              <a:buFontTx/>
              <a:buNone/>
            </a:pPr>
            <a:r>
              <a:rPr lang="en-US" altLang="en-US" sz="1800" dirty="0" smtClean="0">
                <a:latin typeface="Comic Sans MS" pitchFamily="66" charset="0"/>
              </a:rPr>
              <a:t>	</a:t>
            </a:r>
          </a:p>
          <a:p>
            <a:pPr eaLnBrk="1" hangingPunct="1">
              <a:buFontTx/>
              <a:buNone/>
            </a:pPr>
            <a:r>
              <a:rPr lang="en-US" altLang="en-US" sz="1800" i="1" dirty="0" smtClean="0">
                <a:latin typeface="Comic Sans MS" pitchFamily="66" charset="0"/>
              </a:rPr>
              <a:t>	- </a:t>
            </a:r>
            <a:r>
              <a:rPr lang="en-US" altLang="en-US" sz="1600" i="1" dirty="0" smtClean="0">
                <a:latin typeface="Comic Sans MS" pitchFamily="66" charset="0"/>
              </a:rPr>
              <a:t>equal to</a:t>
            </a:r>
          </a:p>
          <a:p>
            <a:pPr eaLnBrk="1" hangingPunct="1">
              <a:buFontTx/>
              <a:buNone/>
            </a:pPr>
            <a:r>
              <a:rPr lang="en-US" altLang="en-US" sz="1600" i="1" dirty="0" smtClean="0">
                <a:latin typeface="Comic Sans MS" pitchFamily="66" charset="0"/>
              </a:rPr>
              <a:t>	- less than</a:t>
            </a:r>
          </a:p>
          <a:p>
            <a:pPr eaLnBrk="1" hangingPunct="1">
              <a:buFontTx/>
              <a:buNone/>
            </a:pPr>
            <a:r>
              <a:rPr lang="en-US" altLang="en-US" sz="1600" i="1" dirty="0" smtClean="0">
                <a:latin typeface="Comic Sans MS" pitchFamily="66" charset="0"/>
              </a:rPr>
              <a:t>	- greater than</a:t>
            </a:r>
            <a:r>
              <a:rPr lang="en-US" altLang="en-US" sz="1600" dirty="0" smtClean="0">
                <a:latin typeface="Comic Sans MS" pitchFamily="66" charset="0"/>
              </a:rPr>
              <a:t> </a:t>
            </a:r>
          </a:p>
          <a:p>
            <a:pPr eaLnBrk="1" hangingPunct="1">
              <a:buFontTx/>
              <a:buNone/>
            </a:pPr>
            <a:endParaRPr lang="en-US" altLang="en-US" sz="1600" dirty="0" smtClean="0">
              <a:latin typeface="Comic Sans MS" pitchFamily="66" charset="0"/>
            </a:endParaRPr>
          </a:p>
          <a:p>
            <a:pPr eaLnBrk="1" hangingPunct="1">
              <a:buFontTx/>
              <a:buNone/>
            </a:pPr>
            <a:r>
              <a:rPr lang="en-US" altLang="en-US" sz="1800" dirty="0" smtClean="0">
                <a:latin typeface="Comic Sans MS" pitchFamily="66" charset="0"/>
              </a:rPr>
              <a:t>	…those found within the cell. </a:t>
            </a:r>
            <a:endParaRPr lang="en-US" altLang="en-US" sz="2000" dirty="0" smtClean="0">
              <a:latin typeface="Comic Sans MS" pitchFamily="66" charset="0"/>
            </a:endParaRPr>
          </a:p>
        </p:txBody>
      </p:sp>
      <p:sp>
        <p:nvSpPr>
          <p:cNvPr id="7172" name="Text Box 4"/>
          <p:cNvSpPr txBox="1">
            <a:spLocks noChangeArrowheads="1"/>
          </p:cNvSpPr>
          <p:nvPr/>
        </p:nvSpPr>
        <p:spPr bwMode="auto">
          <a:xfrm>
            <a:off x="5638800" y="6629400"/>
            <a:ext cx="3505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Osmosis animation</a:t>
            </a:r>
            <a:endParaRPr lang="en-US" altLang="en-US" sz="1000">
              <a:latin typeface="Comic Sans MS" pitchFamily="66" charset="0"/>
            </a:endParaRPr>
          </a:p>
        </p:txBody>
      </p:sp>
      <p:pic>
        <p:nvPicPr>
          <p:cNvPr id="7173" name="Picture 5" descr="Osmosis"/>
          <p:cNvPicPr>
            <a:picLocks noChangeAspect="1" noChangeArrowheads="1" noCrop="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419600" y="1143000"/>
            <a:ext cx="4572000" cy="286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4" name="Rectangle 7"/>
          <p:cNvSpPr>
            <a:spLocks noChangeArrowheads="1"/>
          </p:cNvSpPr>
          <p:nvPr/>
        </p:nvSpPr>
        <p:spPr bwMode="auto">
          <a:xfrm>
            <a:off x="4724400" y="4114800"/>
            <a:ext cx="4038600" cy="2286000"/>
          </a:xfrm>
          <a:prstGeom prst="rect">
            <a:avLst/>
          </a:prstGeom>
          <a:solidFill>
            <a:srgbClr val="66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7175" name="Oval 8"/>
          <p:cNvSpPr>
            <a:spLocks noChangeArrowheads="1"/>
          </p:cNvSpPr>
          <p:nvPr/>
        </p:nvSpPr>
        <p:spPr bwMode="auto">
          <a:xfrm>
            <a:off x="5943600" y="4419600"/>
            <a:ext cx="2667000" cy="18288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7176" name="Text Box 9"/>
          <p:cNvSpPr txBox="1">
            <a:spLocks noChangeArrowheads="1"/>
          </p:cNvSpPr>
          <p:nvPr/>
        </p:nvSpPr>
        <p:spPr bwMode="auto">
          <a:xfrm>
            <a:off x="6934200" y="49530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t>CELL</a:t>
            </a:r>
          </a:p>
        </p:txBody>
      </p:sp>
      <p:sp>
        <p:nvSpPr>
          <p:cNvPr id="7177" name="Line 10"/>
          <p:cNvSpPr>
            <a:spLocks noChangeShapeType="1"/>
          </p:cNvSpPr>
          <p:nvPr/>
        </p:nvSpPr>
        <p:spPr bwMode="auto">
          <a:xfrm>
            <a:off x="5638800" y="4800600"/>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Text Box 11"/>
          <p:cNvSpPr txBox="1">
            <a:spLocks noChangeArrowheads="1"/>
          </p:cNvSpPr>
          <p:nvPr/>
        </p:nvSpPr>
        <p:spPr bwMode="auto">
          <a:xfrm>
            <a:off x="4953000" y="441960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Plasma membrane</a:t>
            </a:r>
          </a:p>
        </p:txBody>
      </p:sp>
      <p:sp>
        <p:nvSpPr>
          <p:cNvPr id="7179" name="Text Box 12"/>
          <p:cNvSpPr txBox="1">
            <a:spLocks noChangeArrowheads="1"/>
          </p:cNvSpPr>
          <p:nvPr/>
        </p:nvSpPr>
        <p:spPr bwMode="auto">
          <a:xfrm>
            <a:off x="4724400" y="54864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Liquid environment outside the cell.</a:t>
            </a:r>
          </a:p>
        </p:txBody>
      </p:sp>
      <p:sp>
        <p:nvSpPr>
          <p:cNvPr id="7180" name="Text Box 13"/>
          <p:cNvSpPr txBox="1">
            <a:spLocks noChangeArrowheads="1"/>
          </p:cNvSpPr>
          <p:nvPr/>
        </p:nvSpPr>
        <p:spPr bwMode="auto">
          <a:xfrm>
            <a:off x="6705600" y="54102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Liquid environment inside the cell.</a:t>
            </a:r>
          </a:p>
        </p:txBody>
      </p:sp>
      <p:sp>
        <p:nvSpPr>
          <p:cNvPr id="7181" name="Text Box 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6"/>
              </a:rPr>
              <a:t>Virtual Cell Biology Classroom</a:t>
            </a:r>
            <a:r>
              <a:rPr lang="en-US" altLang="en-US" sz="1000" dirty="0">
                <a:latin typeface="Comic Sans MS" pitchFamily="66" charset="0"/>
              </a:rPr>
              <a:t>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sz="half" idx="1"/>
          </p:nvPr>
        </p:nvSpPr>
        <p:spPr>
          <a:xfrm>
            <a:off x="381000" y="990600"/>
            <a:ext cx="4876800" cy="3505200"/>
          </a:xfrm>
        </p:spPr>
        <p:txBody>
          <a:bodyPr/>
          <a:lstStyle/>
          <a:p>
            <a:pPr eaLnBrk="1" hangingPunct="1">
              <a:lnSpc>
                <a:spcPct val="90000"/>
              </a:lnSpc>
              <a:buFontTx/>
              <a:buNone/>
              <a:defRPr/>
            </a:pPr>
            <a:endParaRPr lang="en-US" sz="1600" dirty="0" smtClean="0">
              <a:latin typeface="Comic Sans MS" pitchFamily="66" charset="0"/>
            </a:endParaRPr>
          </a:p>
          <a:p>
            <a:pPr eaLnBrk="1" hangingPunct="1">
              <a:lnSpc>
                <a:spcPct val="90000"/>
              </a:lnSpc>
              <a:buFontTx/>
              <a:buNone/>
              <a:defRPr/>
            </a:pPr>
            <a:r>
              <a:rPr lang="en-US" sz="2400" b="1" dirty="0" smtClean="0">
                <a:latin typeface="Comic Sans MS" pitchFamily="66" charset="0"/>
              </a:rPr>
              <a:t>Tonicity </a:t>
            </a:r>
            <a:r>
              <a:rPr lang="en-US" sz="2400" dirty="0" smtClean="0">
                <a:latin typeface="Comic Sans MS" pitchFamily="66" charset="0"/>
              </a:rPr>
              <a:t>and </a:t>
            </a:r>
            <a:r>
              <a:rPr lang="en-US" sz="2400" dirty="0" smtClean="0">
                <a:latin typeface="Comic Sans MS" pitchFamily="66" charset="0"/>
                <a:hlinkClick r:id="rId3"/>
              </a:rPr>
              <a:t>Osmosis</a:t>
            </a:r>
            <a:endParaRPr lang="en-US" sz="2400" dirty="0" smtClean="0">
              <a:latin typeface="Comic Sans MS" pitchFamily="66" charset="0"/>
            </a:endParaRPr>
          </a:p>
          <a:p>
            <a:pPr eaLnBrk="1" hangingPunct="1">
              <a:lnSpc>
                <a:spcPct val="90000"/>
              </a:lnSpc>
              <a:buFontTx/>
              <a:buNone/>
              <a:defRPr/>
            </a:pPr>
            <a:endParaRPr lang="en-US" sz="2400" i="1" dirty="0" smtClean="0">
              <a:latin typeface="Comic Sans MS" pitchFamily="66" charset="0"/>
            </a:endParaRPr>
          </a:p>
          <a:p>
            <a:pPr eaLnBrk="1" hangingPunct="1">
              <a:lnSpc>
                <a:spcPct val="90000"/>
              </a:lnSpc>
              <a:buFont typeface="Wingdings" pitchFamily="2" charset="2"/>
              <a:buChar char="Ø"/>
              <a:defRPr/>
            </a:pPr>
            <a:r>
              <a:rPr lang="en-US" sz="2000" b="1" dirty="0" smtClean="0">
                <a:solidFill>
                  <a:schemeClr val="tx1">
                    <a:lumMod val="50000"/>
                    <a:lumOff val="50000"/>
                  </a:schemeClr>
                </a:solidFill>
                <a:latin typeface="Comic Sans MS" pitchFamily="66" charset="0"/>
              </a:rPr>
              <a:t>isotonic</a:t>
            </a:r>
            <a:r>
              <a:rPr lang="en-US" sz="1600" dirty="0" smtClean="0">
                <a:latin typeface="Comic Sans MS" pitchFamily="66" charset="0"/>
              </a:rPr>
              <a:t>: equal concentration of a solute 	              </a:t>
            </a:r>
          </a:p>
          <a:p>
            <a:pPr marL="0" indent="0" eaLnBrk="1" hangingPunct="1">
              <a:lnSpc>
                <a:spcPct val="90000"/>
              </a:lnSpc>
              <a:buNone/>
              <a:defRPr/>
            </a:pPr>
            <a:r>
              <a:rPr lang="en-US" sz="1600" dirty="0">
                <a:latin typeface="Comic Sans MS" pitchFamily="66" charset="0"/>
              </a:rPr>
              <a:t> </a:t>
            </a:r>
            <a:r>
              <a:rPr lang="en-US" sz="1600" dirty="0" smtClean="0">
                <a:latin typeface="Comic Sans MS" pitchFamily="66" charset="0"/>
              </a:rPr>
              <a:t>                      inside and outside of cell.</a:t>
            </a:r>
          </a:p>
          <a:p>
            <a:pPr eaLnBrk="1" hangingPunct="1">
              <a:lnSpc>
                <a:spcPct val="90000"/>
              </a:lnSpc>
              <a:buFont typeface="Wingdings" pitchFamily="2" charset="2"/>
              <a:buChar char="Ø"/>
              <a:defRPr/>
            </a:pPr>
            <a:endParaRPr lang="en-US" sz="1600" dirty="0" smtClean="0">
              <a:latin typeface="Comic Sans MS" pitchFamily="66" charset="0"/>
            </a:endParaRPr>
          </a:p>
          <a:p>
            <a:pPr eaLnBrk="1" hangingPunct="1">
              <a:lnSpc>
                <a:spcPct val="90000"/>
              </a:lnSpc>
              <a:buFont typeface="Wingdings" pitchFamily="2" charset="2"/>
              <a:buChar char="Ø"/>
              <a:defRPr/>
            </a:pPr>
            <a:endParaRPr lang="en-US" sz="1000" u="sng" dirty="0" smtClean="0">
              <a:latin typeface="Comic Sans MS" pitchFamily="66" charset="0"/>
            </a:endParaRPr>
          </a:p>
          <a:p>
            <a:pPr eaLnBrk="1" hangingPunct="1">
              <a:lnSpc>
                <a:spcPct val="90000"/>
              </a:lnSpc>
              <a:buFont typeface="Wingdings" pitchFamily="2" charset="2"/>
              <a:buChar char="Ø"/>
              <a:defRPr/>
            </a:pPr>
            <a:r>
              <a:rPr lang="en-US" sz="2000" b="1" dirty="0" smtClean="0">
                <a:solidFill>
                  <a:schemeClr val="tx1">
                    <a:lumMod val="50000"/>
                    <a:lumOff val="50000"/>
                  </a:schemeClr>
                </a:solidFill>
                <a:latin typeface="Comic Sans MS" pitchFamily="66" charset="0"/>
              </a:rPr>
              <a:t>hypertonic</a:t>
            </a:r>
            <a:r>
              <a:rPr lang="en-US" sz="1600" dirty="0" smtClean="0">
                <a:latin typeface="Comic Sans MS" pitchFamily="66" charset="0"/>
              </a:rPr>
              <a:t>: a higher concentration of 		              solute.</a:t>
            </a:r>
          </a:p>
          <a:p>
            <a:pPr marL="0" indent="0" eaLnBrk="1" hangingPunct="1">
              <a:lnSpc>
                <a:spcPct val="90000"/>
              </a:lnSpc>
              <a:buFontTx/>
              <a:buNone/>
              <a:defRPr/>
            </a:pPr>
            <a:r>
              <a:rPr lang="en-US" sz="1000" dirty="0" smtClean="0">
                <a:latin typeface="Comic Sans MS" pitchFamily="66" charset="0"/>
              </a:rPr>
              <a:t>	</a:t>
            </a:r>
            <a:endParaRPr lang="en-US" sz="1800" dirty="0" smtClean="0">
              <a:latin typeface="Comic Sans MS" pitchFamily="66" charset="0"/>
            </a:endParaRPr>
          </a:p>
          <a:p>
            <a:pPr marL="0" indent="0" eaLnBrk="1" hangingPunct="1">
              <a:lnSpc>
                <a:spcPct val="90000"/>
              </a:lnSpc>
              <a:buFontTx/>
              <a:buNone/>
              <a:defRPr/>
            </a:pPr>
            <a:endParaRPr lang="en-US" sz="1000" dirty="0" smtClean="0">
              <a:latin typeface="Comic Sans MS" pitchFamily="66" charset="0"/>
            </a:endParaRPr>
          </a:p>
          <a:p>
            <a:pPr eaLnBrk="1" hangingPunct="1">
              <a:lnSpc>
                <a:spcPct val="90000"/>
              </a:lnSpc>
              <a:buFont typeface="Wingdings" pitchFamily="2" charset="2"/>
              <a:buChar char="Ø"/>
              <a:defRPr/>
            </a:pPr>
            <a:r>
              <a:rPr lang="en-US" sz="2000" b="1" dirty="0" smtClean="0">
                <a:solidFill>
                  <a:schemeClr val="tx1">
                    <a:lumMod val="50000"/>
                    <a:lumOff val="50000"/>
                  </a:schemeClr>
                </a:solidFill>
                <a:latin typeface="Comic Sans MS" pitchFamily="66" charset="0"/>
              </a:rPr>
              <a:t>hypotonic</a:t>
            </a:r>
            <a:r>
              <a:rPr lang="en-US" sz="1600" dirty="0" smtClean="0">
                <a:latin typeface="Comic Sans MS" pitchFamily="66" charset="0"/>
              </a:rPr>
              <a:t>: a lower concentration of 	               	           solute.</a:t>
            </a:r>
            <a:endParaRPr lang="en-US" sz="2000" dirty="0" smtClean="0">
              <a:latin typeface="Comic Sans MS" pitchFamily="66" charset="0"/>
            </a:endParaRPr>
          </a:p>
        </p:txBody>
      </p:sp>
      <p:pic>
        <p:nvPicPr>
          <p:cNvPr id="13316" name="Picture 4" descr="OsmosisBlood1"/>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435019" y="990600"/>
            <a:ext cx="3286125" cy="3100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7" name="Text Box 5"/>
          <p:cNvSpPr txBox="1">
            <a:spLocks noChangeArrowheads="1"/>
          </p:cNvSpPr>
          <p:nvPr/>
        </p:nvSpPr>
        <p:spPr bwMode="auto">
          <a:xfrm>
            <a:off x="5638800" y="6629400"/>
            <a:ext cx="3505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Images: </a:t>
            </a:r>
            <a:r>
              <a:rPr lang="en-US" sz="1000">
                <a:latin typeface="Comic Sans MS" pitchFamily="66" charset="0"/>
                <a:hlinkClick r:id="rId5"/>
              </a:rPr>
              <a:t>Osmosis animation</a:t>
            </a:r>
            <a:r>
              <a:rPr lang="en-US" sz="1000">
                <a:latin typeface="Comic Sans MS" pitchFamily="66" charset="0"/>
              </a:rPr>
              <a:t>; </a:t>
            </a:r>
            <a:r>
              <a:rPr lang="en-US" sz="1000">
                <a:latin typeface="Comic Sans MS" pitchFamily="66" charset="0"/>
                <a:hlinkClick r:id="rId6"/>
              </a:rPr>
              <a:t>Osmosis with RBCs</a:t>
            </a:r>
            <a:r>
              <a:rPr lang="en-US" sz="1000">
                <a:latin typeface="Comic Sans MS" pitchFamily="66" charset="0"/>
              </a:rPr>
              <a:t>, M. Ruiz</a:t>
            </a:r>
          </a:p>
        </p:txBody>
      </p:sp>
      <p:sp>
        <p:nvSpPr>
          <p:cNvPr id="13318" name="Text Box 7"/>
          <p:cNvSpPr txBox="1">
            <a:spLocks noChangeArrowheads="1"/>
          </p:cNvSpPr>
          <p:nvPr/>
        </p:nvSpPr>
        <p:spPr bwMode="auto">
          <a:xfrm>
            <a:off x="762000" y="4876800"/>
            <a:ext cx="37338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sz="2400" b="1">
                <a:solidFill>
                  <a:srgbClr val="FF0000"/>
                </a:solidFill>
                <a:latin typeface="Comic Sans MS" pitchFamily="66" charset="0"/>
              </a:rPr>
              <a:t>Water will always move toward a hypertonic environment!!</a:t>
            </a:r>
            <a:endParaRPr lang="en-US" sz="2400">
              <a:latin typeface="Comic Sans MS" pitchFamily="66" charset="0"/>
            </a:endParaRPr>
          </a:p>
          <a:p>
            <a:pPr eaLnBrk="1" hangingPunct="1">
              <a:spcBef>
                <a:spcPct val="50000"/>
              </a:spcBef>
            </a:pPr>
            <a:endParaRPr lang="en-US" sz="1600"/>
          </a:p>
        </p:txBody>
      </p:sp>
      <p:sp>
        <p:nvSpPr>
          <p:cNvPr id="2" name="TextBox 1"/>
          <p:cNvSpPr txBox="1"/>
          <p:nvPr/>
        </p:nvSpPr>
        <p:spPr>
          <a:xfrm>
            <a:off x="5520744" y="4343400"/>
            <a:ext cx="3200400" cy="1954381"/>
          </a:xfrm>
          <a:prstGeom prst="rect">
            <a:avLst/>
          </a:prstGeom>
          <a:noFill/>
          <a:ln>
            <a:solidFill>
              <a:schemeClr val="accent1">
                <a:lumMod val="75000"/>
              </a:schemeClr>
            </a:solidFill>
          </a:ln>
          <a:effectLst>
            <a:glow rad="101600">
              <a:schemeClr val="accent2">
                <a:satMod val="175000"/>
                <a:alpha val="40000"/>
              </a:schemeClr>
            </a:glow>
          </a:effectLst>
        </p:spPr>
        <p:txBody>
          <a:bodyPr>
            <a:spAutoFit/>
          </a:bodyPr>
          <a:lstStyle/>
          <a:p>
            <a:pPr algn="ctr">
              <a:defRPr/>
            </a:pPr>
            <a:endParaRPr lang="en-US" sz="1050" b="1" dirty="0" smtClean="0">
              <a:solidFill>
                <a:srgbClr val="FF0000"/>
              </a:solidFill>
              <a:latin typeface="Comic Sans MS" pitchFamily="66" charset="0"/>
            </a:endParaRPr>
          </a:p>
          <a:p>
            <a:pPr algn="ctr">
              <a:defRPr/>
            </a:pPr>
            <a:r>
              <a:rPr lang="en-US" sz="1600" b="1" dirty="0" smtClean="0">
                <a:solidFill>
                  <a:srgbClr val="FF0000"/>
                </a:solidFill>
                <a:latin typeface="Comic Sans MS" pitchFamily="66" charset="0"/>
              </a:rPr>
              <a:t>REVIEW!</a:t>
            </a:r>
          </a:p>
          <a:p>
            <a:pPr algn="ctr">
              <a:defRPr/>
            </a:pPr>
            <a:endParaRPr lang="en-US" sz="1050" b="1" dirty="0">
              <a:solidFill>
                <a:srgbClr val="FF0000"/>
              </a:solidFill>
              <a:latin typeface="Comic Sans MS" pitchFamily="66" charset="0"/>
            </a:endParaRPr>
          </a:p>
          <a:p>
            <a:pPr marL="171450" indent="-171450" algn="ctr">
              <a:buFont typeface="Arial" pitchFamily="34" charset="0"/>
              <a:buChar char="•"/>
              <a:defRPr/>
            </a:pPr>
            <a:r>
              <a:rPr lang="en-US" sz="1200" b="1" dirty="0">
                <a:latin typeface="Comic Sans MS" pitchFamily="66" charset="0"/>
                <a:hlinkClick r:id="rId7"/>
              </a:rPr>
              <a:t>How Osmosis Works</a:t>
            </a:r>
            <a:r>
              <a:rPr lang="en-US" sz="1200" dirty="0">
                <a:latin typeface="Comic Sans MS" pitchFamily="66" charset="0"/>
              </a:rPr>
              <a:t> animation</a:t>
            </a:r>
          </a:p>
          <a:p>
            <a:pPr marL="171450" indent="-171450" algn="ctr">
              <a:buFont typeface="Arial" pitchFamily="34" charset="0"/>
              <a:buChar char="•"/>
              <a:defRPr/>
            </a:pPr>
            <a:endParaRPr lang="en-US" sz="1200" b="1" dirty="0" smtClean="0">
              <a:latin typeface="Comic Sans MS" pitchFamily="66" charset="0"/>
              <a:hlinkClick r:id="rId8"/>
            </a:endParaRPr>
          </a:p>
          <a:p>
            <a:pPr marL="171450" indent="-171450" algn="ctr">
              <a:buFont typeface="Arial" pitchFamily="34" charset="0"/>
              <a:buChar char="•"/>
              <a:defRPr/>
            </a:pPr>
            <a:r>
              <a:rPr lang="en-US" sz="1200" b="1" dirty="0" smtClean="0">
                <a:latin typeface="Comic Sans MS" pitchFamily="66" charset="0"/>
                <a:hlinkClick r:id="rId8"/>
              </a:rPr>
              <a:t>Diffusion</a:t>
            </a:r>
            <a:r>
              <a:rPr lang="en-US" sz="1200" b="1" dirty="0">
                <a:latin typeface="Comic Sans MS" pitchFamily="66" charset="0"/>
                <a:hlinkClick r:id="rId8"/>
              </a:rPr>
              <a:t>, Osmosis &amp; Active Transport</a:t>
            </a:r>
            <a:r>
              <a:rPr lang="en-US" sz="1200" dirty="0">
                <a:latin typeface="Comic Sans MS" pitchFamily="66" charset="0"/>
                <a:hlinkClick r:id="rId8"/>
              </a:rPr>
              <a:t> </a:t>
            </a:r>
            <a:r>
              <a:rPr lang="en-US" sz="1200" dirty="0">
                <a:latin typeface="Comic Sans MS" pitchFamily="66" charset="0"/>
              </a:rPr>
              <a:t>Lecture Main Page of the </a:t>
            </a:r>
          </a:p>
          <a:p>
            <a:pPr algn="ctr">
              <a:defRPr/>
            </a:pPr>
            <a:r>
              <a:rPr lang="en-US" sz="1200" dirty="0">
                <a:latin typeface="Comic Sans MS" pitchFamily="66" charset="0"/>
                <a:hlinkClick r:id="rId9"/>
              </a:rPr>
              <a:t>Virtual Cell Biology Classroom</a:t>
            </a:r>
            <a:r>
              <a:rPr lang="en-US" sz="1200" dirty="0">
                <a:latin typeface="Comic Sans MS" pitchFamily="66" charset="0"/>
              </a:rPr>
              <a:t> on the </a:t>
            </a:r>
          </a:p>
          <a:p>
            <a:pPr algn="ctr">
              <a:defRPr/>
            </a:pPr>
            <a:r>
              <a:rPr lang="en-US" sz="1200" dirty="0">
                <a:latin typeface="Comic Sans MS" pitchFamily="66" charset="0"/>
              </a:rPr>
              <a:t>Science Prof Online</a:t>
            </a:r>
            <a:r>
              <a:rPr lang="en-US" sz="1200" dirty="0">
                <a:latin typeface="Comic Sans MS" pitchFamily="66" charset="0"/>
                <a:hlinkClick r:id="rId10"/>
              </a:rPr>
              <a:t> </a:t>
            </a:r>
            <a:r>
              <a:rPr lang="en-US" sz="1200" dirty="0">
                <a:latin typeface="Comic Sans MS" pitchFamily="66" charset="0"/>
              </a:rPr>
              <a:t>website </a:t>
            </a:r>
            <a:endParaRPr lang="en-US" sz="1200" dirty="0" smtClean="0">
              <a:latin typeface="Comic Sans MS" pitchFamily="66" charset="0"/>
            </a:endParaRPr>
          </a:p>
          <a:p>
            <a:pPr algn="ctr">
              <a:defRPr/>
            </a:pPr>
            <a:endParaRPr lang="en-US" sz="1200" dirty="0">
              <a:latin typeface="Comic Sans MS" pitchFamily="66" charset="0"/>
            </a:endParaRPr>
          </a:p>
        </p:txBody>
      </p:sp>
      <p:sp>
        <p:nvSpPr>
          <p:cNvPr id="10" name="Rectangle 9"/>
          <p:cNvSpPr>
            <a:spLocks noGrp="1" noChangeArrowheads="1"/>
          </p:cNvSpPr>
          <p:nvPr>
            <p:ph type="title"/>
          </p:nvPr>
        </p:nvSpPr>
        <p:spPr>
          <a:xfrm>
            <a:off x="457200" y="152400"/>
            <a:ext cx="8229600" cy="868362"/>
          </a:xfrm>
          <a:noFill/>
        </p:spPr>
        <p:txBody>
          <a:bodyPr/>
          <a:lstStyle/>
          <a:p>
            <a:pPr algn="l" eaLnBrk="1" hangingPunct="1"/>
            <a:r>
              <a:rPr lang="en-US" altLang="en-US" sz="3600" b="1" dirty="0" smtClean="0">
                <a:solidFill>
                  <a:schemeClr val="accent2"/>
                </a:solidFill>
                <a:latin typeface="Comic Sans MS" pitchFamily="66" charset="0"/>
              </a:rPr>
              <a:t>Passive Transport - Osmosis</a:t>
            </a:r>
          </a:p>
        </p:txBody>
      </p:sp>
      <p:sp>
        <p:nvSpPr>
          <p:cNvPr id="11" name="Text Box 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9"/>
              </a:rPr>
              <a:t>Virtual Cell Biology Classroom</a:t>
            </a:r>
            <a:r>
              <a:rPr lang="en-US" altLang="en-US" sz="1000" dirty="0">
                <a:latin typeface="Comic Sans MS" pitchFamily="66" charset="0"/>
              </a:rPr>
              <a:t> on </a:t>
            </a:r>
            <a:r>
              <a:rPr lang="en-US" altLang="en-US" sz="1000" dirty="0">
                <a:latin typeface="Comic Sans MS" pitchFamily="66" charset="0"/>
                <a:hlinkClick r:id="rId10"/>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524218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762000"/>
            <a:ext cx="7696200" cy="1143000"/>
          </a:xfrm>
        </p:spPr>
        <p:txBody>
          <a:bodyPr/>
          <a:lstStyle/>
          <a:p>
            <a:pPr algn="l" eaLnBrk="1" hangingPunct="1"/>
            <a:r>
              <a:rPr lang="en-US" altLang="en-US" sz="1800" smtClean="0">
                <a:latin typeface="Comic Sans MS" pitchFamily="66" charset="0"/>
              </a:rPr>
              <a:t>Let’s do some osmosis problems, to practice our knowledge.</a:t>
            </a:r>
            <a:r>
              <a:rPr lang="en-US" altLang="en-US" sz="2800" smtClean="0">
                <a:latin typeface="Comic Sans MS" pitchFamily="66" charset="0"/>
              </a:rPr>
              <a:t> </a:t>
            </a:r>
          </a:p>
        </p:txBody>
      </p:sp>
      <p:sp>
        <p:nvSpPr>
          <p:cNvPr id="9219" name="Rectangle 3"/>
          <p:cNvSpPr>
            <a:spLocks noChangeArrowheads="1"/>
          </p:cNvSpPr>
          <p:nvPr/>
        </p:nvSpPr>
        <p:spPr bwMode="auto">
          <a:xfrm>
            <a:off x="4724400" y="4114800"/>
            <a:ext cx="4038600" cy="2286000"/>
          </a:xfrm>
          <a:prstGeom prst="rect">
            <a:avLst/>
          </a:prstGeom>
          <a:solidFill>
            <a:srgbClr val="66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0" name="Oval 4"/>
          <p:cNvSpPr>
            <a:spLocks noChangeArrowheads="1"/>
          </p:cNvSpPr>
          <p:nvPr/>
        </p:nvSpPr>
        <p:spPr bwMode="auto">
          <a:xfrm>
            <a:off x="5943600" y="4419600"/>
            <a:ext cx="2667000" cy="18288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1" name="Text Box 5"/>
          <p:cNvSpPr txBox="1">
            <a:spLocks noChangeArrowheads="1"/>
          </p:cNvSpPr>
          <p:nvPr/>
        </p:nvSpPr>
        <p:spPr bwMode="auto">
          <a:xfrm>
            <a:off x="6934200" y="49530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t>CELL</a:t>
            </a:r>
          </a:p>
        </p:txBody>
      </p:sp>
      <p:sp>
        <p:nvSpPr>
          <p:cNvPr id="9222" name="Line 6"/>
          <p:cNvSpPr>
            <a:spLocks noChangeShapeType="1"/>
          </p:cNvSpPr>
          <p:nvPr/>
        </p:nvSpPr>
        <p:spPr bwMode="auto">
          <a:xfrm>
            <a:off x="5638800" y="4800600"/>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Text Box 7"/>
          <p:cNvSpPr txBox="1">
            <a:spLocks noChangeArrowheads="1"/>
          </p:cNvSpPr>
          <p:nvPr/>
        </p:nvSpPr>
        <p:spPr bwMode="auto">
          <a:xfrm>
            <a:off x="4953000" y="441960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Plasma membrane</a:t>
            </a:r>
          </a:p>
        </p:txBody>
      </p:sp>
      <p:sp>
        <p:nvSpPr>
          <p:cNvPr id="9224" name="Text Box 8"/>
          <p:cNvSpPr txBox="1">
            <a:spLocks noChangeArrowheads="1"/>
          </p:cNvSpPr>
          <p:nvPr/>
        </p:nvSpPr>
        <p:spPr bwMode="auto">
          <a:xfrm>
            <a:off x="4724400" y="54864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Liquid environment outside the cell.</a:t>
            </a:r>
          </a:p>
        </p:txBody>
      </p:sp>
      <p:sp>
        <p:nvSpPr>
          <p:cNvPr id="9225" name="Text Box 9"/>
          <p:cNvSpPr txBox="1">
            <a:spLocks noChangeArrowheads="1"/>
          </p:cNvSpPr>
          <p:nvPr/>
        </p:nvSpPr>
        <p:spPr bwMode="auto">
          <a:xfrm>
            <a:off x="6705600" y="54102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Liquid environment inside the cell.</a:t>
            </a:r>
          </a:p>
        </p:txBody>
      </p:sp>
      <p:sp>
        <p:nvSpPr>
          <p:cNvPr id="9226" name="AutoShape 10"/>
          <p:cNvSpPr>
            <a:spLocks noChangeArrowheads="1"/>
          </p:cNvSpPr>
          <p:nvPr/>
        </p:nvSpPr>
        <p:spPr bwMode="auto">
          <a:xfrm rot="-5582856">
            <a:off x="914400" y="4572000"/>
            <a:ext cx="1828800" cy="1371600"/>
          </a:xfrm>
          <a:prstGeom prst="wave">
            <a:avLst>
              <a:gd name="adj1" fmla="val 13005"/>
              <a:gd name="adj2" fmla="val 0"/>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7" name="Rectangle 11"/>
          <p:cNvSpPr>
            <a:spLocks noChangeArrowheads="1"/>
          </p:cNvSpPr>
          <p:nvPr/>
        </p:nvSpPr>
        <p:spPr bwMode="auto">
          <a:xfrm rot="5400000">
            <a:off x="5334000" y="2057400"/>
            <a:ext cx="304800" cy="13716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8" name="AutoShape 12"/>
          <p:cNvSpPr>
            <a:spLocks noChangeArrowheads="1"/>
          </p:cNvSpPr>
          <p:nvPr/>
        </p:nvSpPr>
        <p:spPr bwMode="auto">
          <a:xfrm>
            <a:off x="7010400" y="838200"/>
            <a:ext cx="1752600" cy="2590800"/>
          </a:xfrm>
          <a:prstGeom prst="can">
            <a:avLst>
              <a:gd name="adj" fmla="val 3695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9229" name="Picture 13" descr="MC900199232[1]"/>
          <p:cNvPicPr>
            <a:picLocks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752600" y="2590800"/>
            <a:ext cx="222885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30" name="Text Box 14"/>
          <p:cNvSpPr txBox="1">
            <a:spLocks noChangeArrowheads="1"/>
          </p:cNvSpPr>
          <p:nvPr/>
        </p:nvSpPr>
        <p:spPr bwMode="auto">
          <a:xfrm>
            <a:off x="4940300" y="2603500"/>
            <a:ext cx="10652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CLAMP #2</a:t>
            </a:r>
          </a:p>
        </p:txBody>
      </p:sp>
      <p:sp>
        <p:nvSpPr>
          <p:cNvPr id="9231" name="Rectangle 15"/>
          <p:cNvSpPr>
            <a:spLocks noChangeArrowheads="1"/>
          </p:cNvSpPr>
          <p:nvPr/>
        </p:nvSpPr>
        <p:spPr bwMode="auto">
          <a:xfrm rot="5400000">
            <a:off x="1600200" y="5105400"/>
            <a:ext cx="304800" cy="13716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32" name="Text Box 16"/>
          <p:cNvSpPr txBox="1">
            <a:spLocks noChangeArrowheads="1"/>
          </p:cNvSpPr>
          <p:nvPr/>
        </p:nvSpPr>
        <p:spPr bwMode="auto">
          <a:xfrm>
            <a:off x="1143000" y="5638800"/>
            <a:ext cx="10810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CLAMP #1</a:t>
            </a:r>
          </a:p>
        </p:txBody>
      </p:sp>
      <p:sp>
        <p:nvSpPr>
          <p:cNvPr id="9233" name="Text Box 17"/>
          <p:cNvSpPr txBox="1">
            <a:spLocks noChangeArrowheads="1"/>
          </p:cNvSpPr>
          <p:nvPr/>
        </p:nvSpPr>
        <p:spPr bwMode="auto">
          <a:xfrm>
            <a:off x="2514600" y="20574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200" b="1"/>
              <a:t>A solution to put inside the “cell”.</a:t>
            </a:r>
          </a:p>
        </p:txBody>
      </p:sp>
      <p:sp>
        <p:nvSpPr>
          <p:cNvPr id="9234" name="AutoShape 18"/>
          <p:cNvSpPr>
            <a:spLocks noChangeArrowheads="1"/>
          </p:cNvSpPr>
          <p:nvPr/>
        </p:nvSpPr>
        <p:spPr bwMode="auto">
          <a:xfrm>
            <a:off x="7010400" y="1752600"/>
            <a:ext cx="1752600" cy="16764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35" name="Line 19"/>
          <p:cNvSpPr>
            <a:spLocks noChangeShapeType="1"/>
          </p:cNvSpPr>
          <p:nvPr/>
        </p:nvSpPr>
        <p:spPr bwMode="auto">
          <a:xfrm>
            <a:off x="1752600" y="3886200"/>
            <a:ext cx="0" cy="304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Text Box 20"/>
          <p:cNvSpPr txBox="1">
            <a:spLocks noChangeArrowheads="1"/>
          </p:cNvSpPr>
          <p:nvPr/>
        </p:nvSpPr>
        <p:spPr bwMode="auto">
          <a:xfrm>
            <a:off x="7162800" y="2590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A solution to put the “cell” into.</a:t>
            </a:r>
          </a:p>
        </p:txBody>
      </p:sp>
      <p:sp>
        <p:nvSpPr>
          <p:cNvPr id="9237" name="Text Box 21"/>
          <p:cNvSpPr txBox="1">
            <a:spLocks noChangeArrowheads="1"/>
          </p:cNvSpPr>
          <p:nvPr/>
        </p:nvSpPr>
        <p:spPr bwMode="auto">
          <a:xfrm>
            <a:off x="4267200" y="2590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t>+</a:t>
            </a:r>
          </a:p>
        </p:txBody>
      </p:sp>
      <p:sp>
        <p:nvSpPr>
          <p:cNvPr id="9238" name="Text Box 22"/>
          <p:cNvSpPr txBox="1">
            <a:spLocks noChangeArrowheads="1"/>
          </p:cNvSpPr>
          <p:nvPr/>
        </p:nvSpPr>
        <p:spPr bwMode="auto">
          <a:xfrm>
            <a:off x="6477000" y="2590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t>+</a:t>
            </a:r>
          </a:p>
        </p:txBody>
      </p:sp>
      <p:sp>
        <p:nvSpPr>
          <p:cNvPr id="9239" name="Text Box 23"/>
          <p:cNvSpPr txBox="1">
            <a:spLocks noChangeArrowheads="1"/>
          </p:cNvSpPr>
          <p:nvPr/>
        </p:nvSpPr>
        <p:spPr bwMode="auto">
          <a:xfrm>
            <a:off x="4648200" y="1905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Second clamp to seal  “cell”.</a:t>
            </a:r>
          </a:p>
        </p:txBody>
      </p:sp>
      <p:sp>
        <p:nvSpPr>
          <p:cNvPr id="9240" name="Text Box 24"/>
          <p:cNvSpPr txBox="1">
            <a:spLocks noChangeArrowheads="1"/>
          </p:cNvSpPr>
          <p:nvPr/>
        </p:nvSpPr>
        <p:spPr bwMode="auto">
          <a:xfrm>
            <a:off x="15240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Dialysis Tubing</a:t>
            </a:r>
          </a:p>
        </p:txBody>
      </p:sp>
      <p:sp>
        <p:nvSpPr>
          <p:cNvPr id="9241" name="Rectangle 25"/>
          <p:cNvSpPr>
            <a:spLocks noChangeArrowheads="1"/>
          </p:cNvSpPr>
          <p:nvPr/>
        </p:nvSpPr>
        <p:spPr bwMode="auto">
          <a:xfrm>
            <a:off x="228600" y="228600"/>
            <a:ext cx="82296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a:latin typeface="Comic Sans MS" pitchFamily="66" charset="0"/>
              </a:rPr>
              <a:t>Passive Transport</a:t>
            </a:r>
            <a:r>
              <a:rPr lang="en-US" altLang="en-US" sz="3600" b="1">
                <a:latin typeface="Comic Sans MS" pitchFamily="66" charset="0"/>
              </a:rPr>
              <a:t> -</a:t>
            </a:r>
            <a:r>
              <a:rPr lang="en-US" altLang="en-US" sz="3600" b="1">
                <a:solidFill>
                  <a:schemeClr val="accent2"/>
                </a:solidFill>
                <a:latin typeface="Comic Sans MS" pitchFamily="66" charset="0"/>
              </a:rPr>
              <a:t> </a:t>
            </a:r>
            <a:r>
              <a:rPr lang="en-US" altLang="en-US" sz="3600" b="1">
                <a:latin typeface="Comic Sans MS" pitchFamily="66" charset="0"/>
                <a:hlinkClick r:id="rId4"/>
              </a:rPr>
              <a:t>Osmosis</a:t>
            </a:r>
            <a:endParaRPr lang="en-US" altLang="en-US" sz="3600" b="1">
              <a:latin typeface="Comic Sans MS" pitchFamily="66" charset="0"/>
            </a:endParaRPr>
          </a:p>
        </p:txBody>
      </p:sp>
      <p:sp>
        <p:nvSpPr>
          <p:cNvPr id="9242" name="Text Box 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Cell 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304800"/>
            <a:ext cx="8915400" cy="563563"/>
          </a:xfrm>
        </p:spPr>
        <p:txBody>
          <a:bodyPr/>
          <a:lstStyle/>
          <a:p>
            <a:pPr algn="l" eaLnBrk="1" hangingPunct="1"/>
            <a:r>
              <a:rPr lang="en-US" altLang="en-US" sz="2400" smtClean="0">
                <a:latin typeface="Comic Sans MS" pitchFamily="66" charset="0"/>
              </a:rPr>
              <a:t>    </a:t>
            </a:r>
            <a:r>
              <a:rPr lang="en-US" altLang="en-US" sz="3600" b="1" smtClean="0">
                <a:solidFill>
                  <a:schemeClr val="accent2"/>
                </a:solidFill>
                <a:latin typeface="Comic Sans MS" pitchFamily="66" charset="0"/>
              </a:rPr>
              <a:t>Passive Transport</a:t>
            </a:r>
          </a:p>
        </p:txBody>
      </p:sp>
      <p:sp>
        <p:nvSpPr>
          <p:cNvPr id="6147" name="Rectangle 3"/>
          <p:cNvSpPr>
            <a:spLocks noGrp="1" noChangeArrowheads="1"/>
          </p:cNvSpPr>
          <p:nvPr>
            <p:ph type="body" sz="half" idx="1"/>
          </p:nvPr>
        </p:nvSpPr>
        <p:spPr>
          <a:xfrm>
            <a:off x="457200" y="1295400"/>
            <a:ext cx="3733800" cy="4525963"/>
          </a:xfrm>
        </p:spPr>
        <p:txBody>
          <a:bodyPr/>
          <a:lstStyle/>
          <a:p>
            <a:pPr eaLnBrk="1" hangingPunct="1">
              <a:buFontTx/>
              <a:buNone/>
            </a:pPr>
            <a:endParaRPr lang="en-US" altLang="en-US" sz="1200" i="1" dirty="0" smtClean="0">
              <a:latin typeface="Comic Sans MS" pitchFamily="66" charset="0"/>
            </a:endParaRPr>
          </a:p>
          <a:p>
            <a:pPr eaLnBrk="1" hangingPunct="1">
              <a:buFontTx/>
              <a:buNone/>
            </a:pPr>
            <a:r>
              <a:rPr lang="en-US" altLang="en-US" sz="2000" b="1" dirty="0" smtClean="0">
                <a:solidFill>
                  <a:schemeClr val="tx1">
                    <a:lumMod val="65000"/>
                    <a:lumOff val="35000"/>
                  </a:schemeClr>
                </a:solidFill>
                <a:latin typeface="Comic Sans MS" pitchFamily="66" charset="0"/>
              </a:rPr>
              <a:t>Facilitated</a:t>
            </a:r>
            <a:r>
              <a:rPr lang="en-US" altLang="en-US" sz="2000" b="1" dirty="0" smtClean="0">
                <a:latin typeface="Comic Sans MS" pitchFamily="66" charset="0"/>
              </a:rPr>
              <a:t> </a:t>
            </a:r>
            <a:r>
              <a:rPr lang="en-US" altLang="en-US" sz="2000" b="1" dirty="0" smtClean="0">
                <a:latin typeface="Comic Sans MS" pitchFamily="66" charset="0"/>
              </a:rPr>
              <a:t>Diffusion</a:t>
            </a:r>
          </a:p>
          <a:p>
            <a:pPr eaLnBrk="1" hangingPunct="1">
              <a:buFontTx/>
              <a:buNone/>
            </a:pPr>
            <a:r>
              <a:rPr lang="en-US" altLang="en-US" sz="1600" dirty="0" smtClean="0">
                <a:latin typeface="Comic Sans MS" pitchFamily="66" charset="0"/>
              </a:rPr>
              <a:t>Proteins assist in </a:t>
            </a:r>
            <a:r>
              <a:rPr lang="en-US" altLang="en-US" sz="1600" dirty="0" smtClean="0">
                <a:latin typeface="Comic Sans MS" pitchFamily="66" charset="0"/>
                <a:hlinkClick r:id="rId3"/>
              </a:rPr>
              <a:t>diffusion</a:t>
            </a:r>
            <a:r>
              <a:rPr lang="en-US" altLang="en-US" sz="1600" dirty="0" smtClean="0">
                <a:latin typeface="Comic Sans MS" pitchFamily="66" charset="0"/>
              </a:rPr>
              <a:t> of molecules across plasma membrane.</a:t>
            </a:r>
          </a:p>
          <a:p>
            <a:pPr eaLnBrk="1" hangingPunct="1">
              <a:buFontTx/>
              <a:buNone/>
            </a:pPr>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rPr>
              <a:t>Movement only occurs in the presence of a concentration gradient. </a:t>
            </a:r>
          </a:p>
          <a:p>
            <a:pPr eaLnBrk="1" hangingPunct="1">
              <a:buFontTx/>
              <a:buNone/>
            </a:pPr>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rPr>
              <a:t>Some molecules move across the membrane more quickly if diffusion is facilitated by a carrier molecule.</a:t>
            </a:r>
          </a:p>
          <a:p>
            <a:pPr eaLnBrk="1" hangingPunct="1">
              <a:buFontTx/>
              <a:buNone/>
            </a:pPr>
            <a:endParaRPr lang="en-US" altLang="en-US" sz="1600" dirty="0" smtClean="0">
              <a:latin typeface="Comic Sans MS" pitchFamily="66" charset="0"/>
            </a:endParaRPr>
          </a:p>
        </p:txBody>
      </p:sp>
      <p:sp>
        <p:nvSpPr>
          <p:cNvPr id="6148" name="Text Box 4"/>
          <p:cNvSpPr txBox="1">
            <a:spLocks noChangeArrowheads="1"/>
          </p:cNvSpPr>
          <p:nvPr/>
        </p:nvSpPr>
        <p:spPr bwMode="auto">
          <a:xfrm>
            <a:off x="6705600" y="6629400"/>
            <a:ext cx="2438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Facilitated Diffusion</a:t>
            </a:r>
            <a:r>
              <a:rPr lang="en-US" altLang="en-US" sz="1000">
                <a:latin typeface="Comic Sans MS" pitchFamily="66" charset="0"/>
              </a:rPr>
              <a:t>, M. Ruiz</a:t>
            </a:r>
          </a:p>
        </p:txBody>
      </p:sp>
      <p:pic>
        <p:nvPicPr>
          <p:cNvPr id="6149" name="Picture 5" descr="Channel-protein2"/>
          <p:cNvPicPr>
            <a:picLocks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4670425" y="1828800"/>
            <a:ext cx="3387725"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0" name="Text Box 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6"/>
              </a:rPr>
              <a:t>Virtual Cell Biology Classroom</a:t>
            </a:r>
            <a:r>
              <a:rPr lang="en-US" altLang="en-US" sz="1000">
                <a:latin typeface="Comic Sans MS" pitchFamily="66" charset="0"/>
              </a:rPr>
              <a:t> on </a:t>
            </a:r>
            <a:r>
              <a:rPr lang="en-US" altLang="en-US" sz="1000">
                <a:latin typeface="Comic Sans MS" pitchFamily="66" charset="0"/>
                <a:hlinkClick r:id="rId7"/>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228600"/>
            <a:ext cx="7848600" cy="609600"/>
          </a:xfrm>
        </p:spPr>
        <p:txBody>
          <a:bodyPr/>
          <a:lstStyle/>
          <a:p>
            <a:pPr eaLnBrk="1" hangingPunct="1"/>
            <a:r>
              <a:rPr lang="en-US" altLang="en-US" sz="4000" b="1" dirty="0" smtClean="0">
                <a:solidFill>
                  <a:srgbClr val="FF0000"/>
                </a:solidFill>
                <a:latin typeface="Comic Sans MS" pitchFamily="66" charset="0"/>
              </a:rPr>
              <a:t>Active </a:t>
            </a:r>
            <a:r>
              <a:rPr lang="en-US" altLang="en-US" sz="4000" b="1" dirty="0" smtClean="0">
                <a:solidFill>
                  <a:srgbClr val="FF0000"/>
                </a:solidFill>
                <a:latin typeface="Comic Sans MS" pitchFamily="66" charset="0"/>
              </a:rPr>
              <a:t>Transport</a:t>
            </a:r>
          </a:p>
        </p:txBody>
      </p:sp>
      <p:sp>
        <p:nvSpPr>
          <p:cNvPr id="10243" name="Rectangle 3"/>
          <p:cNvSpPr>
            <a:spLocks noGrp="1" noChangeArrowheads="1"/>
          </p:cNvSpPr>
          <p:nvPr>
            <p:ph type="body" sz="half" idx="1"/>
          </p:nvPr>
        </p:nvSpPr>
        <p:spPr>
          <a:xfrm>
            <a:off x="228600" y="1219200"/>
            <a:ext cx="3581400" cy="2743200"/>
          </a:xfrm>
        </p:spPr>
        <p:txBody>
          <a:bodyPr/>
          <a:lstStyle/>
          <a:p>
            <a:pPr eaLnBrk="1" hangingPunct="1">
              <a:lnSpc>
                <a:spcPct val="80000"/>
              </a:lnSpc>
              <a:buFontTx/>
              <a:buNone/>
            </a:pPr>
            <a:endParaRPr lang="en-US" altLang="en-US" sz="1600" b="1" smtClean="0">
              <a:latin typeface="Comic Sans MS" pitchFamily="66" charset="0"/>
            </a:endParaRPr>
          </a:p>
          <a:p>
            <a:pPr eaLnBrk="1" hangingPunct="1">
              <a:lnSpc>
                <a:spcPct val="80000"/>
              </a:lnSpc>
            </a:pPr>
            <a:r>
              <a:rPr lang="en-US" altLang="en-US" sz="1600" smtClean="0">
                <a:latin typeface="Comic Sans MS" pitchFamily="66" charset="0"/>
              </a:rPr>
              <a:t>How most molecules move across the plasma membrane.</a:t>
            </a:r>
          </a:p>
          <a:p>
            <a:pPr eaLnBrk="1" hangingPunct="1">
              <a:lnSpc>
                <a:spcPct val="80000"/>
              </a:lnSpc>
            </a:pPr>
            <a:endParaRPr lang="en-US" altLang="en-US" sz="1000" smtClean="0">
              <a:latin typeface="Comic Sans MS" pitchFamily="66" charset="0"/>
            </a:endParaRPr>
          </a:p>
          <a:p>
            <a:pPr eaLnBrk="1" hangingPunct="1">
              <a:lnSpc>
                <a:spcPct val="80000"/>
              </a:lnSpc>
            </a:pPr>
            <a:r>
              <a:rPr lang="en-US" altLang="en-US" sz="1600" smtClean="0">
                <a:latin typeface="Comic Sans MS" pitchFamily="66" charset="0"/>
              </a:rPr>
              <a:t>Analogous to a pump moving water uphill. </a:t>
            </a:r>
          </a:p>
          <a:p>
            <a:pPr eaLnBrk="1" hangingPunct="1">
              <a:lnSpc>
                <a:spcPct val="80000"/>
              </a:lnSpc>
            </a:pPr>
            <a:endParaRPr lang="en-US" altLang="en-US" sz="1000" smtClean="0">
              <a:latin typeface="Comic Sans MS" pitchFamily="66" charset="0"/>
            </a:endParaRPr>
          </a:p>
          <a:p>
            <a:pPr eaLnBrk="1" hangingPunct="1">
              <a:lnSpc>
                <a:spcPct val="80000"/>
              </a:lnSpc>
            </a:pPr>
            <a:r>
              <a:rPr lang="en-US" altLang="en-US" sz="1600" smtClean="0">
                <a:latin typeface="Comic Sans MS" pitchFamily="66" charset="0"/>
              </a:rPr>
              <a:t>Types of active transport are classified by type of energy used to drive molecules across membranes.</a:t>
            </a:r>
            <a:endParaRPr lang="en-US" altLang="en-US" sz="1400" smtClean="0"/>
          </a:p>
        </p:txBody>
      </p:sp>
      <p:pic>
        <p:nvPicPr>
          <p:cNvPr id="17412" name="Picture 4" descr="acttrpan"/>
          <p:cNvPicPr>
            <a:picLocks noChangeAspect="1" noChangeArrowheads="1" noCrop="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419600" y="4419600"/>
            <a:ext cx="4419600" cy="2044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Text Box 5"/>
          <p:cNvSpPr txBox="1">
            <a:spLocks noChangeArrowheads="1"/>
          </p:cNvSpPr>
          <p:nvPr/>
        </p:nvSpPr>
        <p:spPr bwMode="auto">
          <a:xfrm>
            <a:off x="6553200" y="6629400"/>
            <a:ext cx="2590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Sodium-potassium pump</a:t>
            </a:r>
            <a:r>
              <a:rPr lang="en-US" altLang="en-US" sz="1000">
                <a:latin typeface="Comic Sans MS" pitchFamily="66" charset="0"/>
              </a:rPr>
              <a:t>, M. Ruiz</a:t>
            </a:r>
          </a:p>
        </p:txBody>
      </p:sp>
      <p:pic>
        <p:nvPicPr>
          <p:cNvPr id="10246" name="Picture 6" descr="Active-transport-sodium-potassium"/>
          <p:cNvPicPr>
            <a:picLocks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343400" y="1371600"/>
            <a:ext cx="4572000" cy="289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6" name="Text Box 8"/>
          <p:cNvSpPr txBox="1">
            <a:spLocks noChangeArrowheads="1"/>
          </p:cNvSpPr>
          <p:nvPr/>
        </p:nvSpPr>
        <p:spPr bwMode="auto">
          <a:xfrm>
            <a:off x="228600" y="4267200"/>
            <a:ext cx="3505200" cy="241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b="1">
                <a:latin typeface="Comic Sans MS" pitchFamily="66" charset="0"/>
              </a:rPr>
              <a:t>ATP Driven Active Transport</a:t>
            </a:r>
          </a:p>
          <a:p>
            <a:pPr eaLnBrk="1" hangingPunct="1"/>
            <a:endParaRPr lang="en-US" altLang="en-US" sz="1600" b="1">
              <a:latin typeface="Comic Sans MS" pitchFamily="66" charset="0"/>
            </a:endParaRPr>
          </a:p>
          <a:p>
            <a:pPr eaLnBrk="1" hangingPunct="1"/>
            <a:r>
              <a:rPr lang="en-US" altLang="en-US" sz="1600">
                <a:latin typeface="Comic Sans MS" pitchFamily="66" charset="0"/>
              </a:rPr>
              <a:t>Energy from adenosine triphosphate </a:t>
            </a:r>
            <a:r>
              <a:rPr lang="en-US" altLang="en-US" sz="1400">
                <a:latin typeface="Comic Sans MS" pitchFamily="66" charset="0"/>
              </a:rPr>
              <a:t>(</a:t>
            </a:r>
            <a:r>
              <a:rPr lang="en-US" altLang="en-US" sz="1400">
                <a:latin typeface="Comic Sans MS" pitchFamily="66" charset="0"/>
                <a:hlinkClick r:id="rId6"/>
              </a:rPr>
              <a:t>ATP</a:t>
            </a:r>
            <a:r>
              <a:rPr lang="en-US" altLang="en-US" sz="1400">
                <a:latin typeface="Comic Sans MS" pitchFamily="66" charset="0"/>
              </a:rPr>
              <a:t>) </a:t>
            </a:r>
            <a:r>
              <a:rPr lang="en-US" altLang="en-US" sz="1600">
                <a:latin typeface="Comic Sans MS" pitchFamily="66" charset="0"/>
              </a:rPr>
              <a:t>drives substances across the plasma membrane with aid of carrier molecules.</a:t>
            </a:r>
          </a:p>
          <a:p>
            <a:pPr eaLnBrk="1" hangingPunct="1"/>
            <a:endParaRPr lang="en-US" altLang="en-US" sz="1600">
              <a:latin typeface="Comic Sans MS" pitchFamily="66" charset="0"/>
            </a:endParaRPr>
          </a:p>
          <a:p>
            <a:pPr eaLnBrk="1" hangingPunct="1">
              <a:spcBef>
                <a:spcPct val="50000"/>
              </a:spcBef>
            </a:pPr>
            <a:endParaRPr lang="en-US" altLang="en-US" sz="1600"/>
          </a:p>
        </p:txBody>
      </p:sp>
      <p:sp>
        <p:nvSpPr>
          <p:cNvPr id="10248" name="Text Box 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7"/>
              </a:rPr>
              <a:t>Virtual Cell 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500" fill="hold"/>
                                        <p:tgtEl>
                                          <p:spTgt spid="17416"/>
                                        </p:tgtEl>
                                        <p:attrNameLst>
                                          <p:attrName>ppt_x</p:attrName>
                                        </p:attrNameLst>
                                      </p:cBhvr>
                                      <p:tavLst>
                                        <p:tav tm="0">
                                          <p:val>
                                            <p:strVal val="#ppt_x"/>
                                          </p:val>
                                        </p:tav>
                                        <p:tav tm="100000">
                                          <p:val>
                                            <p:strVal val="#ppt_x"/>
                                          </p:val>
                                        </p:tav>
                                      </p:tavLst>
                                    </p:anim>
                                    <p:anim calcmode="lin" valueType="num">
                                      <p:cBhvr additive="base">
                                        <p:cTn id="8" dur="500" fill="hold"/>
                                        <p:tgtEl>
                                          <p:spTgt spid="174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2"/>
                                        </p:tgtEl>
                                        <p:attrNameLst>
                                          <p:attrName>style.visibility</p:attrName>
                                        </p:attrNameLst>
                                      </p:cBhvr>
                                      <p:to>
                                        <p:strVal val="visible"/>
                                      </p:to>
                                    </p:set>
                                    <p:anim calcmode="lin" valueType="num">
                                      <p:cBhvr additive="base">
                                        <p:cTn id="11" dur="500" fill="hold"/>
                                        <p:tgtEl>
                                          <p:spTgt spid="17412"/>
                                        </p:tgtEl>
                                        <p:attrNameLst>
                                          <p:attrName>ppt_x</p:attrName>
                                        </p:attrNameLst>
                                      </p:cBhvr>
                                      <p:tavLst>
                                        <p:tav tm="0">
                                          <p:val>
                                            <p:strVal val="#ppt_x"/>
                                          </p:val>
                                        </p:tav>
                                        <p:tav tm="100000">
                                          <p:val>
                                            <p:strVal val="#ppt_x"/>
                                          </p:val>
                                        </p:tav>
                                      </p:tavLst>
                                    </p:anim>
                                    <p:anim calcmode="lin" valueType="num">
                                      <p:cBhvr additive="base">
                                        <p:cTn id="12"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4959</TotalTime>
  <Words>1262</Words>
  <Application>Microsoft Office PowerPoint</Application>
  <PresentationFormat>On-screen Show (4:3)</PresentationFormat>
  <Paragraphs>205</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Comic Sans MS</vt:lpstr>
      <vt:lpstr>Default Design</vt:lpstr>
      <vt:lpstr>PowerPoint Presentation</vt:lpstr>
      <vt:lpstr>PowerPoint Presentation</vt:lpstr>
      <vt:lpstr>Prokaryotes   Plasma Membrane</vt:lpstr>
      <vt:lpstr>Passive Transport  </vt:lpstr>
      <vt:lpstr>Passive Transport - Osmosis</vt:lpstr>
      <vt:lpstr>Passive Transport - Osmosis</vt:lpstr>
      <vt:lpstr>Let’s do some osmosis problems, to practice our knowledge. </vt:lpstr>
      <vt:lpstr>    Passive Transport</vt:lpstr>
      <vt:lpstr>Active Transport</vt:lpstr>
      <vt:lpstr>PowerPoint Presentation</vt:lpstr>
      <vt:lpstr>Are you feeling blinded by science?  Do yourself a favor. Use the…                 Virtual Cell Biology                        Classroom (VCBC)  !  The VCBC is full of resources to help you succeed, including:</vt:lpstr>
    </vt:vector>
  </TitlesOfParts>
  <Company>Online Education Resources,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Diffusion, Osmosis &amp; Active Transport Lecture PowerPoint</dc:title>
  <dc:creator>Tami Port</dc:creator>
  <cp:keywords>diffusion lecture powerpoint, osmosis lecture ppt, active transpore ppt slides, diffusion osmosis active transpor lecture</cp:keywords>
  <cp:lastModifiedBy>Tami</cp:lastModifiedBy>
  <cp:revision>46</cp:revision>
  <dcterms:created xsi:type="dcterms:W3CDTF">2011-08-26T14:35:06Z</dcterms:created>
  <dcterms:modified xsi:type="dcterms:W3CDTF">2013-09-18T13:03:27Z</dcterms:modified>
  <cp:category>Biology Lecture PowerPoint</cp:category>
</cp:coreProperties>
</file>