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46" r:id="rId2"/>
    <p:sldId id="257" r:id="rId3"/>
    <p:sldId id="348" r:id="rId4"/>
    <p:sldId id="259" r:id="rId5"/>
    <p:sldId id="331" r:id="rId6"/>
    <p:sldId id="267" r:id="rId7"/>
    <p:sldId id="349" r:id="rId8"/>
    <p:sldId id="260" r:id="rId9"/>
    <p:sldId id="279" r:id="rId10"/>
    <p:sldId id="280" r:id="rId11"/>
    <p:sldId id="334" r:id="rId12"/>
    <p:sldId id="341" r:id="rId13"/>
    <p:sldId id="265" r:id="rId14"/>
    <p:sldId id="333" r:id="rId15"/>
    <p:sldId id="284" r:id="rId16"/>
    <p:sldId id="285" r:id="rId17"/>
    <p:sldId id="287" r:id="rId18"/>
    <p:sldId id="291" r:id="rId19"/>
    <p:sldId id="292" r:id="rId20"/>
    <p:sldId id="293" r:id="rId21"/>
    <p:sldId id="295" r:id="rId22"/>
    <p:sldId id="296" r:id="rId23"/>
    <p:sldId id="297" r:id="rId24"/>
    <p:sldId id="320" r:id="rId25"/>
    <p:sldId id="323" r:id="rId26"/>
    <p:sldId id="321" r:id="rId27"/>
    <p:sldId id="327" r:id="rId28"/>
    <p:sldId id="338" r:id="rId29"/>
    <p:sldId id="340" r:id="rId30"/>
    <p:sldId id="324" r:id="rId31"/>
    <p:sldId id="347" r:id="rId32"/>
    <p:sldId id="344" r:id="rId33"/>
  </p:sldIdLst>
  <p:sldSz cx="9144000" cy="6858000" type="screen4x3"/>
  <p:notesSz cx="6858000" cy="9077325"/>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5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F5F5F"/>
    <a:srgbClr val="990000"/>
    <a:srgbClr val="6666FF"/>
    <a:srgbClr val="00FF00"/>
    <a:srgbClr val="969696"/>
    <a:srgbClr val="33CC33"/>
    <a:srgbClr val="9933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48" autoAdjust="0"/>
  </p:normalViewPr>
  <p:slideViewPr>
    <p:cSldViewPr>
      <p:cViewPr varScale="1">
        <p:scale>
          <a:sx n="71" d="100"/>
          <a:sy n="71" d="100"/>
        </p:scale>
        <p:origin x="-2288" y="-11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1842" y="-84"/>
      </p:cViewPr>
      <p:guideLst>
        <p:guide orient="horz" pos="2859"/>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56675" name="Rectangle 3"/>
          <p:cNvSpPr>
            <a:spLocks noGrp="1" noChangeArrowheads="1"/>
          </p:cNvSpPr>
          <p:nvPr>
            <p:ph type="dt" sz="quarter"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6676" name="Rectangle 4"/>
          <p:cNvSpPr>
            <a:spLocks noGrp="1" noChangeArrowheads="1"/>
          </p:cNvSpPr>
          <p:nvPr>
            <p:ph type="ftr" sz="quarter" idx="2"/>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56677" name="Rectangle 5"/>
          <p:cNvSpPr>
            <a:spLocks noGrp="1" noChangeArrowheads="1"/>
          </p:cNvSpPr>
          <p:nvPr>
            <p:ph type="sldNum" sz="quarter" idx="3"/>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BAFA546-2D39-4D11-8F50-96AB08E6C711}" type="slidenum">
              <a:rPr lang="en-US"/>
              <a:pPr/>
              <a:t>‹#›</a:t>
            </a:fld>
            <a:endParaRPr lang="en-US"/>
          </a:p>
        </p:txBody>
      </p:sp>
    </p:spTree>
    <p:extLst>
      <p:ext uri="{BB962C8B-B14F-4D97-AF65-F5344CB8AC3E}">
        <p14:creationId xmlns:p14="http://schemas.microsoft.com/office/powerpoint/2010/main" val="28318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60463" y="681038"/>
            <a:ext cx="4538662" cy="3403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11650"/>
            <a:ext cx="54864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21713"/>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F60628B-36D4-4213-BD73-24EE2CAAF3E7}" type="slidenum">
              <a:rPr lang="en-US"/>
              <a:pPr/>
              <a:t>‹#›</a:t>
            </a:fld>
            <a:endParaRPr lang="en-US"/>
          </a:p>
        </p:txBody>
      </p:sp>
    </p:spTree>
    <p:extLst>
      <p:ext uri="{BB962C8B-B14F-4D97-AF65-F5344CB8AC3E}">
        <p14:creationId xmlns:p14="http://schemas.microsoft.com/office/powerpoint/2010/main" val="3271581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474D33A-7DD2-4C43-A194-99242E4BF2AD}" type="slidenum">
              <a:rPr lang="en-US" sz="1200">
                <a:cs typeface="Arial" panose="020B0604020202020204" pitchFamily="34" charset="0"/>
              </a:rPr>
              <a:pPr eaLnBrk="1" hangingPunct="1"/>
              <a:t>1</a:t>
            </a:fld>
            <a:endParaRPr lang="en-US" sz="1200">
              <a:cs typeface="Arial" panose="020B0604020202020204"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Welcome to Science Prof Online PowerPoint Resources!</a:t>
            </a:r>
          </a:p>
          <a:p>
            <a:pPr eaLnBrk="1" hangingPunct="1"/>
            <a:r>
              <a:rPr lang="en-US" smtClean="0">
                <a:latin typeface="Arial" panose="020B0604020202020204" pitchFamily="34" charset="0"/>
              </a:rPr>
              <a:t>This PowerPoint Presentation comes from the Virtual Cell Biology Classroom of Science Prof Online, and, as such, is licensed under Creative Commons Attribution-ShareAlike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1706293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8830AC4-224B-40A6-B4ED-CF1FC29B62CD}" type="slidenum">
              <a:rPr lang="en-US" sz="1200"/>
              <a:pPr eaLnBrk="1" hangingPunct="1"/>
              <a:t>11</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214638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DE696F0-E684-4FCC-BCFD-06B1671BEB58}" type="slidenum">
              <a:rPr lang="en-US" sz="1200"/>
              <a:pPr eaLnBrk="1" hangingPunct="1"/>
              <a:t>12</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600052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3D64BC1-AF9D-4A10-953F-CFA520A0201E}" type="slidenum">
              <a:rPr lang="en-US" sz="1200"/>
              <a:pPr eaLnBrk="1" hangingPunct="1"/>
              <a:t>13</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36091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CD04A70-498E-48BA-823C-6B7061D48F7D}" type="slidenum">
              <a:rPr lang="en-US" sz="1200"/>
              <a:pPr eaLnBrk="1" hangingPunct="1"/>
              <a:t>14</a:t>
            </a:fld>
            <a:endParaRPr 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72366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F2DC495-C34E-4433-96E5-0B991B3E9E0F}" type="slidenum">
              <a:rPr lang="en-US" sz="1200"/>
              <a:pPr eaLnBrk="1" hangingPunct="1"/>
              <a:t>15</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I Peed on the MAT.</a:t>
            </a:r>
          </a:p>
        </p:txBody>
      </p:sp>
    </p:spTree>
    <p:extLst>
      <p:ext uri="{BB962C8B-B14F-4D97-AF65-F5344CB8AC3E}">
        <p14:creationId xmlns:p14="http://schemas.microsoft.com/office/powerpoint/2010/main" val="367237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9631560-8CD7-40D1-A475-A7BB93AB6808}" type="slidenum">
              <a:rPr lang="en-US" sz="1200"/>
              <a:pPr eaLnBrk="1" hangingPunct="1"/>
              <a:t>16</a:t>
            </a:fld>
            <a:endParaRPr 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3438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A22B063-F9E0-4400-B339-C4A502224EEC}" type="slidenum">
              <a:rPr lang="en-US" sz="1200"/>
              <a:pPr eaLnBrk="1" hangingPunct="1"/>
              <a:t>17</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728178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FAD076E-B1E9-4F52-B39D-324AA45CB661}" type="slidenum">
              <a:rPr lang="en-US" sz="1200"/>
              <a:pPr eaLnBrk="1" hangingPunct="1"/>
              <a:t>18</a:t>
            </a:fld>
            <a:endParaRPr 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671272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B9936C1-D901-486D-95F2-A3226FC8E110}" type="slidenum">
              <a:rPr lang="en-US" sz="1200"/>
              <a:pPr eaLnBrk="1" hangingPunct="1"/>
              <a:t>19</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19945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6F3711A-25D4-4C6C-B10C-378B138D3929}" type="slidenum">
              <a:rPr lang="en-US" sz="1200"/>
              <a:pPr eaLnBrk="1" hangingPunct="1"/>
              <a:t>20</a:t>
            </a:fld>
            <a:endParaRPr 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902438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7A2FF83-2CE6-49D6-B84E-6A22DA16EBCE}" type="slidenum">
              <a:rPr lang="en-US" sz="1200"/>
              <a:pPr eaLnBrk="1" hangingPunct="1"/>
              <a:t>2</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30189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9128847-E960-411F-A93A-9832DCA614D3}" type="slidenum">
              <a:rPr lang="en-US" sz="1200"/>
              <a:pPr eaLnBrk="1" hangingPunct="1"/>
              <a:t>21</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879425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6FA16C0-8A31-41F7-93E0-DF1BBDA32725}" type="slidenum">
              <a:rPr lang="en-US" sz="1200"/>
              <a:pPr eaLnBrk="1" hangingPunct="1"/>
              <a:t>22</a:t>
            </a:fld>
            <a:endParaRPr 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090894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D372631-C4F3-4995-9B88-407CE4DAB46E}" type="slidenum">
              <a:rPr lang="en-US" sz="1200"/>
              <a:pPr eaLnBrk="1" hangingPunct="1"/>
              <a:t>23</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513283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A9F7A13-8DB6-4FBF-B42A-9DF3BBC0F4AA}" type="slidenum">
              <a:rPr lang="en-US" sz="1200"/>
              <a:pPr eaLnBrk="1" hangingPunct="1"/>
              <a:t>24</a:t>
            </a:fld>
            <a:endParaRPr 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1098423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AF47277-C98F-4F0C-BB7A-4C87D3761862}" type="slidenum">
              <a:rPr lang="en-US" sz="1200"/>
              <a:pPr eaLnBrk="1" hangingPunct="1"/>
              <a:t>25</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474239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0F9BD4F-7032-4685-80F0-EDAC24FC23EB}" type="slidenum">
              <a:rPr lang="en-US" sz="1200"/>
              <a:pPr eaLnBrk="1" hangingPunct="1"/>
              <a:t>26</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833538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4A36E47-D6F5-4F83-9AF3-E808DE6F5F69}" type="slidenum">
              <a:rPr lang="en-US" sz="1200"/>
              <a:pPr eaLnBrk="1" hangingPunct="1"/>
              <a:t>27</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54801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117C970-F927-42D7-801A-A352A3419203}" type="slidenum">
              <a:rPr lang="en-US" sz="1200"/>
              <a:pPr eaLnBrk="1" hangingPunct="1"/>
              <a:t>28</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2123603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1DE24D2-F6C3-4608-80B4-F547A52DE236}" type="slidenum">
              <a:rPr lang="en-US" sz="1200"/>
              <a:pPr eaLnBrk="1" hangingPunct="1"/>
              <a:t>29</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553543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DA8C0FB-B0D0-457E-B93D-7E88ACA84862}" type="slidenum">
              <a:rPr lang="en-US" sz="1200"/>
              <a:pPr eaLnBrk="1" hangingPunct="1"/>
              <a:t>30</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68370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839" indent="-285708" eaLnBrk="0" hangingPunct="0">
              <a:defRPr>
                <a:solidFill>
                  <a:schemeClr val="tx1"/>
                </a:solidFill>
                <a:latin typeface="Arial" charset="0"/>
              </a:defRPr>
            </a:lvl2pPr>
            <a:lvl3pPr marL="1142830" indent="-228566" eaLnBrk="0" hangingPunct="0">
              <a:defRPr>
                <a:solidFill>
                  <a:schemeClr val="tx1"/>
                </a:solidFill>
                <a:latin typeface="Arial" charset="0"/>
              </a:defRPr>
            </a:lvl3pPr>
            <a:lvl4pPr marL="1599962" indent="-228566" eaLnBrk="0" hangingPunct="0">
              <a:defRPr>
                <a:solidFill>
                  <a:schemeClr val="tx1"/>
                </a:solidFill>
                <a:latin typeface="Arial" charset="0"/>
              </a:defRPr>
            </a:lvl4pPr>
            <a:lvl5pPr marL="2057094" indent="-228566" eaLnBrk="0" hangingPunct="0">
              <a:defRPr>
                <a:solidFill>
                  <a:schemeClr val="tx1"/>
                </a:solidFill>
                <a:latin typeface="Arial" charset="0"/>
              </a:defRPr>
            </a:lvl5pPr>
            <a:lvl6pPr marL="2514225" indent="-228566" eaLnBrk="0" fontAlgn="base" hangingPunct="0">
              <a:spcBef>
                <a:spcPct val="0"/>
              </a:spcBef>
              <a:spcAft>
                <a:spcPct val="0"/>
              </a:spcAft>
              <a:defRPr>
                <a:solidFill>
                  <a:schemeClr val="tx1"/>
                </a:solidFill>
                <a:latin typeface="Arial" charset="0"/>
              </a:defRPr>
            </a:lvl6pPr>
            <a:lvl7pPr marL="2971357" indent="-228566" eaLnBrk="0" fontAlgn="base" hangingPunct="0">
              <a:spcBef>
                <a:spcPct val="0"/>
              </a:spcBef>
              <a:spcAft>
                <a:spcPct val="0"/>
              </a:spcAft>
              <a:defRPr>
                <a:solidFill>
                  <a:schemeClr val="tx1"/>
                </a:solidFill>
                <a:latin typeface="Arial" charset="0"/>
              </a:defRPr>
            </a:lvl7pPr>
            <a:lvl8pPr marL="3428490" indent="-228566" eaLnBrk="0" fontAlgn="base" hangingPunct="0">
              <a:spcBef>
                <a:spcPct val="0"/>
              </a:spcBef>
              <a:spcAft>
                <a:spcPct val="0"/>
              </a:spcAft>
              <a:defRPr>
                <a:solidFill>
                  <a:schemeClr val="tx1"/>
                </a:solidFill>
                <a:latin typeface="Arial" charset="0"/>
              </a:defRPr>
            </a:lvl8pPr>
            <a:lvl9pPr marL="3885621" indent="-228566" eaLnBrk="0" fontAlgn="base" hangingPunct="0">
              <a:spcBef>
                <a:spcPct val="0"/>
              </a:spcBef>
              <a:spcAft>
                <a:spcPct val="0"/>
              </a:spcAft>
              <a:defRPr>
                <a:solidFill>
                  <a:schemeClr val="tx1"/>
                </a:solidFill>
                <a:latin typeface="Arial" charset="0"/>
              </a:defRPr>
            </a:lvl9pPr>
          </a:lstStyle>
          <a:p>
            <a:pPr eaLnBrk="1" hangingPunct="1"/>
            <a:fld id="{73936BE3-643E-4CF5-8A12-BBE98B9671E5}" type="slidenum">
              <a:rPr lang="en-US" altLang="en-US" smtClean="0"/>
              <a:pPr eaLnBrk="1" hangingPunct="1"/>
              <a:t>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dirty="0" err="1" smtClean="0"/>
              <a:t>HeLa</a:t>
            </a:r>
            <a:r>
              <a:rPr lang="en-US" altLang="en-US" dirty="0" smtClean="0"/>
              <a:t> cell </a:t>
            </a:r>
            <a:r>
              <a:rPr lang="en-US" altLang="en-US" dirty="0" err="1" smtClean="0"/>
              <a:t>filopodia</a:t>
            </a:r>
            <a:r>
              <a:rPr lang="en-US" altLang="en-US" dirty="0" smtClean="0"/>
              <a:t> video: https://</a:t>
            </a:r>
            <a:r>
              <a:rPr lang="en-US" altLang="en-US" dirty="0" err="1" smtClean="0"/>
              <a:t>www.youtube.com</a:t>
            </a:r>
            <a:r>
              <a:rPr lang="en-US" altLang="en-US" dirty="0" smtClean="0"/>
              <a:t>/</a:t>
            </a:r>
            <a:r>
              <a:rPr lang="en-US" altLang="en-US" dirty="0" err="1" smtClean="0"/>
              <a:t>watch?v</a:t>
            </a:r>
            <a:r>
              <a:rPr lang="en-US" altLang="en-US" dirty="0" smtClean="0"/>
              <a:t>=-</a:t>
            </a:r>
            <a:r>
              <a:rPr lang="en-US" altLang="en-US" dirty="0" err="1" smtClean="0"/>
              <a:t>tvFB-eOzJs</a:t>
            </a:r>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B6668EA-7A1D-49E6-8EF4-098DCEF6C24C}" type="slidenum">
              <a:rPr lang="en-US" sz="1200"/>
              <a:pPr eaLnBrk="1" hangingPunct="1"/>
              <a:t>31</a:t>
            </a:fld>
            <a:endParaRPr lang="en-US" sz="1200"/>
          </a:p>
        </p:txBody>
      </p:sp>
      <p:sp>
        <p:nvSpPr>
          <p:cNvPr id="64515" name="Rectangle 2"/>
          <p:cNvSpPr>
            <a:spLocks noGrp="1" noRot="1" noChangeAspect="1" noChangeArrowheads="1" noTextEdit="1"/>
          </p:cNvSpPr>
          <p:nvPr>
            <p:ph type="sldImg"/>
          </p:nvPr>
        </p:nvSpPr>
        <p:spPr>
          <a:xfrm>
            <a:off x="1162050" y="681038"/>
            <a:ext cx="4538663" cy="3403600"/>
          </a:xfrm>
          <a:ln/>
        </p:spPr>
      </p:sp>
      <p:sp>
        <p:nvSpPr>
          <p:cNvPr id="64516"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87958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9680BBE-052D-4D8B-BD45-C5B23E0D4945}" type="slidenum">
              <a:rPr lang="en-US" sz="1200"/>
              <a:pPr eaLnBrk="1" hangingPunct="1"/>
              <a:t>32</a:t>
            </a:fld>
            <a:endParaRPr lang="en-US" sz="1200"/>
          </a:p>
        </p:txBody>
      </p:sp>
      <p:sp>
        <p:nvSpPr>
          <p:cNvPr id="65539" name="Rectangle 2"/>
          <p:cNvSpPr>
            <a:spLocks noGrp="1" noRot="1" noChangeAspect="1" noChangeArrowheads="1" noTextEdit="1"/>
          </p:cNvSpPr>
          <p:nvPr>
            <p:ph type="sldImg"/>
          </p:nvPr>
        </p:nvSpPr>
        <p:spPr>
          <a:xfrm>
            <a:off x="1158875" y="681038"/>
            <a:ext cx="4540250" cy="3405187"/>
          </a:xfrm>
          <a:ln/>
        </p:spPr>
      </p:sp>
      <p:sp>
        <p:nvSpPr>
          <p:cNvPr id="65540"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9460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5B0391A-1E2B-441C-97CE-62E25AA99305}" type="slidenum">
              <a:rPr lang="en-US" sz="1200"/>
              <a:pPr eaLnBrk="1" hangingPunct="1"/>
              <a:t>4</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Reproduction</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Growth</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Development</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Repair</a:t>
            </a:r>
          </a:p>
        </p:txBody>
      </p:sp>
    </p:spTree>
    <p:extLst>
      <p:ext uri="{BB962C8B-B14F-4D97-AF65-F5344CB8AC3E}">
        <p14:creationId xmlns:p14="http://schemas.microsoft.com/office/powerpoint/2010/main" val="77043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D65FF33-6A8B-4A61-BC94-AD622980832E}" type="slidenum">
              <a:rPr lang="en-US" sz="1200"/>
              <a:pPr eaLnBrk="1" hangingPunct="1"/>
              <a:t>5</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Prokaryotic Cells (Prokaryotes)</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Eukaryotic Cells (Eukaryotes)</a:t>
            </a:r>
          </a:p>
        </p:txBody>
      </p:sp>
    </p:spTree>
    <p:extLst>
      <p:ext uri="{BB962C8B-B14F-4D97-AF65-F5344CB8AC3E}">
        <p14:creationId xmlns:p14="http://schemas.microsoft.com/office/powerpoint/2010/main" val="1607573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832AECC-6B3E-431F-9116-D64D81AB5112}" type="slidenum">
              <a:rPr lang="en-US" sz="1200"/>
              <a:pPr eaLnBrk="1" hangingPunct="1"/>
              <a:t>6</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dirty="0" smtClean="0">
                <a:latin typeface="Arial" panose="020B0604020202020204" pitchFamily="34" charset="0"/>
              </a:rPr>
              <a:t>binary fission</a:t>
            </a:r>
          </a:p>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3174723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0404DFB-BA16-4925-86B4-C5965A721CD9}" type="slidenum">
              <a:rPr lang="en-US" sz="1200"/>
              <a:pPr eaLnBrk="1" hangingPunct="1"/>
              <a:t>8</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dirty="0" smtClean="0">
              <a:latin typeface="Arial" panose="020B0604020202020204" pitchFamily="34" charset="0"/>
            </a:endParaRPr>
          </a:p>
        </p:txBody>
      </p:sp>
    </p:spTree>
    <p:extLst>
      <p:ext uri="{BB962C8B-B14F-4D97-AF65-F5344CB8AC3E}">
        <p14:creationId xmlns:p14="http://schemas.microsoft.com/office/powerpoint/2010/main" val="291001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8C648C2-C7A5-4FEE-A61D-3ED97B4E0031}" type="slidenum">
              <a:rPr lang="en-US" sz="1200"/>
              <a:pPr eaLnBrk="1" hangingPunct="1"/>
              <a:t>9</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Interphase</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Cell Division</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862834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5F0A19F-B10D-4365-98AC-F973C18188CC}" type="slidenum">
              <a:rPr lang="en-US" sz="1200"/>
              <a:pPr eaLnBrk="1" hangingPunct="1"/>
              <a:t>10</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smtClean="0">
                <a:latin typeface="Arial" panose="020B0604020202020204" pitchFamily="34" charset="0"/>
              </a:rPr>
              <a:t>G1 </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S </a:t>
            </a:r>
          </a:p>
          <a:p>
            <a:pPr eaLnBrk="1" hangingPunct="1"/>
            <a:endParaRPr lang="en-US" smtClean="0">
              <a:latin typeface="Arial" panose="020B0604020202020204" pitchFamily="34" charset="0"/>
            </a:endParaRPr>
          </a:p>
          <a:p>
            <a:pPr eaLnBrk="1" hangingPunct="1"/>
            <a:r>
              <a:rPr lang="en-US" smtClean="0">
                <a:latin typeface="Arial" panose="020B0604020202020204" pitchFamily="34" charset="0"/>
              </a:rPr>
              <a:t>G2</a:t>
            </a:r>
          </a:p>
        </p:txBody>
      </p:sp>
    </p:spTree>
    <p:extLst>
      <p:ext uri="{BB962C8B-B14F-4D97-AF65-F5344CB8AC3E}">
        <p14:creationId xmlns:p14="http://schemas.microsoft.com/office/powerpoint/2010/main" val="299833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7293D5-1A1A-456F-B9E1-FE8066CAC387}" type="slidenum">
              <a:rPr lang="en-US"/>
              <a:pPr/>
              <a:t>‹#›</a:t>
            </a:fld>
            <a:endParaRPr lang="en-US"/>
          </a:p>
        </p:txBody>
      </p:sp>
    </p:spTree>
    <p:extLst>
      <p:ext uri="{BB962C8B-B14F-4D97-AF65-F5344CB8AC3E}">
        <p14:creationId xmlns:p14="http://schemas.microsoft.com/office/powerpoint/2010/main" val="709847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0D304C-EA13-4723-9F45-58399CC099AE}" type="slidenum">
              <a:rPr lang="en-US"/>
              <a:pPr/>
              <a:t>‹#›</a:t>
            </a:fld>
            <a:endParaRPr lang="en-US"/>
          </a:p>
        </p:txBody>
      </p:sp>
    </p:spTree>
    <p:extLst>
      <p:ext uri="{BB962C8B-B14F-4D97-AF65-F5344CB8AC3E}">
        <p14:creationId xmlns:p14="http://schemas.microsoft.com/office/powerpoint/2010/main" val="74655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E4FFB6C-AC61-40B9-A91A-74AA4F3E98A1}" type="slidenum">
              <a:rPr lang="en-US"/>
              <a:pPr/>
              <a:t>‹#›</a:t>
            </a:fld>
            <a:endParaRPr lang="en-US"/>
          </a:p>
        </p:txBody>
      </p:sp>
    </p:spTree>
    <p:extLst>
      <p:ext uri="{BB962C8B-B14F-4D97-AF65-F5344CB8AC3E}">
        <p14:creationId xmlns:p14="http://schemas.microsoft.com/office/powerpoint/2010/main" val="3968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B30C3428-055A-46D7-A4F4-9E11F8272B94}" type="slidenum">
              <a:rPr lang="en-US"/>
              <a:pPr/>
              <a:t>‹#›</a:t>
            </a:fld>
            <a:endParaRPr lang="en-US"/>
          </a:p>
        </p:txBody>
      </p:sp>
    </p:spTree>
    <p:extLst>
      <p:ext uri="{BB962C8B-B14F-4D97-AF65-F5344CB8AC3E}">
        <p14:creationId xmlns:p14="http://schemas.microsoft.com/office/powerpoint/2010/main" val="112730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069B0D7-F833-49AD-8E64-E664EDC3921E}" type="slidenum">
              <a:rPr lang="en-US"/>
              <a:pPr/>
              <a:t>‹#›</a:t>
            </a:fld>
            <a:endParaRPr lang="en-US"/>
          </a:p>
        </p:txBody>
      </p:sp>
    </p:spTree>
    <p:extLst>
      <p:ext uri="{BB962C8B-B14F-4D97-AF65-F5344CB8AC3E}">
        <p14:creationId xmlns:p14="http://schemas.microsoft.com/office/powerpoint/2010/main" val="2751560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B819494-8045-4DF6-A0B6-943EE3A10EA1}" type="slidenum">
              <a:rPr lang="en-US"/>
              <a:pPr/>
              <a:t>‹#›</a:t>
            </a:fld>
            <a:endParaRPr lang="en-US"/>
          </a:p>
        </p:txBody>
      </p:sp>
    </p:spTree>
    <p:extLst>
      <p:ext uri="{BB962C8B-B14F-4D97-AF65-F5344CB8AC3E}">
        <p14:creationId xmlns:p14="http://schemas.microsoft.com/office/powerpoint/2010/main" val="311484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B3056C7-69E2-40B7-A282-994706159721}" type="slidenum">
              <a:rPr lang="en-US"/>
              <a:pPr/>
              <a:t>‹#›</a:t>
            </a:fld>
            <a:endParaRPr lang="en-US"/>
          </a:p>
        </p:txBody>
      </p:sp>
    </p:spTree>
    <p:extLst>
      <p:ext uri="{BB962C8B-B14F-4D97-AF65-F5344CB8AC3E}">
        <p14:creationId xmlns:p14="http://schemas.microsoft.com/office/powerpoint/2010/main" val="354459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EC4FA80-3ADB-4FBE-9E90-5DBEEA3830A5}" type="slidenum">
              <a:rPr lang="en-US"/>
              <a:pPr/>
              <a:t>‹#›</a:t>
            </a:fld>
            <a:endParaRPr lang="en-US"/>
          </a:p>
        </p:txBody>
      </p:sp>
    </p:spTree>
    <p:extLst>
      <p:ext uri="{BB962C8B-B14F-4D97-AF65-F5344CB8AC3E}">
        <p14:creationId xmlns:p14="http://schemas.microsoft.com/office/powerpoint/2010/main" val="3820303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D4C339B-1C4D-440B-86C8-9D884A6989A9}" type="slidenum">
              <a:rPr lang="en-US"/>
              <a:pPr/>
              <a:t>‹#›</a:t>
            </a:fld>
            <a:endParaRPr lang="en-US"/>
          </a:p>
        </p:txBody>
      </p:sp>
    </p:spTree>
    <p:extLst>
      <p:ext uri="{BB962C8B-B14F-4D97-AF65-F5344CB8AC3E}">
        <p14:creationId xmlns:p14="http://schemas.microsoft.com/office/powerpoint/2010/main" val="351542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70C9D19-B0BC-49F7-BCBA-F6D13A3AD0C6}" type="slidenum">
              <a:rPr lang="en-US"/>
              <a:pPr/>
              <a:t>‹#›</a:t>
            </a:fld>
            <a:endParaRPr lang="en-US"/>
          </a:p>
        </p:txBody>
      </p:sp>
    </p:spTree>
    <p:extLst>
      <p:ext uri="{BB962C8B-B14F-4D97-AF65-F5344CB8AC3E}">
        <p14:creationId xmlns:p14="http://schemas.microsoft.com/office/powerpoint/2010/main" val="33137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2AC3C51-59E6-46EA-BCAA-1D262368E19A}" type="slidenum">
              <a:rPr lang="en-US"/>
              <a:pPr/>
              <a:t>‹#›</a:t>
            </a:fld>
            <a:endParaRPr lang="en-US"/>
          </a:p>
        </p:txBody>
      </p:sp>
    </p:spTree>
    <p:extLst>
      <p:ext uri="{BB962C8B-B14F-4D97-AF65-F5344CB8AC3E}">
        <p14:creationId xmlns:p14="http://schemas.microsoft.com/office/powerpoint/2010/main" val="381893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8E59C78-A97C-4AF1-8208-8AE69D57FB62}" type="slidenum">
              <a:rPr lang="en-US"/>
              <a:pPr/>
              <a:t>‹#›</a:t>
            </a:fld>
            <a:endParaRPr lang="en-US"/>
          </a:p>
        </p:txBody>
      </p:sp>
    </p:spTree>
    <p:extLst>
      <p:ext uri="{BB962C8B-B14F-4D97-AF65-F5344CB8AC3E}">
        <p14:creationId xmlns:p14="http://schemas.microsoft.com/office/powerpoint/2010/main" val="203818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A539882-62D3-481C-B4DD-E56F67FDDAD2}" type="slidenum">
              <a:rPr lang="en-US"/>
              <a:pPr/>
              <a:t>‹#›</a:t>
            </a:fld>
            <a:endParaRPr lang="en-US"/>
          </a:p>
        </p:txBody>
      </p:sp>
    </p:spTree>
    <p:extLst>
      <p:ext uri="{BB962C8B-B14F-4D97-AF65-F5344CB8AC3E}">
        <p14:creationId xmlns:p14="http://schemas.microsoft.com/office/powerpoint/2010/main" val="290568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4CFB612-ADF5-4C48-9076-91508AC22700}" type="slidenum">
              <a:rPr lang="en-US"/>
              <a:pPr/>
              <a:t>‹#›</a:t>
            </a:fld>
            <a:endParaRPr lang="en-US"/>
          </a:p>
        </p:txBody>
      </p:sp>
    </p:spTree>
    <p:extLst>
      <p:ext uri="{BB962C8B-B14F-4D97-AF65-F5344CB8AC3E}">
        <p14:creationId xmlns:p14="http://schemas.microsoft.com/office/powerpoint/2010/main" val="3616506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8590F88-E7FC-4236-9440-A0E0B8DD37B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hyperlink" Target="http://www.scienceprofonline.com/genetics/cell-division-what-is-mitosis.htmll" TargetMode="External"/><Relationship Id="rId6" Type="http://schemas.openxmlformats.org/officeDocument/2006/relationships/hyperlink" Target="http://en.wikipedia.org/wiki/File:Cell_Cycle_2-2.svg" TargetMode="External"/><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9" Type="http://schemas.openxmlformats.org/officeDocument/2006/relationships/image" Target="../media/image23.jpeg"/><Relationship Id="rId10"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image" Target="../media/image25.jpeg"/><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hyperlink" Target="http://en.wikipedia.org/wiki/File:Cell_Cycle_2-2.svg" TargetMode="External"/><Relationship Id="rId8" Type="http://schemas.openxmlformats.org/officeDocument/2006/relationships/hyperlink" Target="http://en.wikipedia.org/wiki/File:Major_events_in_mitosis.svg" TargetMode="External"/><Relationship Id="rId9" Type="http://schemas.openxmlformats.org/officeDocument/2006/relationships/image" Target="../media/image26.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scienceprofonline.homestead.com/genetics/cell-division-what-is-meiosis.html" TargetMode="External"/><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Meiosis_Overview.svg" TargetMode="External"/><Relationship Id="rId7"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www.scienceprofonline.org/genetics/nucleic-acid-function-DNA-replication-transcription-translation.html"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image" Target="../media/image29.jpeg"/><Relationship Id="rId6" Type="http://schemas.openxmlformats.org/officeDocument/2006/relationships/hyperlink" Target="http://en.wikipedia.org/wiki/File:Chromatin_Structures.png"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commons.wikimedia.org/wiki/File:Mitosis_diagram.jpg"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hyperlink" Target="http://en.wikipedia.org/wiki/File:Prophase.jpg"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Mitosis-fluorescent.jpg"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hyperlink" Target="http://en.wikipedia.org/wiki/File:Metaphase.jpg"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Major_events_in_mitosis.svg"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scienceprofonline.org/genetics/genetics-terminology-chromosomes-sister-chromatids.html" TargetMode="External"/><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hyperlink" Target="http://en.wikipedia.org/wiki/File:Anaphase.jpg" TargetMode="External"/><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hyperlink" Target="http://en.wikipedia.org/wiki/File:Telophase.jpg" TargetMode="External"/><Relationship Id="rId6" Type="http://schemas.openxmlformats.org/officeDocument/2006/relationships/hyperlink" Target="http://www.scienceprofonline.org/virtual-cell-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hyperlink" Target="http://www.scienceprofonline.com/cell-biology/plant-cell-parts-functions-diagrams.html" TargetMode="External"/><Relationship Id="rId5" Type="http://schemas.openxmlformats.org/officeDocument/2006/relationships/hyperlink" Target="http://www.scienceprofonline.com/cell-biology/animal-cell-parts-functions-diagrams.html" TargetMode="External"/><Relationship Id="rId6" Type="http://schemas.openxmlformats.org/officeDocument/2006/relationships/image" Target="../media/image41.jpeg"/><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9" Type="http://schemas.openxmlformats.org/officeDocument/2006/relationships/hyperlink" Target="http://en.wikipedia.org/wiki/File:Telophase.jpg" TargetMode="External"/><Relationship Id="rId10" Type="http://schemas.openxmlformats.org/officeDocument/2006/relationships/hyperlink" Target="http://en.wikipedia.org/wiki/File:Unk.cilliate.jpg" TargetMode="External"/><Relationship Id="rId11" Type="http://schemas.openxmlformats.org/officeDocument/2006/relationships/image" Target="../media/image42.jpe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hyperlink" Target="http://www.scienceprofonline.com/genetics/cell-division-what-is-mitosis.htmll" TargetMode="External"/><Relationship Id="rId5" Type="http://schemas.openxmlformats.org/officeDocument/2006/relationships/hyperlink" Target="http://highered.mcgraw-hill.com/sites/0072495855/student_view0/chapter2/animation__mitosis_and_cytokinesis.html" TargetMode="External"/><Relationship Id="rId6" Type="http://schemas.openxmlformats.org/officeDocument/2006/relationships/hyperlink" Target="http://www.cellsalive.com/mitosis_js.htm" TargetMode="External"/><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profonline.com/genetics/cell-division-what-is-mitosis.htmll" TargetMode="External"/><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5" Type="http://schemas.openxmlformats.org/officeDocument/2006/relationships/hyperlink" Target="http://www.scienceprofonline.org/genetics/genetics-terminology-chromosomes-sister-chromatids.html"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hyperlink" Target="http://www.scienceprofonline.org/virtual-cell-main.html" TargetMode="External"/><Relationship Id="rId4"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1" Type="http://schemas.openxmlformats.org/officeDocument/2006/relationships/image" Target="../media/image6.jpeg"/><Relationship Id="rId12" Type="http://schemas.openxmlformats.org/officeDocument/2006/relationships/hyperlink" Target="https://www.youtube.com/watch?v=XSOjy906MuQ" TargetMode="External"/><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hyperlink" Target="https://www.youtube.com/watch?v=0gF8bCE4wqA" TargetMode="External"/><Relationship Id="rId5" Type="http://schemas.openxmlformats.org/officeDocument/2006/relationships/hyperlink" Target="http://www.scienceprofonline.com/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4.jpg"/><Relationship Id="rId8" Type="http://schemas.openxmlformats.org/officeDocument/2006/relationships/hyperlink" Target="http://en.wikipedia.org/wiki/HeLa%23mediaviewer/File:HeLa-IV.jpg" TargetMode="External"/><Relationship Id="rId9" Type="http://schemas.openxmlformats.org/officeDocument/2006/relationships/hyperlink" Target="http://commons.wikimedia.org/wiki/File:HeLa-I.jpg" TargetMode="External"/><Relationship Id="rId10"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hyperlink" Target="http://scienceprofonline.homestead.com/genetics/classroom-demonstration-mitosis-with-photos.html" TargetMode="External"/><Relationship Id="rId4" Type="http://schemas.openxmlformats.org/officeDocument/2006/relationships/hyperlink" Target="http://www.scienceprofonline.com/genetics/cell-division-what-is-mitosis.htmll" TargetMode="External"/><Relationship Id="rId5" Type="http://schemas.openxmlformats.org/officeDocument/2006/relationships/image" Target="../media/image33.jpeg"/><Relationship Id="rId6" Type="http://schemas.openxmlformats.org/officeDocument/2006/relationships/hyperlink" Target="http://www.scienceprofonline.com/" TargetMode="External"/><Relationship Id="rId7" Type="http://schemas.openxmlformats.org/officeDocument/2006/relationships/hyperlink" Target="http://www.scienceprofonline.org/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1" Type="http://schemas.openxmlformats.org/officeDocument/2006/relationships/hyperlink" Target="http://www.youtube.com/watch?v=VlN7K1-9QB0&amp;feature=related" TargetMode="External"/><Relationship Id="rId12" Type="http://schemas.openxmlformats.org/officeDocument/2006/relationships/hyperlink" Target="https://www.youtube.com/watch?v=DD3IQknCEdc&amp;NR=1" TargetMode="External"/><Relationship Id="rId13" Type="http://schemas.openxmlformats.org/officeDocument/2006/relationships/hyperlink" Target="https://www.youtube.com/watch?v=m73i1Zk8EA0" TargetMode="External"/><Relationship Id="rId14" Type="http://schemas.openxmlformats.org/officeDocument/2006/relationships/hyperlink" Target="http://www.youtube.com/watch?v=Mx3xJYXoSoQ" TargetMode="External"/><Relationship Id="rId15" Type="http://schemas.openxmlformats.org/officeDocument/2006/relationships/image" Target="../media/image45.wmf"/><Relationship Id="rId16" Type="http://schemas.openxmlformats.org/officeDocument/2006/relationships/hyperlink" Target="http://www.scienceprofonline.org/virtual-cell-main.html"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www.scienceprofonline.com/vcbc/cell-cycle-mitosis-main.html" TargetMode="External"/><Relationship Id="rId4" Type="http://schemas.openxmlformats.org/officeDocument/2006/relationships/hyperlink" Target="http://www.scienceprofonline.com/" TargetMode="External"/><Relationship Id="rId5" Type="http://schemas.openxmlformats.org/officeDocument/2006/relationships/hyperlink" Target="http://www.youtube.com/watch?v=hnXCzFnkxtY" TargetMode="External"/><Relationship Id="rId6" Type="http://schemas.openxmlformats.org/officeDocument/2006/relationships/hyperlink" Target="http://www.johnkyrk.com/DNAreplication.html" TargetMode="External"/><Relationship Id="rId7" Type="http://schemas.openxmlformats.org/officeDocument/2006/relationships/hyperlink" Target="http://highered.mcgraw-hill.com/sites/0072437316/student_view0/chapter11/animations.html" TargetMode="External"/><Relationship Id="rId8" Type="http://schemas.openxmlformats.org/officeDocument/2006/relationships/hyperlink" Target="http://www.sumanasinc.com/webcontent/animations/content/mitosis.html" TargetMode="External"/><Relationship Id="rId9" Type="http://schemas.openxmlformats.org/officeDocument/2006/relationships/hyperlink" Target="http://www.cellsalive.com/mitosis.htm" TargetMode="External"/><Relationship Id="rId10" Type="http://schemas.openxmlformats.org/officeDocument/2006/relationships/hyperlink" Target="http://www.cellsalive.com/cell_cycle.ht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profonline.com/virtual-cell-main.html" TargetMode="External"/><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image" Target="../media/image46.jpeg"/><Relationship Id="rId7" Type="http://schemas.openxmlformats.org/officeDocument/2006/relationships/hyperlink" Target="http://www.youtube.com/watch?v=2IlHgbOWj4o" TargetMode="External"/><Relationship Id="rId8" Type="http://schemas.openxmlformats.org/officeDocument/2006/relationships/hyperlink" Target="http://en.wikipedia.org/wiki/File:Endomembrane_system_diagram_en.svg" TargetMode="External"/><Relationship Id="rId9" Type="http://schemas.openxmlformats.org/officeDocument/2006/relationships/image" Target="../media/image47.jpe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www.scienceprofonline.org/virtual-cell-main.html" TargetMode="External"/><Relationship Id="rId5" Type="http://schemas.openxmlformats.org/officeDocument/2006/relationships/hyperlink" Target="http://www.scienceprofonline.com/" TargetMode="External"/><Relationship Id="rId6" Type="http://schemas.openxmlformats.org/officeDocument/2006/relationships/hyperlink" Target="http://en.wikipedia.org/wiki/File:Unk.cilliate.jpg"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hyperlink" Target="http://en.wikipedia.org/wiki/File:Average_prokaryote_cell-_en.svg" TargetMode="External"/><Relationship Id="rId6" Type="http://schemas.openxmlformats.org/officeDocument/2006/relationships/hyperlink" Target="http://en.wikipedia.org/wiki/File:Animal_cell_structure_en.svg" TargetMode="External"/><Relationship Id="rId7" Type="http://schemas.openxmlformats.org/officeDocument/2006/relationships/hyperlink" Target="http://www.scienceprofonline.org/virtual-cell-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en.wikipedia.org/wiki/File:Binary_fission.svg"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11.jpeg"/><Relationship Id="rId8"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hyperlink" Target="http://www.scienceprofonline.org/virtual-cell-main.html" TargetMode="External"/><Relationship Id="rId13"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hyperlink" Target="http://en.wikipedia.org/wiki/File:Sperm-egg.jpg" TargetMode="External"/><Relationship Id="rId3" Type="http://schemas.openxmlformats.org/officeDocument/2006/relationships/hyperlink" Target="http://commons.wikimedia.org/wiki/File:Embryo,_8_cells.jpg" TargetMode="External"/><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hyperlink" Target="http://www.scienceprofonline.com/genetics/cell-division-what-is-mitosis.html" TargetMode="External"/><Relationship Id="rId4" Type="http://schemas.openxmlformats.org/officeDocument/2006/relationships/hyperlink" Target="http://en.wikipedia.org/wiki/File:Cell_Cycle_2-2.svg"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21.jpeg"/><Relationship Id="rId8" Type="http://schemas.openxmlformats.org/officeDocument/2006/relationships/hyperlink" Target="http://www.scienceprofonline.com/cell-biology/prokaryotic-cell-parts-functions-diagrams.html" TargetMode="External"/><Relationship Id="rId9" Type="http://schemas.openxmlformats.org/officeDocument/2006/relationships/hyperlink" Target="http://www.scienceprofonline.com/cell-biology/eukaryotic-cell-parts-functions-diagrams.html" TargetMode="External"/><Relationship Id="rId10" Type="http://schemas.openxmlformats.org/officeDocument/2006/relationships/hyperlink" Target="http://www.scienceprofonline.com/chemistry/nucleotides-nucleic-acids-atp-rna-dna.html" TargetMode="External"/><Relationship Id="rId11" Type="http://schemas.openxmlformats.org/officeDocument/2006/relationships/hyperlink" Target="http://www.scienceprofonline.org/genetics/nucleic-acid-function-DNA-replication-transcription-translation.html"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hyperlink" Target="http://www.scienceprofonline.com/chemistry/nucleotides-nucleic-acids-atp-rna-dna.html" TargetMode="External"/><Relationship Id="rId4" Type="http://schemas.openxmlformats.org/officeDocument/2006/relationships/hyperlink" Target="http://en.wikipedia.org/wiki/File:Cell_Cycle_2-2.svg" TargetMode="External"/><Relationship Id="rId5" Type="http://schemas.openxmlformats.org/officeDocument/2006/relationships/hyperlink" Target="http://www.scienceprofonline.org/virtual-cell-main.html" TargetMode="External"/><Relationship Id="rId6" Type="http://schemas.openxmlformats.org/officeDocument/2006/relationships/hyperlink" Target="http://www.scienceprofonline.com/" TargetMode="External"/><Relationship Id="rId7"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175" y="152400"/>
            <a:ext cx="23050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2954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2800" b="1">
                <a:solidFill>
                  <a:schemeClr val="tx2"/>
                </a:solidFill>
                <a:latin typeface="Comic Sans MS" panose="030F0702030302020204" pitchFamily="66" charset="0"/>
              </a:rPr>
              <a:t>About </a:t>
            </a:r>
            <a:r>
              <a:rPr lang="en-US" sz="2800" b="1">
                <a:solidFill>
                  <a:schemeClr val="tx2"/>
                </a:solidFill>
                <a:latin typeface="Comic Sans MS" panose="030F0702030302020204" pitchFamily="66" charset="0"/>
                <a:hlinkClick r:id="rId4"/>
              </a:rPr>
              <a:t>Science Prof Online</a:t>
            </a:r>
            <a:r>
              <a:rPr lang="en-US" sz="2800" b="1">
                <a:solidFill>
                  <a:schemeClr val="tx2"/>
                </a:solidFill>
                <a:latin typeface="Comic Sans MS" panose="030F0702030302020204" pitchFamily="66" charset="0"/>
              </a:rPr>
              <a:t> </a:t>
            </a:r>
          </a:p>
          <a:p>
            <a:pPr algn="ctr" eaLnBrk="1" hangingPunct="1"/>
            <a:r>
              <a:rPr lang="en-US" sz="2800" b="1">
                <a:solidFill>
                  <a:schemeClr val="tx2"/>
                </a:solidFill>
                <a:latin typeface="Comic Sans MS" panose="030F0702030302020204" pitchFamily="66" charset="0"/>
              </a:rPr>
              <a:t>PowerPoint Resources</a:t>
            </a:r>
          </a:p>
        </p:txBody>
      </p:sp>
      <p:sp>
        <p:nvSpPr>
          <p:cNvPr id="2052" name="Rectangle 3"/>
          <p:cNvSpPr>
            <a:spLocks noChangeArrowheads="1"/>
          </p:cNvSpPr>
          <p:nvPr/>
        </p:nvSpPr>
        <p:spPr bwMode="auto">
          <a:xfrm>
            <a:off x="107950" y="1744663"/>
            <a:ext cx="9036050" cy="3698875"/>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80000"/>
              </a:lnSpc>
              <a:spcBef>
                <a:spcPct val="20000"/>
              </a:spcBef>
              <a:buFontTx/>
              <a:buChar char="•"/>
            </a:pPr>
            <a:r>
              <a:rPr lang="en-US" sz="1400">
                <a:latin typeface="Comic Sans MS" panose="030F0702030302020204" pitchFamily="66" charset="0"/>
              </a:rPr>
              <a:t> </a:t>
            </a:r>
            <a:r>
              <a:rPr lang="en-US" sz="1200">
                <a:latin typeface="Comic Sans MS" panose="030F0702030302020204"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eaLnBrk="1" hangingPunct="1">
              <a:lnSpc>
                <a:spcPct val="80000"/>
              </a:lnSpc>
              <a:spcBef>
                <a:spcPct val="20000"/>
              </a:spcBef>
              <a:buFontTx/>
              <a:buChar char="•"/>
            </a:pPr>
            <a:endParaRPr lang="en-US" sz="1200">
              <a:latin typeface="Comic Sans MS" panose="030F0702030302020204" pitchFamily="66" charset="0"/>
            </a:endParaRPr>
          </a:p>
          <a:p>
            <a:pPr eaLnBrk="1" hangingPunct="1">
              <a:lnSpc>
                <a:spcPct val="80000"/>
              </a:lnSpc>
              <a:spcBef>
                <a:spcPct val="20000"/>
              </a:spcBef>
              <a:buFontTx/>
              <a:buChar char="•"/>
            </a:pPr>
            <a:r>
              <a:rPr lang="en-US" sz="1200">
                <a:latin typeface="Comic Sans MS" panose="030F0702030302020204"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(ScienceProfSPO) for updates.</a:t>
            </a:r>
          </a:p>
          <a:p>
            <a:pPr eaLnBrk="1" hangingPunct="1">
              <a:lnSpc>
                <a:spcPct val="80000"/>
              </a:lnSpc>
              <a:spcBef>
                <a:spcPct val="20000"/>
              </a:spcBef>
              <a:buFontTx/>
              <a:buChar char="•"/>
            </a:pPr>
            <a:endParaRPr lang="en-US" sz="1200">
              <a:latin typeface="Comic Sans MS" panose="030F0702030302020204" pitchFamily="66" charset="0"/>
            </a:endParaRPr>
          </a:p>
          <a:p>
            <a:pPr eaLnBrk="1" hangingPunct="1">
              <a:lnSpc>
                <a:spcPct val="80000"/>
              </a:lnSpc>
              <a:spcBef>
                <a:spcPct val="20000"/>
              </a:spcBef>
              <a:buFontTx/>
              <a:buChar char="•"/>
            </a:pPr>
            <a:r>
              <a:rPr lang="en-US" sz="1200">
                <a:latin typeface="Comic Sans MS" panose="030F0702030302020204" pitchFamily="66" charset="0"/>
              </a:rPr>
              <a:t> Many SPO PowerPoints are available in a variety of formats, such as fully editable PowerPoint files, as well as uneditable versions in smaller file sizes, such as PowerPoint Shows and Portable Document Format (.pdf), for ease of printing.</a:t>
            </a:r>
          </a:p>
          <a:p>
            <a:pPr eaLnBrk="1" hangingPunct="1">
              <a:lnSpc>
                <a:spcPct val="80000"/>
              </a:lnSpc>
              <a:spcBef>
                <a:spcPct val="20000"/>
              </a:spcBef>
              <a:buFontTx/>
              <a:buChar char="•"/>
            </a:pPr>
            <a:endParaRPr lang="en-US" sz="1200">
              <a:latin typeface="Comic Sans MS" panose="030F0702030302020204" pitchFamily="66" charset="0"/>
            </a:endParaRPr>
          </a:p>
          <a:p>
            <a:pPr eaLnBrk="1" hangingPunct="1">
              <a:lnSpc>
                <a:spcPct val="80000"/>
              </a:lnSpc>
              <a:spcBef>
                <a:spcPct val="20000"/>
              </a:spcBef>
              <a:buFontTx/>
              <a:buChar char="•"/>
            </a:pPr>
            <a:r>
              <a:rPr lang="en-US" sz="1200">
                <a:latin typeface="Comic Sans MS" panose="030F0702030302020204" pitchFamily="66" charset="0"/>
              </a:rPr>
              <a:t> Images used on this resource, and on the SPO website are, wherever possible, credited and linked to their source. Any words underlined and appearing in blue are links that can be clicked on for more information. PowerPoints must be viewed in </a:t>
            </a:r>
            <a:r>
              <a:rPr lang="en-US" sz="1200" i="1">
                <a:latin typeface="Comic Sans MS" panose="030F0702030302020204" pitchFamily="66" charset="0"/>
              </a:rPr>
              <a:t>slide show mode </a:t>
            </a:r>
            <a:r>
              <a:rPr lang="en-US" sz="1200">
                <a:latin typeface="Comic Sans MS" panose="030F0702030302020204" pitchFamily="66" charset="0"/>
              </a:rPr>
              <a:t>to use the hyperlinks directly.</a:t>
            </a:r>
          </a:p>
          <a:p>
            <a:pPr eaLnBrk="1" hangingPunct="1">
              <a:lnSpc>
                <a:spcPct val="80000"/>
              </a:lnSpc>
              <a:spcBef>
                <a:spcPct val="20000"/>
              </a:spcBef>
            </a:pPr>
            <a:endParaRPr lang="en-US" sz="1200">
              <a:latin typeface="Comic Sans MS" panose="030F0702030302020204" pitchFamily="66" charset="0"/>
            </a:endParaRPr>
          </a:p>
          <a:p>
            <a:pPr eaLnBrk="1" hangingPunct="1">
              <a:lnSpc>
                <a:spcPct val="80000"/>
              </a:lnSpc>
              <a:spcBef>
                <a:spcPct val="20000"/>
              </a:spcBef>
              <a:buFontTx/>
              <a:buChar char="•"/>
            </a:pPr>
            <a:r>
              <a:rPr lang="en-US" sz="1200">
                <a:latin typeface="Comic Sans MS" panose="030F0702030302020204" pitchFamily="66" charset="0"/>
              </a:rPr>
              <a:t> Several helpful links to fun and interactive learning tools are included throughout the PPT and on the Smart Links slide, near the end of each presentation. You must be in </a:t>
            </a:r>
            <a:r>
              <a:rPr lang="en-US" sz="1200" i="1">
                <a:latin typeface="Comic Sans MS" panose="030F0702030302020204" pitchFamily="66" charset="0"/>
              </a:rPr>
              <a:t>slide show mode </a:t>
            </a:r>
            <a:r>
              <a:rPr lang="en-US" sz="1200">
                <a:latin typeface="Comic Sans MS" panose="030F0702030302020204" pitchFamily="66" charset="0"/>
              </a:rPr>
              <a:t>to utilize hyperlinks and animations.</a:t>
            </a:r>
          </a:p>
          <a:p>
            <a:pPr eaLnBrk="1" hangingPunct="1">
              <a:lnSpc>
                <a:spcPct val="80000"/>
              </a:lnSpc>
              <a:spcBef>
                <a:spcPct val="20000"/>
              </a:spcBef>
            </a:pPr>
            <a:r>
              <a:rPr lang="en-US" sz="1200">
                <a:latin typeface="Comic Sans MS" panose="030F0702030302020204" pitchFamily="66" charset="0"/>
              </a:rPr>
              <a:t>	</a:t>
            </a:r>
          </a:p>
          <a:p>
            <a:pPr eaLnBrk="1" hangingPunct="1">
              <a:lnSpc>
                <a:spcPct val="80000"/>
              </a:lnSpc>
              <a:spcBef>
                <a:spcPct val="20000"/>
              </a:spcBef>
              <a:buFontTx/>
              <a:buChar char="•"/>
            </a:pPr>
            <a:r>
              <a:rPr lang="en-US" sz="1200">
                <a:latin typeface="Comic Sans MS" panose="030F0702030302020204" pitchFamily="66" charset="0"/>
              </a:rPr>
              <a:t>This digital resource is licensed under Creative Commons </a:t>
            </a:r>
            <a:r>
              <a:rPr lang="en-US" sz="1100">
                <a:latin typeface="Comic Sans MS" panose="030F0702030302020204" pitchFamily="66" charset="0"/>
              </a:rPr>
              <a:t>Attribution-ShareAlike 3.0:</a:t>
            </a:r>
          </a:p>
          <a:p>
            <a:pPr eaLnBrk="1" hangingPunct="1">
              <a:lnSpc>
                <a:spcPct val="80000"/>
              </a:lnSpc>
              <a:spcBef>
                <a:spcPct val="20000"/>
              </a:spcBef>
            </a:pPr>
            <a:r>
              <a:rPr lang="en-US" sz="1100">
                <a:latin typeface="Comic Sans MS" panose="030F0702030302020204" pitchFamily="66" charset="0"/>
              </a:rPr>
              <a:t>  </a:t>
            </a:r>
            <a:r>
              <a:rPr lang="en-US" sz="1100">
                <a:latin typeface="Comic Sans MS" panose="030F0702030302020204" pitchFamily="66" charset="0"/>
                <a:hlinkClick r:id="rId5"/>
              </a:rPr>
              <a:t>http://creativecommons.org/licenses/by-sa/3.0/</a:t>
            </a:r>
            <a:r>
              <a:rPr lang="en-US" sz="1100">
                <a:latin typeface="Comic Sans MS" panose="030F0702030302020204" pitchFamily="66" charset="0"/>
              </a:rPr>
              <a:t>	                 </a:t>
            </a:r>
            <a:endParaRPr lang="en-US" sz="1200">
              <a:latin typeface="Comic Sans MS" panose="030F0702030302020204" pitchFamily="66" charset="0"/>
            </a:endParaRPr>
          </a:p>
        </p:txBody>
      </p:sp>
      <p:sp>
        <p:nvSpPr>
          <p:cNvPr id="2053" name="Text Box 5"/>
          <p:cNvSpPr txBox="1">
            <a:spLocks noChangeArrowheads="1"/>
          </p:cNvSpPr>
          <p:nvPr/>
        </p:nvSpPr>
        <p:spPr bwMode="auto">
          <a:xfrm>
            <a:off x="107950" y="5334000"/>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80000"/>
              </a:lnSpc>
              <a:spcBef>
                <a:spcPct val="20000"/>
              </a:spcBef>
            </a:pPr>
            <a:r>
              <a:rPr lang="en-US" sz="1200">
                <a:latin typeface="Comic Sans MS" panose="030F0702030302020204" pitchFamily="66" charset="0"/>
                <a:cs typeface="Arial" panose="020B0604020202020204" pitchFamily="34" charset="0"/>
              </a:rPr>
              <a:t>Alicia Cepaitis, MS</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Chief Creative Nerd</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hlinkClick r:id="rId6"/>
              </a:rPr>
              <a:t>alicia@scienceprofonline.com</a:t>
            </a:r>
            <a:endParaRPr lang="en-US" sz="1200">
              <a:latin typeface="Comic Sans MS" panose="030F0702030302020204" pitchFamily="66" charset="0"/>
              <a:cs typeface="Arial" panose="020B0604020202020204" pitchFamily="34" charset="0"/>
            </a:endParaRPr>
          </a:p>
        </p:txBody>
      </p:sp>
      <p:sp>
        <p:nvSpPr>
          <p:cNvPr id="2054" name="Rectangle 6"/>
          <p:cNvSpPr>
            <a:spLocks noChangeArrowheads="1"/>
          </p:cNvSpPr>
          <p:nvPr/>
        </p:nvSpPr>
        <p:spPr bwMode="auto">
          <a:xfrm>
            <a:off x="0" y="6613525"/>
            <a:ext cx="41497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000">
                <a:latin typeface="Comic Sans MS" panose="030F0702030302020204" pitchFamily="66" charset="0"/>
                <a:cs typeface="Arial" panose="020B0604020202020204" pitchFamily="34" charset="0"/>
              </a:rPr>
              <a:t>Image: Compound microscope objectives, T. Port</a:t>
            </a:r>
          </a:p>
        </p:txBody>
      </p:sp>
      <p:sp>
        <p:nvSpPr>
          <p:cNvPr id="2056" name="Text Box 8"/>
          <p:cNvSpPr txBox="1">
            <a:spLocks noChangeArrowheads="1"/>
          </p:cNvSpPr>
          <p:nvPr/>
        </p:nvSpPr>
        <p:spPr bwMode="auto">
          <a:xfrm>
            <a:off x="5930900" y="5326063"/>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80000"/>
              </a:lnSpc>
              <a:spcBef>
                <a:spcPct val="20000"/>
              </a:spcBef>
            </a:pPr>
            <a:r>
              <a:rPr lang="en-US" sz="1200">
                <a:latin typeface="Comic Sans MS" panose="030F0702030302020204" pitchFamily="66" charset="0"/>
                <a:cs typeface="Arial" panose="020B0604020202020204" pitchFamily="34" charset="0"/>
              </a:rPr>
              <a:t>Tami Port, MS</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Creator of Science Prof Online</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Chief Executive Nerd</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Science Prof Online</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rPr>
              <a:t>Online Education Resources, LLC</a:t>
            </a:r>
          </a:p>
          <a:p>
            <a:pPr eaLnBrk="1" hangingPunct="1">
              <a:lnSpc>
                <a:spcPct val="80000"/>
              </a:lnSpc>
              <a:spcBef>
                <a:spcPct val="20000"/>
              </a:spcBef>
            </a:pPr>
            <a:r>
              <a:rPr lang="en-US" sz="1200">
                <a:latin typeface="Comic Sans MS" panose="030F0702030302020204" pitchFamily="66" charset="0"/>
                <a:cs typeface="Arial" panose="020B0604020202020204" pitchFamily="34" charset="0"/>
                <a:hlinkClick r:id="rId9"/>
              </a:rPr>
              <a:t>info@scienceprofonline.com</a:t>
            </a:r>
            <a:endParaRPr lang="en-US" sz="1200">
              <a:latin typeface="Comic Sans MS" panose="030F0702030302020204" pitchFamily="66" charset="0"/>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895600" y="381000"/>
            <a:ext cx="320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4000" b="1" dirty="0">
                <a:solidFill>
                  <a:srgbClr val="FF9933"/>
                </a:solidFill>
                <a:latin typeface="Comic Sans MS" panose="030F0702030302020204" pitchFamily="66" charset="0"/>
              </a:rPr>
              <a:t>Interphase</a:t>
            </a:r>
          </a:p>
        </p:txBody>
      </p:sp>
      <p:sp>
        <p:nvSpPr>
          <p:cNvPr id="9219" name="Text Box 3"/>
          <p:cNvSpPr txBox="1">
            <a:spLocks noChangeArrowheads="1"/>
          </p:cNvSpPr>
          <p:nvPr/>
        </p:nvSpPr>
        <p:spPr bwMode="auto">
          <a:xfrm>
            <a:off x="609600" y="1981200"/>
            <a:ext cx="434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dirty="0">
                <a:solidFill>
                  <a:schemeClr val="tx1">
                    <a:lumMod val="50000"/>
                    <a:lumOff val="50000"/>
                  </a:schemeClr>
                </a:solidFill>
                <a:latin typeface="Comic Sans MS" panose="030F0702030302020204" pitchFamily="66" charset="0"/>
              </a:rPr>
              <a:t>Non-dividing state</a:t>
            </a:r>
          </a:p>
          <a:p>
            <a:pPr eaLnBrk="1" hangingPunct="1"/>
            <a:r>
              <a:rPr lang="en-US" sz="3200" b="1" dirty="0">
                <a:solidFill>
                  <a:schemeClr val="tx1">
                    <a:lumMod val="50000"/>
                    <a:lumOff val="50000"/>
                  </a:schemeClr>
                </a:solidFill>
                <a:latin typeface="Comic Sans MS" panose="030F0702030302020204" pitchFamily="66" charset="0"/>
              </a:rPr>
              <a:t>With 3 sub-stages:</a:t>
            </a:r>
          </a:p>
        </p:txBody>
      </p:sp>
      <p:sp>
        <p:nvSpPr>
          <p:cNvPr id="9220" name="Text Box 5"/>
          <p:cNvSpPr txBox="1">
            <a:spLocks noChangeArrowheads="1"/>
          </p:cNvSpPr>
          <p:nvPr/>
        </p:nvSpPr>
        <p:spPr bwMode="auto">
          <a:xfrm>
            <a:off x="609600" y="3200400"/>
            <a:ext cx="475932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dirty="0">
                <a:latin typeface="Comic Sans MS" panose="030F0702030302020204" pitchFamily="66" charset="0"/>
              </a:rPr>
              <a:t>___ – cell grows in size</a:t>
            </a:r>
          </a:p>
          <a:p>
            <a:pPr eaLnBrk="1" hangingPunct="1"/>
            <a:r>
              <a:rPr lang="en-US" sz="2000" dirty="0">
                <a:latin typeface="Comic Sans MS" panose="030F0702030302020204" pitchFamily="66" charset="0"/>
              </a:rPr>
              <a:t>       – organelles replicated </a:t>
            </a:r>
          </a:p>
          <a:p>
            <a:pPr eaLnBrk="1" hangingPunct="1"/>
            <a:endParaRPr lang="en-US" sz="2000" dirty="0">
              <a:latin typeface="Comic Sans MS" panose="030F0702030302020204" pitchFamily="66" charset="0"/>
            </a:endParaRPr>
          </a:p>
          <a:p>
            <a:pPr eaLnBrk="1" hangingPunct="1"/>
            <a:r>
              <a:rPr lang="en-US" sz="2000" dirty="0">
                <a:latin typeface="Comic Sans MS" panose="030F0702030302020204" pitchFamily="66" charset="0"/>
              </a:rPr>
              <a:t>___ – replication of </a:t>
            </a:r>
            <a:r>
              <a:rPr lang="en-US" sz="2000" dirty="0">
                <a:latin typeface="Comic Sans MS" panose="030F0702030302020204" pitchFamily="66" charset="0"/>
                <a:hlinkClick r:id="rId3"/>
              </a:rPr>
              <a:t>DNA</a:t>
            </a:r>
            <a:endParaRPr lang="en-US" sz="2000" dirty="0">
              <a:latin typeface="Comic Sans MS" panose="030F0702030302020204" pitchFamily="66" charset="0"/>
            </a:endParaRPr>
          </a:p>
          <a:p>
            <a:pPr eaLnBrk="1" hangingPunct="1"/>
            <a:r>
              <a:rPr lang="en-US" sz="2000" dirty="0">
                <a:latin typeface="Comic Sans MS" panose="030F0702030302020204" pitchFamily="66" charset="0"/>
              </a:rPr>
              <a:t>       – synthesis of proteins associated</a:t>
            </a:r>
          </a:p>
          <a:p>
            <a:pPr eaLnBrk="1" hangingPunct="1"/>
            <a:r>
              <a:rPr lang="en-US" sz="2000" dirty="0">
                <a:latin typeface="Comic Sans MS" panose="030F0702030302020204" pitchFamily="66" charset="0"/>
              </a:rPr>
              <a:t>         with DNA</a:t>
            </a:r>
          </a:p>
          <a:p>
            <a:pPr eaLnBrk="1" hangingPunct="1"/>
            <a:endParaRPr lang="en-US" sz="2000" dirty="0">
              <a:latin typeface="Comic Sans MS" panose="030F0702030302020204" pitchFamily="66" charset="0"/>
            </a:endParaRPr>
          </a:p>
          <a:p>
            <a:pPr eaLnBrk="1" hangingPunct="1"/>
            <a:r>
              <a:rPr lang="en-US" sz="2000" dirty="0">
                <a:latin typeface="Comic Sans MS" panose="030F0702030302020204" pitchFamily="66" charset="0"/>
              </a:rPr>
              <a:t>___ – synthesis of </a:t>
            </a:r>
            <a:r>
              <a:rPr lang="en-US" sz="2000" dirty="0">
                <a:latin typeface="Comic Sans MS" panose="030F0702030302020204" pitchFamily="66" charset="0"/>
                <a:hlinkClick r:id="rId4"/>
              </a:rPr>
              <a:t>proteins</a:t>
            </a:r>
            <a:r>
              <a:rPr lang="en-US" sz="2000" dirty="0">
                <a:latin typeface="Comic Sans MS" panose="030F0702030302020204" pitchFamily="66" charset="0"/>
              </a:rPr>
              <a:t> associated</a:t>
            </a:r>
          </a:p>
          <a:p>
            <a:pPr eaLnBrk="1" hangingPunct="1"/>
            <a:r>
              <a:rPr lang="en-US" sz="2000" dirty="0">
                <a:latin typeface="Comic Sans MS" panose="030F0702030302020204" pitchFamily="66" charset="0"/>
              </a:rPr>
              <a:t>         with </a:t>
            </a:r>
            <a:r>
              <a:rPr lang="en-US" sz="2000" dirty="0">
                <a:latin typeface="Comic Sans MS" panose="030F0702030302020204" pitchFamily="66" charset="0"/>
                <a:hlinkClick r:id="rId5"/>
              </a:rPr>
              <a:t>mitosis</a:t>
            </a:r>
            <a:endParaRPr lang="en-US" sz="2000" dirty="0">
              <a:latin typeface="Comic Sans MS" panose="030F0702030302020204" pitchFamily="66" charset="0"/>
            </a:endParaRPr>
          </a:p>
          <a:p>
            <a:pPr eaLnBrk="1" hangingPunct="1"/>
            <a:endParaRPr lang="en-US" sz="2000" dirty="0">
              <a:latin typeface="Comic Sans MS" panose="030F0702030302020204" pitchFamily="66" charset="0"/>
            </a:endParaRPr>
          </a:p>
        </p:txBody>
      </p:sp>
      <p:sp>
        <p:nvSpPr>
          <p:cNvPr id="9221" name="Text Box 8"/>
          <p:cNvSpPr txBox="1">
            <a:spLocks noChangeArrowheads="1"/>
          </p:cNvSpPr>
          <p:nvPr/>
        </p:nvSpPr>
        <p:spPr bwMode="auto">
          <a:xfrm>
            <a:off x="0" y="6461125"/>
            <a:ext cx="3657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6"/>
              </a:rPr>
              <a:t>Cell cycle </a:t>
            </a:r>
            <a:r>
              <a:rPr lang="en-US" sz="1000">
                <a:latin typeface="Comic Sans MS" panose="030F0702030302020204" pitchFamily="66" charset="0"/>
              </a:rPr>
              <a:t>by Richard Wheeler; Interphase in Onion Cell Drawing &amp; Photo, Source Unknown</a:t>
            </a:r>
          </a:p>
        </p:txBody>
      </p:sp>
      <p:sp>
        <p:nvSpPr>
          <p:cNvPr id="9222" name="Text Box 9"/>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pic>
        <p:nvPicPr>
          <p:cNvPr id="9223" name="Picture 10" descr="Cell_Cycle-RichardWheele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52400" y="0"/>
            <a:ext cx="2590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descr="prophase in onion-UCDavis"/>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172200" y="457200"/>
            <a:ext cx="2734851"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57200" y="1295400"/>
            <a:ext cx="5562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dirty="0">
                <a:latin typeface="Comic Sans MS" panose="030F0702030302020204" pitchFamily="66" charset="0"/>
              </a:rPr>
              <a:t>Division of </a:t>
            </a:r>
            <a:r>
              <a:rPr lang="en-US" sz="2000" b="1" dirty="0" smtClean="0">
                <a:latin typeface="Comic Sans MS" panose="030F0702030302020204" pitchFamily="66" charset="0"/>
              </a:rPr>
              <a:t>somatic </a:t>
            </a:r>
            <a:r>
              <a:rPr lang="en-US" sz="2000" dirty="0">
                <a:latin typeface="Comic Sans MS" panose="030F0702030302020204" pitchFamily="66" charset="0"/>
              </a:rPr>
              <a:t>cells </a:t>
            </a:r>
            <a:r>
              <a:rPr lang="en-US" sz="1600" dirty="0">
                <a:latin typeface="Comic Sans MS" panose="030F0702030302020204" pitchFamily="66" charset="0"/>
              </a:rPr>
              <a:t>(non-reproductive cells)</a:t>
            </a:r>
            <a:r>
              <a:rPr lang="en-US" sz="2000" dirty="0">
                <a:latin typeface="Comic Sans MS" panose="030F0702030302020204" pitchFamily="66" charset="0"/>
              </a:rPr>
              <a:t> in </a:t>
            </a:r>
            <a:r>
              <a:rPr lang="en-US" sz="2000" dirty="0">
                <a:latin typeface="Comic Sans MS" panose="030F0702030302020204" pitchFamily="66" charset="0"/>
                <a:hlinkClick r:id="rId3"/>
              </a:rPr>
              <a:t>eukaryotic organisms</a:t>
            </a:r>
            <a:r>
              <a:rPr lang="en-US" sz="2000" dirty="0">
                <a:latin typeface="Comic Sans MS" panose="030F0702030302020204" pitchFamily="66" charset="0"/>
              </a:rPr>
              <a:t>.</a:t>
            </a:r>
          </a:p>
          <a:p>
            <a:pPr eaLnBrk="1" hangingPunct="1"/>
            <a:endParaRPr lang="en-US" sz="2000" dirty="0">
              <a:latin typeface="Comic Sans MS" panose="030F0702030302020204" pitchFamily="66" charset="0"/>
            </a:endParaRPr>
          </a:p>
          <a:p>
            <a:pPr eaLnBrk="1" hangingPunct="1"/>
            <a:r>
              <a:rPr lang="en-US" sz="2000" dirty="0">
                <a:latin typeface="Comic Sans MS" panose="030F0702030302020204" pitchFamily="66" charset="0"/>
              </a:rPr>
              <a:t>A single cell divides into two identical daughter cells.</a:t>
            </a:r>
          </a:p>
          <a:p>
            <a:pPr eaLnBrk="1" hangingPunct="1"/>
            <a:endParaRPr lang="en-US" sz="2000" dirty="0">
              <a:latin typeface="Comic Sans MS" panose="030F0702030302020204" pitchFamily="66" charset="0"/>
            </a:endParaRPr>
          </a:p>
          <a:p>
            <a:pPr eaLnBrk="1" hangingPunct="1"/>
            <a:r>
              <a:rPr lang="en-US" sz="2000" dirty="0">
                <a:latin typeface="Comic Sans MS" panose="030F0702030302020204" pitchFamily="66" charset="0"/>
              </a:rPr>
              <a:t>Daughter cells have same # of chromosomes as does parent cell.</a:t>
            </a:r>
          </a:p>
          <a:p>
            <a:pPr lvl="1" eaLnBrk="1" hangingPunct="1"/>
            <a:endParaRPr lang="en-US" sz="2000" b="1" dirty="0">
              <a:latin typeface="Comic Sans MS" panose="030F0702030302020204" pitchFamily="66" charset="0"/>
            </a:endParaRPr>
          </a:p>
        </p:txBody>
      </p:sp>
      <p:sp>
        <p:nvSpPr>
          <p:cNvPr id="10243" name="Text Box 3"/>
          <p:cNvSpPr txBox="1">
            <a:spLocks noChangeArrowheads="1"/>
          </p:cNvSpPr>
          <p:nvPr/>
        </p:nvSpPr>
        <p:spPr bwMode="auto">
          <a:xfrm>
            <a:off x="457200" y="228600"/>
            <a:ext cx="20923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4400" b="1">
                <a:solidFill>
                  <a:srgbClr val="993366"/>
                </a:solidFill>
                <a:latin typeface="Comic Sans MS" panose="030F0702030302020204" pitchFamily="66" charset="0"/>
              </a:rPr>
              <a:t>Mitosis</a:t>
            </a:r>
          </a:p>
        </p:txBody>
      </p:sp>
      <p:pic>
        <p:nvPicPr>
          <p:cNvPr id="10244" name="Picture 4" descr="Miitosis-overvie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4400" y="4114800"/>
            <a:ext cx="7543800"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
        <p:nvSpPr>
          <p:cNvPr id="10246" name="Text Box 6"/>
          <p:cNvSpPr txBox="1">
            <a:spLocks noChangeArrowheads="1"/>
          </p:cNvSpPr>
          <p:nvPr/>
        </p:nvSpPr>
        <p:spPr bwMode="auto">
          <a:xfrm>
            <a:off x="0" y="6457950"/>
            <a:ext cx="25495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7"/>
              </a:rPr>
              <a:t>Cell cycle </a:t>
            </a:r>
            <a:r>
              <a:rPr lang="en-US" sz="1000">
                <a:latin typeface="Comic Sans MS" panose="030F0702030302020204" pitchFamily="66" charset="0"/>
              </a:rPr>
              <a:t>by Richard Wheeler; </a:t>
            </a:r>
            <a:r>
              <a:rPr lang="en-US" sz="1000">
                <a:latin typeface="Comic Sans MS" panose="030F0702030302020204" pitchFamily="66" charset="0"/>
                <a:hlinkClick r:id="rId8"/>
              </a:rPr>
              <a:t>Overview of Mitosis</a:t>
            </a:r>
            <a:r>
              <a:rPr lang="en-US" sz="1000">
                <a:latin typeface="Comic Sans MS" panose="030F0702030302020204" pitchFamily="66" charset="0"/>
              </a:rPr>
              <a:t>, Mysid</a:t>
            </a:r>
          </a:p>
        </p:txBody>
      </p:sp>
      <p:pic>
        <p:nvPicPr>
          <p:cNvPr id="10247" name="Picture 7" descr="Cell_Cycle-RichardWheele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10300" y="228600"/>
            <a:ext cx="27717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14300" y="1507575"/>
            <a:ext cx="8534400"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3200" b="1" dirty="0" smtClean="0">
                <a:latin typeface="Comic Sans MS" panose="030F0702030302020204" pitchFamily="66" charset="0"/>
              </a:rPr>
              <a:t>Meiosis</a:t>
            </a:r>
            <a:endParaRPr lang="en-US" sz="3200" b="1" dirty="0">
              <a:latin typeface="Comic Sans MS" panose="030F0702030302020204" pitchFamily="66" charset="0"/>
            </a:endParaRPr>
          </a:p>
          <a:p>
            <a:pPr algn="ctr" eaLnBrk="1" hangingPunct="1"/>
            <a:endParaRPr lang="en-US" sz="1800" dirty="0">
              <a:latin typeface="Comic Sans MS" panose="030F0702030302020204" pitchFamily="66" charset="0"/>
            </a:endParaRPr>
          </a:p>
          <a:p>
            <a:pPr lvl="1" algn="ctr" eaLnBrk="1" hangingPunct="1"/>
            <a:r>
              <a:rPr lang="en-US" sz="1800" dirty="0">
                <a:latin typeface="Comic Sans MS" panose="030F0702030302020204" pitchFamily="66" charset="0"/>
              </a:rPr>
              <a:t>- A single germ cell divides into four unique daughter cells.</a:t>
            </a:r>
          </a:p>
          <a:p>
            <a:pPr lvl="1" algn="ctr" eaLnBrk="1" hangingPunct="1"/>
            <a:endParaRPr lang="en-US" sz="1800" dirty="0">
              <a:latin typeface="Comic Sans MS" panose="030F0702030302020204" pitchFamily="66" charset="0"/>
            </a:endParaRPr>
          </a:p>
          <a:p>
            <a:pPr lvl="1" algn="ctr" eaLnBrk="1" hangingPunct="1">
              <a:buFontTx/>
              <a:buChar char="-"/>
            </a:pPr>
            <a:r>
              <a:rPr lang="en-US" sz="1800" dirty="0">
                <a:latin typeface="Comic Sans MS" panose="030F0702030302020204" pitchFamily="66" charset="0"/>
              </a:rPr>
              <a:t> Daughter cells have half the # of chromosomes as parent cell.</a:t>
            </a:r>
          </a:p>
          <a:p>
            <a:pPr lvl="1" algn="ctr" eaLnBrk="1" hangingPunct="1">
              <a:buFontTx/>
              <a:buChar char="-"/>
            </a:pPr>
            <a:endParaRPr lang="en-US" sz="1800" dirty="0">
              <a:latin typeface="Comic Sans MS" panose="030F0702030302020204" pitchFamily="66" charset="0"/>
            </a:endParaRPr>
          </a:p>
          <a:p>
            <a:pPr lvl="1" algn="ctr" eaLnBrk="1" hangingPunct="1">
              <a:buFontTx/>
              <a:buChar char="-"/>
            </a:pPr>
            <a:r>
              <a:rPr lang="en-US" sz="1800" dirty="0">
                <a:latin typeface="Comic Sans MS" panose="030F0702030302020204" pitchFamily="66" charset="0"/>
              </a:rPr>
              <a:t> We will discuss </a:t>
            </a:r>
            <a:r>
              <a:rPr lang="en-US" sz="1800" dirty="0">
                <a:latin typeface="Comic Sans MS" panose="030F0702030302020204" pitchFamily="66" charset="0"/>
                <a:hlinkClick r:id="rId3"/>
              </a:rPr>
              <a:t>meiosis</a:t>
            </a:r>
            <a:r>
              <a:rPr lang="en-US" sz="1800" dirty="0">
                <a:latin typeface="Comic Sans MS" panose="030F0702030302020204" pitchFamily="66" charset="0"/>
              </a:rPr>
              <a:t> in out next lecture.  </a:t>
            </a:r>
            <a:r>
              <a:rPr lang="en-US" sz="1800" b="1" dirty="0">
                <a:latin typeface="Comic Sans MS" panose="030F0702030302020204" pitchFamily="66" charset="0"/>
              </a:rPr>
              <a:t>Now, back to mitosis…</a:t>
            </a:r>
          </a:p>
          <a:p>
            <a:pPr lvl="1" eaLnBrk="1" hangingPunct="1"/>
            <a:endParaRPr lang="en-US" sz="1800" b="1" dirty="0">
              <a:latin typeface="Comic Sans MS" panose="030F0702030302020204" pitchFamily="66" charset="0"/>
            </a:endParaRPr>
          </a:p>
        </p:txBody>
      </p:sp>
      <p:sp>
        <p:nvSpPr>
          <p:cNvPr id="11267" name="Text Box 3"/>
          <p:cNvSpPr txBox="1">
            <a:spLocks noChangeArrowheads="1"/>
          </p:cNvSpPr>
          <p:nvPr/>
        </p:nvSpPr>
        <p:spPr bwMode="auto">
          <a:xfrm>
            <a:off x="609600" y="304800"/>
            <a:ext cx="7543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3200">
                <a:solidFill>
                  <a:srgbClr val="6699FF"/>
                </a:solidFill>
                <a:latin typeface="Comic Sans MS" panose="030F0702030302020204" pitchFamily="66" charset="0"/>
              </a:rPr>
              <a:t>What is cell division of</a:t>
            </a:r>
            <a:r>
              <a:rPr lang="en-US" sz="3200" b="1">
                <a:solidFill>
                  <a:srgbClr val="6699FF"/>
                </a:solidFill>
                <a:latin typeface="Comic Sans MS" panose="030F0702030302020204" pitchFamily="66" charset="0"/>
              </a:rPr>
              <a:t> reproductive </a:t>
            </a:r>
            <a:r>
              <a:rPr lang="en-US" sz="3200">
                <a:solidFill>
                  <a:srgbClr val="6699FF"/>
                </a:solidFill>
                <a:latin typeface="Comic Sans MS" panose="030F0702030302020204" pitchFamily="66" charset="0"/>
              </a:rPr>
              <a:t>cells?</a:t>
            </a:r>
          </a:p>
        </p:txBody>
      </p:sp>
      <p:sp>
        <p:nvSpPr>
          <p:cNvPr id="11268" name="Text Box 4"/>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
        <p:nvSpPr>
          <p:cNvPr id="11269" name="Text Box 5"/>
          <p:cNvSpPr txBox="1">
            <a:spLocks noChangeArrowheads="1"/>
          </p:cNvSpPr>
          <p:nvPr/>
        </p:nvSpPr>
        <p:spPr bwMode="auto">
          <a:xfrm>
            <a:off x="0" y="6492875"/>
            <a:ext cx="2057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6"/>
              </a:rPr>
              <a:t>Overview of Meiosis</a:t>
            </a:r>
            <a:r>
              <a:rPr lang="en-US" sz="1000">
                <a:latin typeface="Comic Sans MS" panose="030F0702030302020204" pitchFamily="66" charset="0"/>
              </a:rPr>
              <a:t>, National Institutes of Health</a:t>
            </a:r>
          </a:p>
        </p:txBody>
      </p:sp>
      <p:pic>
        <p:nvPicPr>
          <p:cNvPr id="11270" name="Picture 6" descr="Meiosis_Overview"/>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19200" y="4038600"/>
            <a:ext cx="693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152400"/>
            <a:ext cx="4102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solidFill>
                  <a:srgbClr val="FF5050"/>
                </a:solidFill>
                <a:latin typeface="Comic Sans MS" panose="030F0702030302020204" pitchFamily="66" charset="0"/>
              </a:rPr>
              <a:t>Packing for the move</a:t>
            </a:r>
            <a:r>
              <a:rPr lang="en-US" sz="3200" b="1">
                <a:solidFill>
                  <a:srgbClr val="FF5050"/>
                </a:solidFill>
                <a:latin typeface="Comic Sans MS" panose="030F0702030302020204" pitchFamily="66" charset="0"/>
              </a:rPr>
              <a:t>…</a:t>
            </a:r>
          </a:p>
        </p:txBody>
      </p:sp>
      <p:sp>
        <p:nvSpPr>
          <p:cNvPr id="13315" name="Text Box 3"/>
          <p:cNvSpPr txBox="1">
            <a:spLocks noChangeArrowheads="1"/>
          </p:cNvSpPr>
          <p:nvPr/>
        </p:nvSpPr>
        <p:spPr bwMode="auto">
          <a:xfrm>
            <a:off x="304800" y="1066800"/>
            <a:ext cx="41910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b="1" dirty="0">
                <a:latin typeface="Comic Sans MS" panose="030F0702030302020204" pitchFamily="66" charset="0"/>
              </a:rPr>
              <a:t>When cell is not dividing…</a:t>
            </a:r>
            <a:r>
              <a:rPr lang="en-US" b="1" dirty="0">
                <a:latin typeface="Comic Sans MS" panose="030F0702030302020204" pitchFamily="66" charset="0"/>
              </a:rPr>
              <a:t> </a:t>
            </a:r>
          </a:p>
          <a:p>
            <a:pPr eaLnBrk="1" hangingPunct="1"/>
            <a:endParaRPr lang="en-US" sz="1200" b="1" dirty="0">
              <a:latin typeface="Comic Sans MS" panose="030F0702030302020204" pitchFamily="66" charset="0"/>
            </a:endParaRPr>
          </a:p>
          <a:p>
            <a:pPr eaLnBrk="1" hangingPunct="1"/>
            <a:r>
              <a:rPr lang="en-US" sz="1200" dirty="0"/>
              <a:t>●</a:t>
            </a:r>
            <a:r>
              <a:rPr lang="en-US" sz="1400" dirty="0"/>
              <a:t> </a:t>
            </a:r>
            <a:r>
              <a:rPr lang="en-US" sz="1600" dirty="0">
                <a:latin typeface="Comic Sans MS" panose="030F0702030302020204" pitchFamily="66" charset="0"/>
              </a:rPr>
              <a:t>DNA molecules in extended,</a:t>
            </a:r>
          </a:p>
          <a:p>
            <a:pPr eaLnBrk="1" hangingPunct="1"/>
            <a:r>
              <a:rPr lang="en-US" sz="1600" dirty="0">
                <a:latin typeface="Comic Sans MS" panose="030F0702030302020204" pitchFamily="66" charset="0"/>
              </a:rPr>
              <a:t>  uncondensed form  =  </a:t>
            </a:r>
            <a:r>
              <a:rPr lang="en-US" sz="2000" b="1" dirty="0" smtClean="0">
                <a:solidFill>
                  <a:schemeClr val="tx1">
                    <a:lumMod val="65000"/>
                    <a:lumOff val="35000"/>
                  </a:schemeClr>
                </a:solidFill>
                <a:latin typeface="Comic Sans MS" panose="030F0702030302020204" pitchFamily="66" charset="0"/>
              </a:rPr>
              <a:t>chromatin</a:t>
            </a:r>
            <a:endParaRPr lang="en-US" sz="2000" u="sng" dirty="0">
              <a:solidFill>
                <a:schemeClr val="tx1">
                  <a:lumMod val="65000"/>
                  <a:lumOff val="35000"/>
                </a:schemeClr>
              </a:solidFill>
              <a:latin typeface="Comic Sans MS" panose="030F0702030302020204" pitchFamily="66" charset="0"/>
            </a:endParaRPr>
          </a:p>
          <a:p>
            <a:pPr eaLnBrk="1" hangingPunct="1"/>
            <a:endParaRPr lang="en-US" sz="1600" u="sng" dirty="0">
              <a:latin typeface="Comic Sans MS" panose="030F0702030302020204" pitchFamily="66" charset="0"/>
            </a:endParaRPr>
          </a:p>
          <a:p>
            <a:pPr eaLnBrk="1" hangingPunct="1"/>
            <a:r>
              <a:rPr lang="en-US" sz="1800" dirty="0">
                <a:latin typeface="Comic Sans MS" panose="030F0702030302020204" pitchFamily="66" charset="0"/>
              </a:rPr>
              <a:t>●</a:t>
            </a:r>
            <a:r>
              <a:rPr lang="en-US" sz="1000" dirty="0">
                <a:latin typeface="Comic Sans MS" panose="030F0702030302020204" pitchFamily="66" charset="0"/>
              </a:rPr>
              <a:t> </a:t>
            </a:r>
            <a:r>
              <a:rPr lang="en-US" sz="1600" dirty="0">
                <a:latin typeface="Comic Sans MS" panose="030F0702030302020204" pitchFamily="66" charset="0"/>
              </a:rPr>
              <a:t>Cell can only replicate and transcribe DNA when in extended state.</a:t>
            </a:r>
          </a:p>
          <a:p>
            <a:pPr eaLnBrk="1" hangingPunct="1"/>
            <a:endParaRPr lang="en-US" sz="2800" dirty="0">
              <a:latin typeface="Comic Sans MS" panose="030F0702030302020204" pitchFamily="66" charset="0"/>
            </a:endParaRPr>
          </a:p>
          <a:p>
            <a:pPr eaLnBrk="1" hangingPunct="1"/>
            <a:r>
              <a:rPr lang="en-US" sz="1800" b="1" dirty="0">
                <a:latin typeface="Comic Sans MS" panose="030F0702030302020204" pitchFamily="66" charset="0"/>
              </a:rPr>
              <a:t>When cell is preparing for division…</a:t>
            </a:r>
          </a:p>
          <a:p>
            <a:pPr eaLnBrk="1" hangingPunct="1"/>
            <a:endParaRPr lang="en-US" sz="1200" b="1" dirty="0">
              <a:latin typeface="Comic Sans MS" panose="030F0702030302020204" pitchFamily="66" charset="0"/>
            </a:endParaRPr>
          </a:p>
          <a:p>
            <a:pPr eaLnBrk="1" hangingPunct="1"/>
            <a:r>
              <a:rPr lang="en-US" sz="1600" dirty="0">
                <a:latin typeface="Comic Sans MS" panose="030F0702030302020204" pitchFamily="66" charset="0"/>
              </a:rPr>
              <a:t> </a:t>
            </a:r>
            <a:r>
              <a:rPr lang="en-US" sz="1200" dirty="0"/>
              <a:t>●</a:t>
            </a:r>
            <a:r>
              <a:rPr lang="en-US" sz="1400" dirty="0"/>
              <a:t> </a:t>
            </a:r>
            <a:r>
              <a:rPr lang="en-US" sz="1600" dirty="0">
                <a:latin typeface="Comic Sans MS" panose="030F0702030302020204" pitchFamily="66" charset="0"/>
                <a:hlinkClick r:id="rId3"/>
              </a:rPr>
              <a:t>DNA</a:t>
            </a:r>
            <a:r>
              <a:rPr lang="en-US" sz="1600" dirty="0">
                <a:latin typeface="Comic Sans MS" panose="030F0702030302020204" pitchFamily="66" charset="0"/>
              </a:rPr>
              <a:t> molecules condense to form </a:t>
            </a:r>
            <a:r>
              <a:rPr lang="en-US" sz="2000" b="1" dirty="0" smtClean="0">
                <a:solidFill>
                  <a:schemeClr val="tx1">
                    <a:lumMod val="65000"/>
                    <a:lumOff val="35000"/>
                  </a:schemeClr>
                </a:solidFill>
                <a:latin typeface="Comic Sans MS" panose="030F0702030302020204" pitchFamily="66" charset="0"/>
              </a:rPr>
              <a:t>chromosomes</a:t>
            </a:r>
            <a:r>
              <a:rPr lang="en-US" sz="1600" dirty="0" smtClean="0">
                <a:latin typeface="Comic Sans MS" panose="030F0702030302020204" pitchFamily="66" charset="0"/>
              </a:rPr>
              <a:t> prior </a:t>
            </a:r>
            <a:r>
              <a:rPr lang="en-US" sz="1600" dirty="0">
                <a:latin typeface="Comic Sans MS" panose="030F0702030302020204" pitchFamily="66" charset="0"/>
              </a:rPr>
              <a:t>to division.</a:t>
            </a:r>
          </a:p>
          <a:p>
            <a:pPr eaLnBrk="1" hangingPunct="1"/>
            <a:endParaRPr lang="en-US" sz="1400" b="1" dirty="0">
              <a:latin typeface="Comic Sans MS" panose="030F0702030302020204" pitchFamily="66" charset="0"/>
            </a:endParaRPr>
          </a:p>
          <a:p>
            <a:pPr eaLnBrk="1" hangingPunct="1"/>
            <a:r>
              <a:rPr lang="en-US" sz="1400" dirty="0">
                <a:latin typeface="Comic Sans MS" panose="030F0702030302020204" pitchFamily="66" charset="0"/>
              </a:rPr>
              <a:t>– each chromosome is a single molecule of DNA</a:t>
            </a:r>
          </a:p>
          <a:p>
            <a:pPr eaLnBrk="1" hangingPunct="1"/>
            <a:endParaRPr lang="en-US" sz="1400" dirty="0">
              <a:latin typeface="Comic Sans MS" panose="030F0702030302020204" pitchFamily="66" charset="0"/>
            </a:endParaRPr>
          </a:p>
          <a:p>
            <a:pPr eaLnBrk="1" hangingPunct="1"/>
            <a:r>
              <a:rPr lang="en-US" sz="1400" dirty="0">
                <a:latin typeface="Comic Sans MS" panose="030F0702030302020204" pitchFamily="66" charset="0"/>
              </a:rPr>
              <a:t>– easier to sort and organize the </a:t>
            </a:r>
            <a:r>
              <a:rPr lang="en-US" sz="1400" dirty="0">
                <a:latin typeface="Comic Sans MS" panose="030F0702030302020204" pitchFamily="66" charset="0"/>
                <a:hlinkClick r:id="rId4"/>
              </a:rPr>
              <a:t>replicated DNA</a:t>
            </a:r>
            <a:r>
              <a:rPr lang="en-US" sz="1400" dirty="0">
                <a:latin typeface="Comic Sans MS" panose="030F0702030302020204" pitchFamily="66" charset="0"/>
              </a:rPr>
              <a:t> into daughter cells</a:t>
            </a:r>
          </a:p>
          <a:p>
            <a:pPr eaLnBrk="1" hangingPunct="1"/>
            <a:endParaRPr lang="en-US" sz="1400" dirty="0">
              <a:latin typeface="Comic Sans MS" panose="030F0702030302020204" pitchFamily="66" charset="0"/>
            </a:endParaRPr>
          </a:p>
          <a:p>
            <a:pPr eaLnBrk="1" hangingPunct="1"/>
            <a:endParaRPr lang="en-US" sz="3200" dirty="0">
              <a:latin typeface="Arial Narrow" panose="020B0606020202030204" pitchFamily="34" charset="0"/>
            </a:endParaRPr>
          </a:p>
        </p:txBody>
      </p:sp>
      <p:sp>
        <p:nvSpPr>
          <p:cNvPr id="13316" name="Text Box 8"/>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pic>
        <p:nvPicPr>
          <p:cNvPr id="13317" name="Picture 1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572000" y="228600"/>
            <a:ext cx="4427538" cy="643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3"/>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4"/>
              </a:rPr>
              <a:t>ScienceProfOnline.com</a:t>
            </a:r>
            <a:endParaRPr lang="en-US" sz="1000">
              <a:latin typeface="Comic Sans MS" panose="030F0702030302020204" pitchFamily="66" charset="0"/>
            </a:endParaRPr>
          </a:p>
        </p:txBody>
      </p:sp>
      <p:pic>
        <p:nvPicPr>
          <p:cNvPr id="14339" name="Picture 9" descr="DNA-chromatin_structures cop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 y="1295400"/>
            <a:ext cx="800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10"/>
          <p:cNvSpPr txBox="1">
            <a:spLocks noChangeArrowheads="1"/>
          </p:cNvSpPr>
          <p:nvPr/>
        </p:nvSpPr>
        <p:spPr bwMode="auto">
          <a:xfrm>
            <a:off x="152400" y="152400"/>
            <a:ext cx="4102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solidFill>
                  <a:srgbClr val="FF5050"/>
                </a:solidFill>
                <a:latin typeface="Comic Sans MS" panose="030F0702030302020204" pitchFamily="66" charset="0"/>
              </a:rPr>
              <a:t>Packing for the move</a:t>
            </a:r>
            <a:r>
              <a:rPr lang="en-US" sz="3200" b="1">
                <a:solidFill>
                  <a:srgbClr val="FF5050"/>
                </a:solidFill>
                <a:latin typeface="Comic Sans MS" panose="030F0702030302020204" pitchFamily="66" charset="0"/>
              </a:rPr>
              <a:t>…</a:t>
            </a:r>
          </a:p>
        </p:txBody>
      </p:sp>
      <p:sp>
        <p:nvSpPr>
          <p:cNvPr id="14341" name="Text Box 11"/>
          <p:cNvSpPr txBox="1">
            <a:spLocks noChangeArrowheads="1"/>
          </p:cNvSpPr>
          <p:nvPr/>
        </p:nvSpPr>
        <p:spPr bwMode="auto">
          <a:xfrm>
            <a:off x="6324600" y="6629400"/>
            <a:ext cx="2819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6"/>
              </a:rPr>
              <a:t>Chromatin structures</a:t>
            </a:r>
            <a:r>
              <a:rPr lang="en-US" sz="1000">
                <a:latin typeface="Comic Sans MS" panose="030F0702030302020204" pitchFamily="66" charset="0"/>
              </a:rPr>
              <a:t>, Zephyris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152400"/>
            <a:ext cx="4256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4000" b="1">
                <a:solidFill>
                  <a:srgbClr val="FF6600"/>
                </a:solidFill>
                <a:latin typeface="Comic Sans MS" panose="030F0702030302020204" pitchFamily="66" charset="0"/>
              </a:rPr>
              <a:t>Mitosis</a:t>
            </a:r>
            <a:r>
              <a:rPr lang="en-US" sz="4000" b="1">
                <a:solidFill>
                  <a:srgbClr val="969696"/>
                </a:solidFill>
                <a:latin typeface="Arial Narrow" panose="020B0606020202030204" pitchFamily="34" charset="0"/>
              </a:rPr>
              <a:t> </a:t>
            </a:r>
            <a:endParaRPr lang="en-US" b="1" i="1">
              <a:solidFill>
                <a:srgbClr val="969696"/>
              </a:solidFill>
              <a:latin typeface="Arial Narrow" panose="020B0606020202030204" pitchFamily="34" charset="0"/>
            </a:endParaRPr>
          </a:p>
        </p:txBody>
      </p:sp>
      <p:sp>
        <p:nvSpPr>
          <p:cNvPr id="15363" name="Text Box 3"/>
          <p:cNvSpPr txBox="1">
            <a:spLocks noChangeArrowheads="1"/>
          </p:cNvSpPr>
          <p:nvPr/>
        </p:nvSpPr>
        <p:spPr bwMode="auto">
          <a:xfrm>
            <a:off x="381000" y="990600"/>
            <a:ext cx="29845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dirty="0">
                <a:solidFill>
                  <a:schemeClr val="tx1">
                    <a:lumMod val="50000"/>
                    <a:lumOff val="50000"/>
                  </a:schemeClr>
                </a:solidFill>
                <a:latin typeface="Comic Sans MS" panose="030F0702030302020204" pitchFamily="66" charset="0"/>
              </a:rPr>
              <a:t>4 sub-phases:</a:t>
            </a:r>
          </a:p>
        </p:txBody>
      </p:sp>
      <p:grpSp>
        <p:nvGrpSpPr>
          <p:cNvPr id="15364" name="Group 4"/>
          <p:cNvGrpSpPr>
            <a:grpSpLocks/>
          </p:cNvGrpSpPr>
          <p:nvPr/>
        </p:nvGrpSpPr>
        <p:grpSpPr bwMode="auto">
          <a:xfrm>
            <a:off x="609600" y="1828800"/>
            <a:ext cx="2268538" cy="3384550"/>
            <a:chOff x="576" y="1595"/>
            <a:chExt cx="1429" cy="2132"/>
          </a:xfrm>
        </p:grpSpPr>
        <p:sp>
          <p:nvSpPr>
            <p:cNvPr id="15369" name="Text Box 5"/>
            <p:cNvSpPr txBox="1">
              <a:spLocks noChangeArrowheads="1"/>
            </p:cNvSpPr>
            <p:nvPr/>
          </p:nvSpPr>
          <p:spPr bwMode="auto">
            <a:xfrm>
              <a:off x="576" y="1595"/>
              <a:ext cx="1429" cy="2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000" b="1">
                  <a:latin typeface="Comic Sans MS" panose="030F0702030302020204" pitchFamily="66" charset="0"/>
                </a:rPr>
                <a:t>1</a:t>
              </a:r>
              <a:r>
                <a:rPr lang="en-US" sz="2000" b="1" baseline="30000">
                  <a:latin typeface="Comic Sans MS" panose="030F0702030302020204" pitchFamily="66" charset="0"/>
                </a:rPr>
                <a:t>st</a:t>
              </a:r>
              <a:r>
                <a:rPr lang="en-US" sz="2000" b="1">
                  <a:latin typeface="Comic Sans MS" panose="030F0702030302020204" pitchFamily="66" charset="0"/>
                </a:rPr>
                <a:t> – Prophase</a:t>
              </a:r>
            </a:p>
            <a:p>
              <a:pPr eaLnBrk="1" hangingPunct="1"/>
              <a:endParaRPr lang="en-US" sz="2000" b="1">
                <a:latin typeface="Comic Sans MS" panose="030F0702030302020204" pitchFamily="66" charset="0"/>
              </a:endParaRPr>
            </a:p>
            <a:p>
              <a:pPr eaLnBrk="1" hangingPunct="1"/>
              <a:r>
                <a:rPr lang="en-US" sz="2000" b="1">
                  <a:latin typeface="Comic Sans MS" panose="030F0702030302020204" pitchFamily="66" charset="0"/>
                </a:rPr>
                <a:t>2nd – Metaphase</a:t>
              </a:r>
            </a:p>
            <a:p>
              <a:pPr eaLnBrk="1" hangingPunct="1"/>
              <a:endParaRPr lang="en-US" sz="2000" b="1">
                <a:latin typeface="Comic Sans MS" panose="030F0702030302020204" pitchFamily="66" charset="0"/>
              </a:endParaRPr>
            </a:p>
            <a:p>
              <a:pPr eaLnBrk="1" hangingPunct="1"/>
              <a:r>
                <a:rPr lang="en-US" sz="2000" b="1">
                  <a:latin typeface="Comic Sans MS" panose="030F0702030302020204" pitchFamily="66" charset="0"/>
                </a:rPr>
                <a:t>3rd – Anaphase</a:t>
              </a:r>
            </a:p>
            <a:p>
              <a:pPr eaLnBrk="1" hangingPunct="1"/>
              <a:endParaRPr lang="en-US" sz="2000" b="1">
                <a:latin typeface="Comic Sans MS" panose="030F0702030302020204" pitchFamily="66" charset="0"/>
              </a:endParaRPr>
            </a:p>
            <a:p>
              <a:pPr eaLnBrk="1" hangingPunct="1"/>
              <a:r>
                <a:rPr lang="en-US" sz="2000" b="1">
                  <a:latin typeface="Comic Sans MS" panose="030F0702030302020204" pitchFamily="66" charset="0"/>
                </a:rPr>
                <a:t>4th – Telophase </a:t>
              </a:r>
            </a:p>
            <a:p>
              <a:pPr eaLnBrk="1" hangingPunct="1"/>
              <a:endParaRPr lang="en-US" sz="2000" b="1">
                <a:latin typeface="Comic Sans MS" panose="030F0702030302020204" pitchFamily="66" charset="0"/>
              </a:endParaRPr>
            </a:p>
            <a:p>
              <a:pPr eaLnBrk="1" hangingPunct="1"/>
              <a:r>
                <a:rPr lang="en-US" sz="1600" i="1">
                  <a:latin typeface="Comic Sans MS" panose="030F0702030302020204" pitchFamily="66" charset="0"/>
                </a:rPr>
                <a:t>followed by</a:t>
              </a:r>
            </a:p>
            <a:p>
              <a:pPr eaLnBrk="1" hangingPunct="1"/>
              <a:endParaRPr lang="en-US" sz="2000" b="1">
                <a:latin typeface="Comic Sans MS" panose="030F0702030302020204" pitchFamily="66" charset="0"/>
              </a:endParaRPr>
            </a:p>
            <a:p>
              <a:pPr eaLnBrk="1" hangingPunct="1"/>
              <a:r>
                <a:rPr lang="en-US" sz="2000" b="1">
                  <a:latin typeface="Comic Sans MS" panose="030F0702030302020204" pitchFamily="66" charset="0"/>
                </a:rPr>
                <a:t>Cytokinesis</a:t>
              </a:r>
            </a:p>
          </p:txBody>
        </p:sp>
        <p:sp>
          <p:nvSpPr>
            <p:cNvPr id="15370" name="Text Box 6"/>
            <p:cNvSpPr txBox="1">
              <a:spLocks noChangeArrowheads="1"/>
            </p:cNvSpPr>
            <p:nvPr/>
          </p:nvSpPr>
          <p:spPr bwMode="auto">
            <a:xfrm>
              <a:off x="576" y="2198"/>
              <a:ext cx="116"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sz="2000" b="1"/>
            </a:p>
            <a:p>
              <a:pPr eaLnBrk="1" hangingPunct="1"/>
              <a:endParaRPr lang="en-US" b="1">
                <a:latin typeface="Arial Narrow" panose="020B0606020202030204" pitchFamily="34" charset="0"/>
              </a:endParaRPr>
            </a:p>
          </p:txBody>
        </p:sp>
        <p:sp>
          <p:nvSpPr>
            <p:cNvPr id="15371" name="Text Box 7"/>
            <p:cNvSpPr txBox="1">
              <a:spLocks noChangeArrowheads="1"/>
            </p:cNvSpPr>
            <p:nvPr/>
          </p:nvSpPr>
          <p:spPr bwMode="auto">
            <a:xfrm>
              <a:off x="576" y="2773"/>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b="1">
                <a:latin typeface="Arial Narrow" panose="020B0606020202030204" pitchFamily="34" charset="0"/>
              </a:endParaRPr>
            </a:p>
          </p:txBody>
        </p:sp>
        <p:sp>
          <p:nvSpPr>
            <p:cNvPr id="15372" name="Text Box 8"/>
            <p:cNvSpPr txBox="1">
              <a:spLocks noChangeArrowheads="1"/>
            </p:cNvSpPr>
            <p:nvPr/>
          </p:nvSpPr>
          <p:spPr bwMode="auto">
            <a:xfrm>
              <a:off x="576" y="3380"/>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b="1">
                <a:latin typeface="Arial Narrow" panose="020B0606020202030204" pitchFamily="34" charset="0"/>
              </a:endParaRPr>
            </a:p>
          </p:txBody>
        </p:sp>
      </p:grpSp>
      <p:sp>
        <p:nvSpPr>
          <p:cNvPr id="15365" name="Text Box 9"/>
          <p:cNvSpPr txBox="1">
            <a:spLocks noChangeArrowheads="1"/>
          </p:cNvSpPr>
          <p:nvPr/>
        </p:nvSpPr>
        <p:spPr bwMode="auto">
          <a:xfrm>
            <a:off x="914400" y="58674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1800" i="1">
                <a:solidFill>
                  <a:srgbClr val="FF0000"/>
                </a:solidFill>
                <a:latin typeface="Comic Sans MS" panose="030F0702030302020204" pitchFamily="66" charset="0"/>
              </a:rPr>
              <a:t>Secret to remembering phases in order…</a:t>
            </a:r>
          </a:p>
        </p:txBody>
      </p:sp>
      <p:pic>
        <p:nvPicPr>
          <p:cNvPr id="15366" name="Picture 15" descr="Mitosis_diagr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0" y="0"/>
            <a:ext cx="5562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
        <p:nvSpPr>
          <p:cNvPr id="15368" name="Text Box 17"/>
          <p:cNvSpPr txBox="1">
            <a:spLocks noChangeArrowheads="1"/>
          </p:cNvSpPr>
          <p:nvPr/>
        </p:nvSpPr>
        <p:spPr bwMode="auto">
          <a:xfrm>
            <a:off x="0" y="6629400"/>
            <a:ext cx="2514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6"/>
              </a:rPr>
              <a:t>Mitosis diagram</a:t>
            </a:r>
            <a:r>
              <a:rPr lang="en-US" sz="1000">
                <a:latin typeface="Comic Sans MS" panose="030F0702030302020204" pitchFamily="66" charset="0"/>
              </a:rPr>
              <a:t>, Marek Kultys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59771" y="381000"/>
            <a:ext cx="341952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4400" b="1" dirty="0" smtClean="0">
                <a:latin typeface="Comic Sans MS" panose="030F0702030302020204" pitchFamily="66" charset="0"/>
              </a:rPr>
              <a:t>1. Prophase</a:t>
            </a:r>
            <a:endParaRPr lang="en-US" sz="5400" b="1" dirty="0">
              <a:latin typeface="Comic Sans MS" panose="030F0702030302020204" pitchFamily="66" charset="0"/>
            </a:endParaRPr>
          </a:p>
        </p:txBody>
      </p:sp>
      <p:pic>
        <p:nvPicPr>
          <p:cNvPr id="16387" name="Picture 11" descr="Prophas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12"/>
          <p:cNvSpPr txBox="1">
            <a:spLocks noChangeArrowheads="1"/>
          </p:cNvSpPr>
          <p:nvPr/>
        </p:nvSpPr>
        <p:spPr bwMode="auto">
          <a:xfrm>
            <a:off x="0" y="6492875"/>
            <a:ext cx="411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4"/>
              </a:rPr>
              <a:t>Prophase drawing</a:t>
            </a:r>
            <a:r>
              <a:rPr lang="en-US" sz="1000">
                <a:latin typeface="Comic Sans MS" panose="030F0702030302020204" pitchFamily="66" charset="0"/>
              </a:rPr>
              <a:t>, Henry Gray's Anatomy of the Human Body; Prophase Onion Cell Drawing &amp; Photo, Source Unknown</a:t>
            </a:r>
          </a:p>
        </p:txBody>
      </p:sp>
      <p:sp>
        <p:nvSpPr>
          <p:cNvPr id="16389" name="Text Box 13"/>
          <p:cNvSpPr txBox="1">
            <a:spLocks noChangeArrowheads="1"/>
          </p:cNvSpPr>
          <p:nvPr/>
        </p:nvSpPr>
        <p:spPr bwMode="auto">
          <a:xfrm>
            <a:off x="1066800" y="1828800"/>
            <a:ext cx="44196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1475" indent="-371475" eaLnBrk="0" hangingPunct="0">
              <a:defRPr sz="2400">
                <a:solidFill>
                  <a:schemeClr val="tx1"/>
                </a:solidFill>
                <a:latin typeface="Arial" panose="020B0604020202020204" pitchFamily="34" charset="0"/>
              </a:defRPr>
            </a:lvl1pPr>
            <a:lvl2pPr marL="828675" indent="-371475"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lvl="1" eaLnBrk="1" hangingPunct="1"/>
            <a:r>
              <a:rPr lang="en-US" sz="2800" b="1" dirty="0">
                <a:solidFill>
                  <a:schemeClr val="tx1">
                    <a:lumMod val="50000"/>
                    <a:lumOff val="50000"/>
                  </a:schemeClr>
                </a:solidFill>
                <a:latin typeface="Comic Sans MS" panose="030F0702030302020204" pitchFamily="66" charset="0"/>
              </a:rPr>
              <a:t> 3 Major Events</a:t>
            </a:r>
          </a:p>
          <a:p>
            <a:pPr lvl="1" eaLnBrk="1" hangingPunct="1"/>
            <a:endParaRPr lang="en-US" sz="2800" dirty="0">
              <a:latin typeface="Comic Sans MS" panose="030F0702030302020204" pitchFamily="66" charset="0"/>
            </a:endParaRPr>
          </a:p>
          <a:p>
            <a:pPr lvl="1" eaLnBrk="1" hangingPunct="1"/>
            <a:r>
              <a:rPr lang="en-US" dirty="0">
                <a:latin typeface="Comic Sans MS" panose="030F0702030302020204" pitchFamily="66" charset="0"/>
              </a:rPr>
              <a:t>- chromosomes condense</a:t>
            </a:r>
          </a:p>
          <a:p>
            <a:pPr eaLnBrk="1" hangingPunct="1"/>
            <a:endParaRPr lang="en-US" dirty="0">
              <a:latin typeface="Comic Sans MS" panose="030F0702030302020204" pitchFamily="66" charset="0"/>
            </a:endParaRPr>
          </a:p>
          <a:p>
            <a:pPr eaLnBrk="1" hangingPunct="1"/>
            <a:r>
              <a:rPr lang="en-US" dirty="0">
                <a:latin typeface="Comic Sans MS" panose="030F0702030302020204" pitchFamily="66" charset="0"/>
              </a:rPr>
              <a:t>	- spindle fibers form</a:t>
            </a:r>
          </a:p>
          <a:p>
            <a:pPr eaLnBrk="1" hangingPunct="1"/>
            <a:endParaRPr lang="en-US" dirty="0">
              <a:latin typeface="Comic Sans MS" panose="030F0702030302020204" pitchFamily="66" charset="0"/>
            </a:endParaRPr>
          </a:p>
          <a:p>
            <a:pPr eaLnBrk="1" hangingPunct="1"/>
            <a:r>
              <a:rPr lang="en-US" dirty="0">
                <a:latin typeface="Comic Sans MS" panose="030F0702030302020204" pitchFamily="66" charset="0"/>
              </a:rPr>
              <a:t>	- chromosomes are captured by spindle</a:t>
            </a:r>
          </a:p>
          <a:p>
            <a:pPr eaLnBrk="1" hangingPunct="1">
              <a:spcBef>
                <a:spcPct val="50000"/>
              </a:spcBef>
            </a:pPr>
            <a:endParaRPr lang="en-US" dirty="0">
              <a:latin typeface="Comic Sans MS" panose="030F0702030302020204" pitchFamily="66" charset="0"/>
            </a:endParaRPr>
          </a:p>
        </p:txBody>
      </p:sp>
      <p:sp>
        <p:nvSpPr>
          <p:cNvPr id="16390" name="Text Box 15"/>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pic>
        <p:nvPicPr>
          <p:cNvPr id="16391" name="Picture 16" descr="prophase in onion-UCDavi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400800" y="304800"/>
            <a:ext cx="2409825" cy="59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7200" y="381000"/>
            <a:ext cx="19621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600" b="1">
                <a:solidFill>
                  <a:srgbClr val="33CC33"/>
                </a:solidFill>
                <a:latin typeface="Comic Sans MS" panose="030F0702030302020204" pitchFamily="66" charset="0"/>
              </a:rPr>
              <a:t>Mitotic </a:t>
            </a:r>
          </a:p>
          <a:p>
            <a:pPr eaLnBrk="1" hangingPunct="1"/>
            <a:r>
              <a:rPr lang="en-US" sz="3600" b="1">
                <a:solidFill>
                  <a:srgbClr val="33CC33"/>
                </a:solidFill>
                <a:latin typeface="Comic Sans MS" panose="030F0702030302020204" pitchFamily="66" charset="0"/>
              </a:rPr>
              <a:t>Spindle </a:t>
            </a:r>
          </a:p>
          <a:p>
            <a:pPr eaLnBrk="1" hangingPunct="1"/>
            <a:r>
              <a:rPr lang="en-US" sz="3600" b="1">
                <a:solidFill>
                  <a:srgbClr val="33CC33"/>
                </a:solidFill>
                <a:latin typeface="Comic Sans MS" panose="030F0702030302020204" pitchFamily="66" charset="0"/>
              </a:rPr>
              <a:t>Forms</a:t>
            </a:r>
          </a:p>
        </p:txBody>
      </p:sp>
      <p:sp>
        <p:nvSpPr>
          <p:cNvPr id="17411" name="Text Box 3"/>
          <p:cNvSpPr txBox="1">
            <a:spLocks noChangeArrowheads="1"/>
          </p:cNvSpPr>
          <p:nvPr/>
        </p:nvSpPr>
        <p:spPr bwMode="auto">
          <a:xfrm>
            <a:off x="304800" y="2667000"/>
            <a:ext cx="462915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sz="3200">
                <a:latin typeface="Comic Sans MS" panose="030F0702030302020204" pitchFamily="66" charset="0"/>
              </a:rPr>
              <a:t> </a:t>
            </a:r>
            <a:r>
              <a:rPr lang="en-US">
                <a:latin typeface="Comic Sans MS" panose="030F0702030302020204" pitchFamily="66" charset="0"/>
              </a:rPr>
              <a:t>spindle fibers are specialized</a:t>
            </a:r>
          </a:p>
          <a:p>
            <a:pPr eaLnBrk="1" hangingPunct="1"/>
            <a:r>
              <a:rPr lang="en-US">
                <a:latin typeface="Comic Sans MS" panose="030F0702030302020204" pitchFamily="66" charset="0"/>
              </a:rPr>
              <a:t>   </a:t>
            </a:r>
            <a:r>
              <a:rPr lang="en-US" b="1">
                <a:latin typeface="Comic Sans MS" panose="030F0702030302020204" pitchFamily="66" charset="0"/>
              </a:rPr>
              <a:t>microtubules</a:t>
            </a:r>
            <a:endParaRPr lang="en-US">
              <a:latin typeface="Comic Sans MS" panose="030F0702030302020204" pitchFamily="66" charset="0"/>
            </a:endParaRPr>
          </a:p>
        </p:txBody>
      </p:sp>
      <p:sp>
        <p:nvSpPr>
          <p:cNvPr id="17412" name="Text Box 4"/>
          <p:cNvSpPr txBox="1">
            <a:spLocks noChangeArrowheads="1"/>
          </p:cNvSpPr>
          <p:nvPr/>
        </p:nvSpPr>
        <p:spPr bwMode="auto">
          <a:xfrm>
            <a:off x="1524000" y="4114800"/>
            <a:ext cx="4816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a:latin typeface="Comic Sans MS" panose="030F0702030302020204" pitchFamily="66" charset="0"/>
              </a:rPr>
              <a:t> spindle fibers radiate out from</a:t>
            </a:r>
          </a:p>
          <a:p>
            <a:pPr eaLnBrk="1" hangingPunct="1"/>
            <a:r>
              <a:rPr lang="en-US">
                <a:latin typeface="Comic Sans MS" panose="030F0702030302020204" pitchFamily="66" charset="0"/>
              </a:rPr>
              <a:t>  </a:t>
            </a:r>
            <a:r>
              <a:rPr lang="en-US" b="1">
                <a:latin typeface="Comic Sans MS" panose="030F0702030302020204" pitchFamily="66" charset="0"/>
              </a:rPr>
              <a:t>centrioles</a:t>
            </a:r>
            <a:r>
              <a:rPr lang="en-US">
                <a:latin typeface="Comic Sans MS" panose="030F0702030302020204" pitchFamily="66" charset="0"/>
              </a:rPr>
              <a:t>, forming the “aster”</a:t>
            </a:r>
          </a:p>
        </p:txBody>
      </p:sp>
      <p:sp>
        <p:nvSpPr>
          <p:cNvPr id="17413" name="Text Box 5"/>
          <p:cNvSpPr txBox="1">
            <a:spLocks noChangeArrowheads="1"/>
          </p:cNvSpPr>
          <p:nvPr/>
        </p:nvSpPr>
        <p:spPr bwMode="auto">
          <a:xfrm>
            <a:off x="3505200" y="5562600"/>
            <a:ext cx="50339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a:latin typeface="Comic Sans MS" panose="030F0702030302020204" pitchFamily="66" charset="0"/>
              </a:rPr>
              <a:t> centrioles occur in pairs, and are</a:t>
            </a:r>
          </a:p>
          <a:p>
            <a:pPr eaLnBrk="1" hangingPunct="1"/>
            <a:r>
              <a:rPr lang="en-US">
                <a:latin typeface="Comic Sans MS" panose="030F0702030302020204" pitchFamily="66" charset="0"/>
              </a:rPr>
              <a:t>  duplicated during interphase</a:t>
            </a:r>
          </a:p>
        </p:txBody>
      </p:sp>
      <p:pic>
        <p:nvPicPr>
          <p:cNvPr id="17414" name="Picture 8" descr="Mitosis-fluorescen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228600"/>
            <a:ext cx="34861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9"/>
          <p:cNvSpPr txBox="1">
            <a:spLocks noChangeArrowheads="1"/>
          </p:cNvSpPr>
          <p:nvPr/>
        </p:nvSpPr>
        <p:spPr bwMode="auto">
          <a:xfrm>
            <a:off x="5486400" y="3352800"/>
            <a:ext cx="3352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000">
                <a:latin typeface="Comic Sans MS" panose="030F0702030302020204" pitchFamily="66" charset="0"/>
              </a:rPr>
              <a:t>Fluoresced eukaryotic cell. Chromosomes in blue. Mitotic spindle apparatus in green.</a:t>
            </a:r>
            <a:r>
              <a:rPr lang="en-US" sz="1200">
                <a:latin typeface="Comic Sans MS" panose="030F0702030302020204" pitchFamily="66" charset="0"/>
              </a:rPr>
              <a:t> </a:t>
            </a:r>
          </a:p>
        </p:txBody>
      </p:sp>
      <p:sp>
        <p:nvSpPr>
          <p:cNvPr id="17416" name="Text Box 10"/>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
        <p:nvSpPr>
          <p:cNvPr id="17417" name="Text Box 11"/>
          <p:cNvSpPr txBox="1">
            <a:spLocks noChangeArrowheads="1"/>
          </p:cNvSpPr>
          <p:nvPr/>
        </p:nvSpPr>
        <p:spPr bwMode="auto">
          <a:xfrm>
            <a:off x="0" y="6629400"/>
            <a:ext cx="33528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6"/>
              </a:rPr>
              <a:t>Fluoresced cell</a:t>
            </a:r>
            <a:r>
              <a:rPr lang="en-US" sz="1000">
                <a:latin typeface="Comic Sans MS" panose="030F0702030302020204" pitchFamily="66" charset="0"/>
              </a:rPr>
              <a:t>, National Institutes of Health</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304800" y="1066800"/>
            <a:ext cx="8229600" cy="5562600"/>
            <a:chOff x="192" y="124"/>
            <a:chExt cx="5376" cy="4052"/>
          </a:xfrm>
        </p:grpSpPr>
        <p:grpSp>
          <p:nvGrpSpPr>
            <p:cNvPr id="18439" name="Group 3"/>
            <p:cNvGrpSpPr>
              <a:grpSpLocks/>
            </p:cNvGrpSpPr>
            <p:nvPr/>
          </p:nvGrpSpPr>
          <p:grpSpPr bwMode="auto">
            <a:xfrm>
              <a:off x="384" y="768"/>
              <a:ext cx="2016" cy="1872"/>
              <a:chOff x="1584" y="672"/>
              <a:chExt cx="2016" cy="1872"/>
            </a:xfrm>
          </p:grpSpPr>
          <p:grpSp>
            <p:nvGrpSpPr>
              <p:cNvPr id="18510" name="Group 4"/>
              <p:cNvGrpSpPr>
                <a:grpSpLocks/>
              </p:cNvGrpSpPr>
              <p:nvPr/>
            </p:nvGrpSpPr>
            <p:grpSpPr bwMode="auto">
              <a:xfrm>
                <a:off x="2400" y="2112"/>
                <a:ext cx="240" cy="96"/>
                <a:chOff x="1488" y="3744"/>
                <a:chExt cx="240" cy="96"/>
              </a:xfrm>
            </p:grpSpPr>
            <p:sp>
              <p:nvSpPr>
                <p:cNvPr id="18525" name="Oval 5"/>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26" name="Oval 6"/>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511" name="Oval 7"/>
              <p:cNvSpPr>
                <a:spLocks noChangeArrowheads="1"/>
              </p:cNvSpPr>
              <p:nvPr/>
            </p:nvSpPr>
            <p:spPr bwMode="auto">
              <a:xfrm>
                <a:off x="1584" y="672"/>
                <a:ext cx="2016" cy="18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18512" name="Group 8"/>
              <p:cNvGrpSpPr>
                <a:grpSpLocks/>
              </p:cNvGrpSpPr>
              <p:nvPr/>
            </p:nvGrpSpPr>
            <p:grpSpPr bwMode="auto">
              <a:xfrm>
                <a:off x="2016" y="912"/>
                <a:ext cx="768" cy="624"/>
                <a:chOff x="2016" y="912"/>
                <a:chExt cx="768" cy="624"/>
              </a:xfrm>
            </p:grpSpPr>
            <p:sp>
              <p:nvSpPr>
                <p:cNvPr id="18516" name="Freeform 9"/>
                <p:cNvSpPr>
                  <a:spLocks/>
                </p:cNvSpPr>
                <p:nvPr/>
              </p:nvSpPr>
              <p:spPr bwMode="auto">
                <a:xfrm>
                  <a:off x="2414" y="1152"/>
                  <a:ext cx="196" cy="98"/>
                </a:xfrm>
                <a:custGeom>
                  <a:avLst/>
                  <a:gdLst>
                    <a:gd name="T0" fmla="*/ 196 w 196"/>
                    <a:gd name="T1" fmla="*/ 0 h 98"/>
                    <a:gd name="T2" fmla="*/ 37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34" y="10"/>
                        <a:pt x="89" y="15"/>
                        <a:pt x="37" y="49"/>
                      </a:cubicBezTo>
                      <a:cubicBezTo>
                        <a:pt x="22" y="95"/>
                        <a:pt x="37" y="80"/>
                        <a:pt x="0" y="9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517" name="Group 10"/>
                <p:cNvGrpSpPr>
                  <a:grpSpLocks/>
                </p:cNvGrpSpPr>
                <p:nvPr/>
              </p:nvGrpSpPr>
              <p:grpSpPr bwMode="auto">
                <a:xfrm>
                  <a:off x="2016" y="912"/>
                  <a:ext cx="768" cy="624"/>
                  <a:chOff x="2016" y="912"/>
                  <a:chExt cx="768" cy="624"/>
                </a:xfrm>
              </p:grpSpPr>
              <p:sp>
                <p:nvSpPr>
                  <p:cNvPr id="18518" name="Oval 11"/>
                  <p:cNvSpPr>
                    <a:spLocks noChangeArrowheads="1"/>
                  </p:cNvSpPr>
                  <p:nvPr/>
                </p:nvSpPr>
                <p:spPr bwMode="auto">
                  <a:xfrm>
                    <a:off x="2016" y="912"/>
                    <a:ext cx="768" cy="62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19" name="Oval 12"/>
                  <p:cNvSpPr>
                    <a:spLocks noChangeArrowheads="1"/>
                  </p:cNvSpPr>
                  <p:nvPr/>
                </p:nvSpPr>
                <p:spPr bwMode="auto">
                  <a:xfrm>
                    <a:off x="2496" y="1200"/>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20" name="Freeform 13"/>
                  <p:cNvSpPr>
                    <a:spLocks/>
                  </p:cNvSpPr>
                  <p:nvPr/>
                </p:nvSpPr>
                <p:spPr bwMode="auto">
                  <a:xfrm>
                    <a:off x="2230" y="984"/>
                    <a:ext cx="209" cy="82"/>
                  </a:xfrm>
                  <a:custGeom>
                    <a:avLst/>
                    <a:gdLst>
                      <a:gd name="T0" fmla="*/ 209 w 209"/>
                      <a:gd name="T1" fmla="*/ 21 h 82"/>
                      <a:gd name="T2" fmla="*/ 99 w 209"/>
                      <a:gd name="T3" fmla="*/ 21 h 82"/>
                      <a:gd name="T4" fmla="*/ 0 w 209"/>
                      <a:gd name="T5" fmla="*/ 82 h 82"/>
                      <a:gd name="T6" fmla="*/ 0 60000 65536"/>
                      <a:gd name="T7" fmla="*/ 0 60000 65536"/>
                      <a:gd name="T8" fmla="*/ 0 60000 65536"/>
                    </a:gdLst>
                    <a:ahLst/>
                    <a:cxnLst>
                      <a:cxn ang="T6">
                        <a:pos x="T0" y="T1"/>
                      </a:cxn>
                      <a:cxn ang="T7">
                        <a:pos x="T2" y="T3"/>
                      </a:cxn>
                      <a:cxn ang="T8">
                        <a:pos x="T4" y="T5"/>
                      </a:cxn>
                    </a:cxnLst>
                    <a:rect l="0" t="0" r="r" b="b"/>
                    <a:pathLst>
                      <a:path w="209" h="82">
                        <a:moveTo>
                          <a:pt x="209" y="21"/>
                        </a:moveTo>
                        <a:cubicBezTo>
                          <a:pt x="157" y="8"/>
                          <a:pt x="155" y="0"/>
                          <a:pt x="99" y="21"/>
                        </a:cubicBezTo>
                        <a:cubicBezTo>
                          <a:pt x="56" y="37"/>
                          <a:pt x="47" y="82"/>
                          <a:pt x="0" y="8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1" name="Freeform 14"/>
                  <p:cNvSpPr>
                    <a:spLocks/>
                  </p:cNvSpPr>
                  <p:nvPr/>
                </p:nvSpPr>
                <p:spPr bwMode="auto">
                  <a:xfrm>
                    <a:off x="2255" y="1029"/>
                    <a:ext cx="196" cy="93"/>
                  </a:xfrm>
                  <a:custGeom>
                    <a:avLst/>
                    <a:gdLst>
                      <a:gd name="T0" fmla="*/ 196 w 196"/>
                      <a:gd name="T1" fmla="*/ 37 h 93"/>
                      <a:gd name="T2" fmla="*/ 49 w 196"/>
                      <a:gd name="T3" fmla="*/ 49 h 93"/>
                      <a:gd name="T4" fmla="*/ 0 w 196"/>
                      <a:gd name="T5" fmla="*/ 86 h 93"/>
                      <a:gd name="T6" fmla="*/ 0 60000 65536"/>
                      <a:gd name="T7" fmla="*/ 0 60000 65536"/>
                      <a:gd name="T8" fmla="*/ 0 60000 65536"/>
                    </a:gdLst>
                    <a:ahLst/>
                    <a:cxnLst>
                      <a:cxn ang="T6">
                        <a:pos x="T0" y="T1"/>
                      </a:cxn>
                      <a:cxn ang="T7">
                        <a:pos x="T2" y="T3"/>
                      </a:cxn>
                      <a:cxn ang="T8">
                        <a:pos x="T4" y="T5"/>
                      </a:cxn>
                    </a:cxnLst>
                    <a:rect l="0" t="0" r="r" b="b"/>
                    <a:pathLst>
                      <a:path w="196" h="93">
                        <a:moveTo>
                          <a:pt x="196" y="37"/>
                        </a:moveTo>
                        <a:cubicBezTo>
                          <a:pt x="109" y="8"/>
                          <a:pt x="125" y="0"/>
                          <a:pt x="49" y="49"/>
                        </a:cubicBezTo>
                        <a:cubicBezTo>
                          <a:pt x="20" y="93"/>
                          <a:pt x="39" y="86"/>
                          <a:pt x="0" y="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2" name="Freeform 15"/>
                  <p:cNvSpPr>
                    <a:spLocks/>
                  </p:cNvSpPr>
                  <p:nvPr/>
                </p:nvSpPr>
                <p:spPr bwMode="auto">
                  <a:xfrm>
                    <a:off x="2169" y="1201"/>
                    <a:ext cx="160" cy="245"/>
                  </a:xfrm>
                  <a:custGeom>
                    <a:avLst/>
                    <a:gdLst>
                      <a:gd name="T0" fmla="*/ 0 w 160"/>
                      <a:gd name="T1" fmla="*/ 0 h 245"/>
                      <a:gd name="T2" fmla="*/ 74 w 160"/>
                      <a:gd name="T3" fmla="*/ 98 h 245"/>
                      <a:gd name="T4" fmla="*/ 160 w 160"/>
                      <a:gd name="T5" fmla="*/ 245 h 245"/>
                      <a:gd name="T6" fmla="*/ 0 60000 65536"/>
                      <a:gd name="T7" fmla="*/ 0 60000 65536"/>
                      <a:gd name="T8" fmla="*/ 0 60000 65536"/>
                    </a:gdLst>
                    <a:ahLst/>
                    <a:cxnLst>
                      <a:cxn ang="T6">
                        <a:pos x="T0" y="T1"/>
                      </a:cxn>
                      <a:cxn ang="T7">
                        <a:pos x="T2" y="T3"/>
                      </a:cxn>
                      <a:cxn ang="T8">
                        <a:pos x="T4" y="T5"/>
                      </a:cxn>
                    </a:cxnLst>
                    <a:rect l="0" t="0" r="r" b="b"/>
                    <a:pathLst>
                      <a:path w="160" h="245">
                        <a:moveTo>
                          <a:pt x="0" y="0"/>
                        </a:moveTo>
                        <a:cubicBezTo>
                          <a:pt x="16" y="49"/>
                          <a:pt x="30" y="70"/>
                          <a:pt x="74" y="98"/>
                        </a:cubicBezTo>
                        <a:cubicBezTo>
                          <a:pt x="110" y="154"/>
                          <a:pt x="109" y="196"/>
                          <a:pt x="160" y="245"/>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3" name="Freeform 16"/>
                  <p:cNvSpPr>
                    <a:spLocks/>
                  </p:cNvSpPr>
                  <p:nvPr/>
                </p:nvSpPr>
                <p:spPr bwMode="auto">
                  <a:xfrm>
                    <a:off x="2243" y="1226"/>
                    <a:ext cx="135" cy="196"/>
                  </a:xfrm>
                  <a:custGeom>
                    <a:avLst/>
                    <a:gdLst>
                      <a:gd name="T0" fmla="*/ 0 w 135"/>
                      <a:gd name="T1" fmla="*/ 0 h 196"/>
                      <a:gd name="T2" fmla="*/ 98 w 135"/>
                      <a:gd name="T3" fmla="*/ 134 h 196"/>
                      <a:gd name="T4" fmla="*/ 135 w 135"/>
                      <a:gd name="T5" fmla="*/ 196 h 196"/>
                      <a:gd name="T6" fmla="*/ 0 60000 65536"/>
                      <a:gd name="T7" fmla="*/ 0 60000 65536"/>
                      <a:gd name="T8" fmla="*/ 0 60000 65536"/>
                    </a:gdLst>
                    <a:ahLst/>
                    <a:cxnLst>
                      <a:cxn ang="T6">
                        <a:pos x="T0" y="T1"/>
                      </a:cxn>
                      <a:cxn ang="T7">
                        <a:pos x="T2" y="T3"/>
                      </a:cxn>
                      <a:cxn ang="T8">
                        <a:pos x="T4" y="T5"/>
                      </a:cxn>
                    </a:cxnLst>
                    <a:rect l="0" t="0" r="r" b="b"/>
                    <a:pathLst>
                      <a:path w="135" h="196">
                        <a:moveTo>
                          <a:pt x="0" y="0"/>
                        </a:moveTo>
                        <a:cubicBezTo>
                          <a:pt x="61" y="41"/>
                          <a:pt x="59" y="78"/>
                          <a:pt x="98" y="134"/>
                        </a:cubicBezTo>
                        <a:cubicBezTo>
                          <a:pt x="114" y="182"/>
                          <a:pt x="101" y="162"/>
                          <a:pt x="135" y="19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4" name="Freeform 17"/>
                  <p:cNvSpPr>
                    <a:spLocks/>
                  </p:cNvSpPr>
                  <p:nvPr/>
                </p:nvSpPr>
                <p:spPr bwMode="auto">
                  <a:xfrm>
                    <a:off x="2402" y="1115"/>
                    <a:ext cx="196" cy="98"/>
                  </a:xfrm>
                  <a:custGeom>
                    <a:avLst/>
                    <a:gdLst>
                      <a:gd name="T0" fmla="*/ 196 w 196"/>
                      <a:gd name="T1" fmla="*/ 0 h 98"/>
                      <a:gd name="T2" fmla="*/ 49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40" y="11"/>
                          <a:pt x="97" y="18"/>
                          <a:pt x="49" y="49"/>
                        </a:cubicBezTo>
                        <a:cubicBezTo>
                          <a:pt x="20" y="94"/>
                          <a:pt x="38" y="80"/>
                          <a:pt x="0" y="9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8513" name="Group 18"/>
              <p:cNvGrpSpPr>
                <a:grpSpLocks/>
              </p:cNvGrpSpPr>
              <p:nvPr/>
            </p:nvGrpSpPr>
            <p:grpSpPr bwMode="auto">
              <a:xfrm rot="-2901988">
                <a:off x="2880" y="2016"/>
                <a:ext cx="240" cy="96"/>
                <a:chOff x="1488" y="3744"/>
                <a:chExt cx="240" cy="96"/>
              </a:xfrm>
            </p:grpSpPr>
            <p:sp>
              <p:nvSpPr>
                <p:cNvPr id="18514" name="Oval 19"/>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15" name="Oval 20"/>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grpSp>
        <p:sp>
          <p:nvSpPr>
            <p:cNvPr id="18440" name="Freeform 21"/>
            <p:cNvSpPr>
              <a:spLocks/>
            </p:cNvSpPr>
            <p:nvPr/>
          </p:nvSpPr>
          <p:spPr bwMode="auto">
            <a:xfrm>
              <a:off x="4370" y="1259"/>
              <a:ext cx="196" cy="98"/>
            </a:xfrm>
            <a:custGeom>
              <a:avLst/>
              <a:gdLst>
                <a:gd name="T0" fmla="*/ 196 w 196"/>
                <a:gd name="T1" fmla="*/ 0 h 98"/>
                <a:gd name="T2" fmla="*/ 49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40" y="11"/>
                    <a:pt x="97" y="18"/>
                    <a:pt x="49" y="49"/>
                  </a:cubicBezTo>
                  <a:cubicBezTo>
                    <a:pt x="20" y="94"/>
                    <a:pt x="38" y="80"/>
                    <a:pt x="0" y="9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Freeform 22"/>
            <p:cNvSpPr>
              <a:spLocks/>
            </p:cNvSpPr>
            <p:nvPr/>
          </p:nvSpPr>
          <p:spPr bwMode="auto">
            <a:xfrm>
              <a:off x="4382" y="1296"/>
              <a:ext cx="196" cy="98"/>
            </a:xfrm>
            <a:custGeom>
              <a:avLst/>
              <a:gdLst>
                <a:gd name="T0" fmla="*/ 196 w 196"/>
                <a:gd name="T1" fmla="*/ 0 h 98"/>
                <a:gd name="T2" fmla="*/ 37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34" y="10"/>
                    <a:pt x="89" y="15"/>
                    <a:pt x="37" y="49"/>
                  </a:cubicBezTo>
                  <a:cubicBezTo>
                    <a:pt x="22" y="95"/>
                    <a:pt x="37" y="80"/>
                    <a:pt x="0" y="9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42" name="Group 23"/>
            <p:cNvGrpSpPr>
              <a:grpSpLocks/>
            </p:cNvGrpSpPr>
            <p:nvPr/>
          </p:nvGrpSpPr>
          <p:grpSpPr bwMode="auto">
            <a:xfrm rot="4442596">
              <a:off x="4008" y="2184"/>
              <a:ext cx="240" cy="96"/>
              <a:chOff x="1488" y="3744"/>
              <a:chExt cx="240" cy="96"/>
            </a:xfrm>
          </p:grpSpPr>
          <p:sp>
            <p:nvSpPr>
              <p:cNvPr id="18508" name="Oval 24"/>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9" name="Oval 25"/>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43" name="Oval 26"/>
            <p:cNvSpPr>
              <a:spLocks noChangeArrowheads="1"/>
            </p:cNvSpPr>
            <p:nvPr/>
          </p:nvSpPr>
          <p:spPr bwMode="auto">
            <a:xfrm>
              <a:off x="3552" y="816"/>
              <a:ext cx="2016" cy="18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44" name="Oval 27"/>
            <p:cNvSpPr>
              <a:spLocks noChangeArrowheads="1"/>
            </p:cNvSpPr>
            <p:nvPr/>
          </p:nvSpPr>
          <p:spPr bwMode="auto">
            <a:xfrm>
              <a:off x="3984" y="1056"/>
              <a:ext cx="768" cy="624"/>
            </a:xfrm>
            <a:prstGeom prst="ellipse">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45" name="Oval 28"/>
            <p:cNvSpPr>
              <a:spLocks noChangeArrowheads="1"/>
            </p:cNvSpPr>
            <p:nvPr/>
          </p:nvSpPr>
          <p:spPr bwMode="auto">
            <a:xfrm>
              <a:off x="4464" y="1344"/>
              <a:ext cx="192" cy="19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46" name="Freeform 29"/>
            <p:cNvSpPr>
              <a:spLocks/>
            </p:cNvSpPr>
            <p:nvPr/>
          </p:nvSpPr>
          <p:spPr bwMode="auto">
            <a:xfrm>
              <a:off x="4198" y="1128"/>
              <a:ext cx="209" cy="82"/>
            </a:xfrm>
            <a:custGeom>
              <a:avLst/>
              <a:gdLst>
                <a:gd name="T0" fmla="*/ 209 w 209"/>
                <a:gd name="T1" fmla="*/ 21 h 82"/>
                <a:gd name="T2" fmla="*/ 99 w 209"/>
                <a:gd name="T3" fmla="*/ 21 h 82"/>
                <a:gd name="T4" fmla="*/ 0 w 209"/>
                <a:gd name="T5" fmla="*/ 82 h 82"/>
                <a:gd name="T6" fmla="*/ 0 60000 65536"/>
                <a:gd name="T7" fmla="*/ 0 60000 65536"/>
                <a:gd name="T8" fmla="*/ 0 60000 65536"/>
              </a:gdLst>
              <a:ahLst/>
              <a:cxnLst>
                <a:cxn ang="T6">
                  <a:pos x="T0" y="T1"/>
                </a:cxn>
                <a:cxn ang="T7">
                  <a:pos x="T2" y="T3"/>
                </a:cxn>
                <a:cxn ang="T8">
                  <a:pos x="T4" y="T5"/>
                </a:cxn>
              </a:cxnLst>
              <a:rect l="0" t="0" r="r" b="b"/>
              <a:pathLst>
                <a:path w="209" h="82">
                  <a:moveTo>
                    <a:pt x="209" y="21"/>
                  </a:moveTo>
                  <a:cubicBezTo>
                    <a:pt x="157" y="8"/>
                    <a:pt x="155" y="0"/>
                    <a:pt x="99" y="21"/>
                  </a:cubicBezTo>
                  <a:cubicBezTo>
                    <a:pt x="56" y="37"/>
                    <a:pt x="47" y="82"/>
                    <a:pt x="0" y="8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Freeform 30"/>
            <p:cNvSpPr>
              <a:spLocks/>
            </p:cNvSpPr>
            <p:nvPr/>
          </p:nvSpPr>
          <p:spPr bwMode="auto">
            <a:xfrm>
              <a:off x="4223" y="1173"/>
              <a:ext cx="196" cy="93"/>
            </a:xfrm>
            <a:custGeom>
              <a:avLst/>
              <a:gdLst>
                <a:gd name="T0" fmla="*/ 196 w 196"/>
                <a:gd name="T1" fmla="*/ 37 h 93"/>
                <a:gd name="T2" fmla="*/ 49 w 196"/>
                <a:gd name="T3" fmla="*/ 49 h 93"/>
                <a:gd name="T4" fmla="*/ 0 w 196"/>
                <a:gd name="T5" fmla="*/ 86 h 93"/>
                <a:gd name="T6" fmla="*/ 0 60000 65536"/>
                <a:gd name="T7" fmla="*/ 0 60000 65536"/>
                <a:gd name="T8" fmla="*/ 0 60000 65536"/>
              </a:gdLst>
              <a:ahLst/>
              <a:cxnLst>
                <a:cxn ang="T6">
                  <a:pos x="T0" y="T1"/>
                </a:cxn>
                <a:cxn ang="T7">
                  <a:pos x="T2" y="T3"/>
                </a:cxn>
                <a:cxn ang="T8">
                  <a:pos x="T4" y="T5"/>
                </a:cxn>
              </a:cxnLst>
              <a:rect l="0" t="0" r="r" b="b"/>
              <a:pathLst>
                <a:path w="196" h="93">
                  <a:moveTo>
                    <a:pt x="196" y="37"/>
                  </a:moveTo>
                  <a:cubicBezTo>
                    <a:pt x="109" y="8"/>
                    <a:pt x="125" y="0"/>
                    <a:pt x="49" y="49"/>
                  </a:cubicBezTo>
                  <a:cubicBezTo>
                    <a:pt x="20" y="93"/>
                    <a:pt x="39" y="86"/>
                    <a:pt x="0" y="8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Freeform 31"/>
            <p:cNvSpPr>
              <a:spLocks/>
            </p:cNvSpPr>
            <p:nvPr/>
          </p:nvSpPr>
          <p:spPr bwMode="auto">
            <a:xfrm>
              <a:off x="4137" y="1345"/>
              <a:ext cx="160" cy="245"/>
            </a:xfrm>
            <a:custGeom>
              <a:avLst/>
              <a:gdLst>
                <a:gd name="T0" fmla="*/ 0 w 160"/>
                <a:gd name="T1" fmla="*/ 0 h 245"/>
                <a:gd name="T2" fmla="*/ 74 w 160"/>
                <a:gd name="T3" fmla="*/ 98 h 245"/>
                <a:gd name="T4" fmla="*/ 160 w 160"/>
                <a:gd name="T5" fmla="*/ 245 h 245"/>
                <a:gd name="T6" fmla="*/ 0 60000 65536"/>
                <a:gd name="T7" fmla="*/ 0 60000 65536"/>
                <a:gd name="T8" fmla="*/ 0 60000 65536"/>
              </a:gdLst>
              <a:ahLst/>
              <a:cxnLst>
                <a:cxn ang="T6">
                  <a:pos x="T0" y="T1"/>
                </a:cxn>
                <a:cxn ang="T7">
                  <a:pos x="T2" y="T3"/>
                </a:cxn>
                <a:cxn ang="T8">
                  <a:pos x="T4" y="T5"/>
                </a:cxn>
              </a:cxnLst>
              <a:rect l="0" t="0" r="r" b="b"/>
              <a:pathLst>
                <a:path w="160" h="245">
                  <a:moveTo>
                    <a:pt x="0" y="0"/>
                  </a:moveTo>
                  <a:cubicBezTo>
                    <a:pt x="16" y="49"/>
                    <a:pt x="30" y="70"/>
                    <a:pt x="74" y="98"/>
                  </a:cubicBezTo>
                  <a:cubicBezTo>
                    <a:pt x="110" y="154"/>
                    <a:pt x="109" y="196"/>
                    <a:pt x="160" y="245"/>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Freeform 32"/>
            <p:cNvSpPr>
              <a:spLocks/>
            </p:cNvSpPr>
            <p:nvPr/>
          </p:nvSpPr>
          <p:spPr bwMode="auto">
            <a:xfrm>
              <a:off x="4211" y="1370"/>
              <a:ext cx="135" cy="196"/>
            </a:xfrm>
            <a:custGeom>
              <a:avLst/>
              <a:gdLst>
                <a:gd name="T0" fmla="*/ 0 w 135"/>
                <a:gd name="T1" fmla="*/ 0 h 196"/>
                <a:gd name="T2" fmla="*/ 98 w 135"/>
                <a:gd name="T3" fmla="*/ 134 h 196"/>
                <a:gd name="T4" fmla="*/ 135 w 135"/>
                <a:gd name="T5" fmla="*/ 196 h 196"/>
                <a:gd name="T6" fmla="*/ 0 60000 65536"/>
                <a:gd name="T7" fmla="*/ 0 60000 65536"/>
                <a:gd name="T8" fmla="*/ 0 60000 65536"/>
              </a:gdLst>
              <a:ahLst/>
              <a:cxnLst>
                <a:cxn ang="T6">
                  <a:pos x="T0" y="T1"/>
                </a:cxn>
                <a:cxn ang="T7">
                  <a:pos x="T2" y="T3"/>
                </a:cxn>
                <a:cxn ang="T8">
                  <a:pos x="T4" y="T5"/>
                </a:cxn>
              </a:cxnLst>
              <a:rect l="0" t="0" r="r" b="b"/>
              <a:pathLst>
                <a:path w="135" h="196">
                  <a:moveTo>
                    <a:pt x="0" y="0"/>
                  </a:moveTo>
                  <a:cubicBezTo>
                    <a:pt x="61" y="41"/>
                    <a:pt x="59" y="78"/>
                    <a:pt x="98" y="134"/>
                  </a:cubicBezTo>
                  <a:cubicBezTo>
                    <a:pt x="114" y="182"/>
                    <a:pt x="101" y="162"/>
                    <a:pt x="135" y="196"/>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50" name="Group 33"/>
            <p:cNvGrpSpPr>
              <a:grpSpLocks/>
            </p:cNvGrpSpPr>
            <p:nvPr/>
          </p:nvGrpSpPr>
          <p:grpSpPr bwMode="auto">
            <a:xfrm rot="-5933062">
              <a:off x="5112" y="1944"/>
              <a:ext cx="240" cy="96"/>
              <a:chOff x="1488" y="3744"/>
              <a:chExt cx="240" cy="96"/>
            </a:xfrm>
          </p:grpSpPr>
          <p:sp>
            <p:nvSpPr>
              <p:cNvPr id="18506" name="Oval 34"/>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7" name="Oval 35"/>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51" name="Line 36"/>
            <p:cNvSpPr>
              <a:spLocks noChangeShapeType="1"/>
            </p:cNvSpPr>
            <p:nvPr/>
          </p:nvSpPr>
          <p:spPr bwMode="auto">
            <a:xfrm flipV="1">
              <a:off x="4128" y="1920"/>
              <a:ext cx="81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37"/>
            <p:cNvSpPr>
              <a:spLocks noChangeShapeType="1"/>
            </p:cNvSpPr>
            <p:nvPr/>
          </p:nvSpPr>
          <p:spPr bwMode="auto">
            <a:xfrm flipH="1">
              <a:off x="4368" y="1920"/>
              <a:ext cx="816" cy="1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3" name="Line 38"/>
            <p:cNvSpPr>
              <a:spLocks noChangeShapeType="1"/>
            </p:cNvSpPr>
            <p:nvPr/>
          </p:nvSpPr>
          <p:spPr bwMode="auto">
            <a:xfrm flipV="1">
              <a:off x="4176" y="2016"/>
              <a:ext cx="76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4" name="Line 39"/>
            <p:cNvSpPr>
              <a:spLocks noChangeShapeType="1"/>
            </p:cNvSpPr>
            <p:nvPr/>
          </p:nvSpPr>
          <p:spPr bwMode="auto">
            <a:xfrm flipH="1">
              <a:off x="4272" y="2016"/>
              <a:ext cx="912"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5" name="Text Box 40"/>
            <p:cNvSpPr txBox="1">
              <a:spLocks noChangeArrowheads="1"/>
            </p:cNvSpPr>
            <p:nvPr/>
          </p:nvSpPr>
          <p:spPr bwMode="auto">
            <a:xfrm>
              <a:off x="240" y="192"/>
              <a:ext cx="100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chromatin</a:t>
              </a:r>
            </a:p>
          </p:txBody>
        </p:sp>
        <p:sp>
          <p:nvSpPr>
            <p:cNvPr id="18456" name="Text Box 41"/>
            <p:cNvSpPr txBox="1">
              <a:spLocks noChangeArrowheads="1"/>
            </p:cNvSpPr>
            <p:nvPr/>
          </p:nvSpPr>
          <p:spPr bwMode="auto">
            <a:xfrm>
              <a:off x="2256" y="672"/>
              <a:ext cx="97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nucleolus</a:t>
              </a:r>
            </a:p>
          </p:txBody>
        </p:sp>
        <p:sp>
          <p:nvSpPr>
            <p:cNvPr id="18457" name="Text Box 42"/>
            <p:cNvSpPr txBox="1">
              <a:spLocks noChangeArrowheads="1"/>
            </p:cNvSpPr>
            <p:nvPr/>
          </p:nvSpPr>
          <p:spPr bwMode="auto">
            <a:xfrm>
              <a:off x="1632" y="288"/>
              <a:ext cx="80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nucleus</a:t>
              </a:r>
            </a:p>
          </p:txBody>
        </p:sp>
        <p:sp>
          <p:nvSpPr>
            <p:cNvPr id="18458" name="Text Box 43"/>
            <p:cNvSpPr txBox="1">
              <a:spLocks noChangeArrowheads="1"/>
            </p:cNvSpPr>
            <p:nvPr/>
          </p:nvSpPr>
          <p:spPr bwMode="auto">
            <a:xfrm>
              <a:off x="192" y="2736"/>
              <a:ext cx="9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centrioles</a:t>
              </a:r>
            </a:p>
          </p:txBody>
        </p:sp>
        <p:sp>
          <p:nvSpPr>
            <p:cNvPr id="18459" name="Line 44"/>
            <p:cNvSpPr>
              <a:spLocks noChangeShapeType="1"/>
            </p:cNvSpPr>
            <p:nvPr/>
          </p:nvSpPr>
          <p:spPr bwMode="auto">
            <a:xfrm flipV="1">
              <a:off x="960" y="2400"/>
              <a:ext cx="288" cy="43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0" name="Line 45"/>
            <p:cNvSpPr>
              <a:spLocks noChangeShapeType="1"/>
            </p:cNvSpPr>
            <p:nvPr/>
          </p:nvSpPr>
          <p:spPr bwMode="auto">
            <a:xfrm>
              <a:off x="816" y="480"/>
              <a:ext cx="144" cy="768"/>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1" name="Line 46"/>
            <p:cNvSpPr>
              <a:spLocks noChangeShapeType="1"/>
            </p:cNvSpPr>
            <p:nvPr/>
          </p:nvSpPr>
          <p:spPr bwMode="auto">
            <a:xfrm flipH="1">
              <a:off x="1488" y="576"/>
              <a:ext cx="288" cy="43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2" name="Line 47"/>
            <p:cNvSpPr>
              <a:spLocks noChangeShapeType="1"/>
            </p:cNvSpPr>
            <p:nvPr/>
          </p:nvSpPr>
          <p:spPr bwMode="auto">
            <a:xfrm flipH="1">
              <a:off x="1488" y="912"/>
              <a:ext cx="816" cy="384"/>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3" name="Text Box 48"/>
            <p:cNvSpPr txBox="1">
              <a:spLocks noChangeArrowheads="1"/>
            </p:cNvSpPr>
            <p:nvPr/>
          </p:nvSpPr>
          <p:spPr bwMode="auto">
            <a:xfrm>
              <a:off x="3264" y="124"/>
              <a:ext cx="136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condensing</a:t>
              </a:r>
            </a:p>
            <a:p>
              <a:pPr eaLnBrk="1" hangingPunct="1"/>
              <a:r>
                <a:rPr lang="en-US" sz="2800" b="1">
                  <a:latin typeface="Arial Narrow" panose="020B0606020202030204" pitchFamily="34" charset="0"/>
                </a:rPr>
                <a:t>chromosomes</a:t>
              </a:r>
            </a:p>
          </p:txBody>
        </p:sp>
        <p:sp>
          <p:nvSpPr>
            <p:cNvPr id="18464" name="Line 49"/>
            <p:cNvSpPr>
              <a:spLocks noChangeShapeType="1"/>
            </p:cNvSpPr>
            <p:nvPr/>
          </p:nvSpPr>
          <p:spPr bwMode="auto">
            <a:xfrm>
              <a:off x="3936" y="672"/>
              <a:ext cx="240" cy="672"/>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5" name="AutoShape 50"/>
            <p:cNvSpPr>
              <a:spLocks noChangeArrowheads="1"/>
            </p:cNvSpPr>
            <p:nvPr/>
          </p:nvSpPr>
          <p:spPr bwMode="auto">
            <a:xfrm>
              <a:off x="2592" y="1584"/>
              <a:ext cx="768" cy="288"/>
            </a:xfrm>
            <a:prstGeom prst="rightArrow">
              <a:avLst>
                <a:gd name="adj1" fmla="val 50000"/>
                <a:gd name="adj2" fmla="val 66667"/>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18466" name="Group 51"/>
            <p:cNvGrpSpPr>
              <a:grpSpLocks/>
            </p:cNvGrpSpPr>
            <p:nvPr/>
          </p:nvGrpSpPr>
          <p:grpSpPr bwMode="auto">
            <a:xfrm rot="5229676">
              <a:off x="2040" y="3192"/>
              <a:ext cx="240" cy="96"/>
              <a:chOff x="1488" y="3744"/>
              <a:chExt cx="240" cy="96"/>
            </a:xfrm>
          </p:grpSpPr>
          <p:sp>
            <p:nvSpPr>
              <p:cNvPr id="18504" name="Oval 52"/>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5" name="Oval 53"/>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67" name="Oval 54"/>
            <p:cNvSpPr>
              <a:spLocks noChangeArrowheads="1"/>
            </p:cNvSpPr>
            <p:nvPr/>
          </p:nvSpPr>
          <p:spPr bwMode="auto">
            <a:xfrm>
              <a:off x="1968" y="2304"/>
              <a:ext cx="2016" cy="18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18468" name="Group 55"/>
            <p:cNvGrpSpPr>
              <a:grpSpLocks/>
            </p:cNvGrpSpPr>
            <p:nvPr/>
          </p:nvGrpSpPr>
          <p:grpSpPr bwMode="auto">
            <a:xfrm rot="-5552105">
              <a:off x="3624" y="3192"/>
              <a:ext cx="240" cy="96"/>
              <a:chOff x="1488" y="3744"/>
              <a:chExt cx="240" cy="96"/>
            </a:xfrm>
          </p:grpSpPr>
          <p:sp>
            <p:nvSpPr>
              <p:cNvPr id="18502" name="Oval 56"/>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3" name="Oval 57"/>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grpSp>
          <p:nvGrpSpPr>
            <p:cNvPr id="18469" name="Group 58"/>
            <p:cNvGrpSpPr>
              <a:grpSpLocks/>
            </p:cNvGrpSpPr>
            <p:nvPr/>
          </p:nvGrpSpPr>
          <p:grpSpPr bwMode="auto">
            <a:xfrm>
              <a:off x="3120" y="3408"/>
              <a:ext cx="240" cy="528"/>
              <a:chOff x="2976" y="3408"/>
              <a:chExt cx="240" cy="528"/>
            </a:xfrm>
          </p:grpSpPr>
          <p:grpSp>
            <p:nvGrpSpPr>
              <p:cNvPr id="18496" name="Group 59"/>
              <p:cNvGrpSpPr>
                <a:grpSpLocks/>
              </p:cNvGrpSpPr>
              <p:nvPr/>
            </p:nvGrpSpPr>
            <p:grpSpPr bwMode="auto">
              <a:xfrm rot="-3621185">
                <a:off x="2832" y="3600"/>
                <a:ext cx="528" cy="144"/>
                <a:chOff x="720" y="3072"/>
                <a:chExt cx="528" cy="144"/>
              </a:xfrm>
            </p:grpSpPr>
            <p:sp>
              <p:nvSpPr>
                <p:cNvPr id="18499" name="Oval 60"/>
                <p:cNvSpPr>
                  <a:spLocks noChangeArrowheads="1"/>
                </p:cNvSpPr>
                <p:nvPr/>
              </p:nvSpPr>
              <p:spPr bwMode="auto">
                <a:xfrm>
                  <a:off x="720"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0" name="Oval 61"/>
                <p:cNvSpPr>
                  <a:spLocks noChangeArrowheads="1"/>
                </p:cNvSpPr>
                <p:nvPr/>
              </p:nvSpPr>
              <p:spPr bwMode="auto">
                <a:xfrm>
                  <a:off x="720"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501" name="Oval 62"/>
                <p:cNvSpPr>
                  <a:spLocks noChangeArrowheads="1"/>
                </p:cNvSpPr>
                <p:nvPr/>
              </p:nvSpPr>
              <p:spPr bwMode="auto">
                <a:xfrm>
                  <a:off x="960"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97" name="Oval 63"/>
              <p:cNvSpPr>
                <a:spLocks noChangeArrowheads="1"/>
              </p:cNvSpPr>
              <p:nvPr/>
            </p:nvSpPr>
            <p:spPr bwMode="auto">
              <a:xfrm>
                <a:off x="3168" y="36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98" name="Oval 64"/>
              <p:cNvSpPr>
                <a:spLocks noChangeArrowheads="1"/>
              </p:cNvSpPr>
              <p:nvPr/>
            </p:nvSpPr>
            <p:spPr bwMode="auto">
              <a:xfrm>
                <a:off x="2976" y="3600"/>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grpSp>
          <p:nvGrpSpPr>
            <p:cNvPr id="18470" name="Group 65"/>
            <p:cNvGrpSpPr>
              <a:grpSpLocks/>
            </p:cNvGrpSpPr>
            <p:nvPr/>
          </p:nvGrpSpPr>
          <p:grpSpPr bwMode="auto">
            <a:xfrm>
              <a:off x="2592" y="2400"/>
              <a:ext cx="240" cy="528"/>
              <a:chOff x="2592" y="2592"/>
              <a:chExt cx="240" cy="528"/>
            </a:xfrm>
          </p:grpSpPr>
          <p:grpSp>
            <p:nvGrpSpPr>
              <p:cNvPr id="18490" name="Group 66"/>
              <p:cNvGrpSpPr>
                <a:grpSpLocks/>
              </p:cNvGrpSpPr>
              <p:nvPr/>
            </p:nvGrpSpPr>
            <p:grpSpPr bwMode="auto">
              <a:xfrm rot="-3621185">
                <a:off x="2448" y="2784"/>
                <a:ext cx="528" cy="144"/>
                <a:chOff x="720" y="3072"/>
                <a:chExt cx="528" cy="144"/>
              </a:xfrm>
            </p:grpSpPr>
            <p:sp>
              <p:nvSpPr>
                <p:cNvPr id="18493" name="Oval 67"/>
                <p:cNvSpPr>
                  <a:spLocks noChangeArrowheads="1"/>
                </p:cNvSpPr>
                <p:nvPr/>
              </p:nvSpPr>
              <p:spPr bwMode="auto">
                <a:xfrm>
                  <a:off x="720"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94" name="Oval 68"/>
                <p:cNvSpPr>
                  <a:spLocks noChangeArrowheads="1"/>
                </p:cNvSpPr>
                <p:nvPr/>
              </p:nvSpPr>
              <p:spPr bwMode="auto">
                <a:xfrm>
                  <a:off x="720"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95" name="Oval 69"/>
                <p:cNvSpPr>
                  <a:spLocks noChangeArrowheads="1"/>
                </p:cNvSpPr>
                <p:nvPr/>
              </p:nvSpPr>
              <p:spPr bwMode="auto">
                <a:xfrm>
                  <a:off x="960"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91" name="Oval 70"/>
              <p:cNvSpPr>
                <a:spLocks noChangeArrowheads="1"/>
              </p:cNvSpPr>
              <p:nvPr/>
            </p:nvSpPr>
            <p:spPr bwMode="auto">
              <a:xfrm>
                <a:off x="2784" y="2880"/>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92" name="Oval 71"/>
              <p:cNvSpPr>
                <a:spLocks noChangeArrowheads="1"/>
              </p:cNvSpPr>
              <p:nvPr/>
            </p:nvSpPr>
            <p:spPr bwMode="auto">
              <a:xfrm>
                <a:off x="2592" y="2784"/>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grpSp>
          <p:nvGrpSpPr>
            <p:cNvPr id="18471" name="Group 72"/>
            <p:cNvGrpSpPr>
              <a:grpSpLocks/>
            </p:cNvGrpSpPr>
            <p:nvPr/>
          </p:nvGrpSpPr>
          <p:grpSpPr bwMode="auto">
            <a:xfrm>
              <a:off x="2688" y="2976"/>
              <a:ext cx="240" cy="528"/>
              <a:chOff x="2976" y="2832"/>
              <a:chExt cx="240" cy="528"/>
            </a:xfrm>
          </p:grpSpPr>
          <p:grpSp>
            <p:nvGrpSpPr>
              <p:cNvPr id="18484" name="Group 73"/>
              <p:cNvGrpSpPr>
                <a:grpSpLocks/>
              </p:cNvGrpSpPr>
              <p:nvPr/>
            </p:nvGrpSpPr>
            <p:grpSpPr bwMode="auto">
              <a:xfrm rot="-3621185">
                <a:off x="2832" y="3024"/>
                <a:ext cx="528" cy="144"/>
                <a:chOff x="720" y="3072"/>
                <a:chExt cx="528" cy="144"/>
              </a:xfrm>
            </p:grpSpPr>
            <p:sp>
              <p:nvSpPr>
                <p:cNvPr id="18487" name="Oval 74"/>
                <p:cNvSpPr>
                  <a:spLocks noChangeArrowheads="1"/>
                </p:cNvSpPr>
                <p:nvPr/>
              </p:nvSpPr>
              <p:spPr bwMode="auto">
                <a:xfrm>
                  <a:off x="720"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88" name="Oval 75"/>
                <p:cNvSpPr>
                  <a:spLocks noChangeArrowheads="1"/>
                </p:cNvSpPr>
                <p:nvPr/>
              </p:nvSpPr>
              <p:spPr bwMode="auto">
                <a:xfrm>
                  <a:off x="720"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89" name="Oval 76"/>
                <p:cNvSpPr>
                  <a:spLocks noChangeArrowheads="1"/>
                </p:cNvSpPr>
                <p:nvPr/>
              </p:nvSpPr>
              <p:spPr bwMode="auto">
                <a:xfrm>
                  <a:off x="960"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85" name="Oval 77"/>
              <p:cNvSpPr>
                <a:spLocks noChangeArrowheads="1"/>
              </p:cNvSpPr>
              <p:nvPr/>
            </p:nvSpPr>
            <p:spPr bwMode="auto">
              <a:xfrm>
                <a:off x="3168" y="3120"/>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8486" name="Oval 78"/>
              <p:cNvSpPr>
                <a:spLocks noChangeArrowheads="1"/>
              </p:cNvSpPr>
              <p:nvPr/>
            </p:nvSpPr>
            <p:spPr bwMode="auto">
              <a:xfrm>
                <a:off x="2976" y="3024"/>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18472" name="Arc 79"/>
            <p:cNvSpPr>
              <a:spLocks/>
            </p:cNvSpPr>
            <p:nvPr/>
          </p:nvSpPr>
          <p:spPr bwMode="auto">
            <a:xfrm flipH="1">
              <a:off x="2160" y="2592"/>
              <a:ext cx="432"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3" name="Arc 80"/>
            <p:cNvSpPr>
              <a:spLocks/>
            </p:cNvSpPr>
            <p:nvPr/>
          </p:nvSpPr>
          <p:spPr bwMode="auto">
            <a:xfrm>
              <a:off x="2832" y="2688"/>
              <a:ext cx="864" cy="43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4" name="Line 81"/>
            <p:cNvSpPr>
              <a:spLocks noChangeShapeType="1"/>
            </p:cNvSpPr>
            <p:nvPr/>
          </p:nvSpPr>
          <p:spPr bwMode="auto">
            <a:xfrm flipH="1">
              <a:off x="2160" y="3168"/>
              <a:ext cx="528"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5" name="Line 82"/>
            <p:cNvSpPr>
              <a:spLocks noChangeShapeType="1"/>
            </p:cNvSpPr>
            <p:nvPr/>
          </p:nvSpPr>
          <p:spPr bwMode="auto">
            <a:xfrm flipV="1">
              <a:off x="2928" y="3216"/>
              <a:ext cx="720"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6" name="Arc 83"/>
            <p:cNvSpPr>
              <a:spLocks/>
            </p:cNvSpPr>
            <p:nvPr/>
          </p:nvSpPr>
          <p:spPr bwMode="auto">
            <a:xfrm flipH="1" flipV="1">
              <a:off x="2208" y="3408"/>
              <a:ext cx="912"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7" name="Arc 84"/>
            <p:cNvSpPr>
              <a:spLocks/>
            </p:cNvSpPr>
            <p:nvPr/>
          </p:nvSpPr>
          <p:spPr bwMode="auto">
            <a:xfrm flipV="1">
              <a:off x="3360" y="3408"/>
              <a:ext cx="432" cy="3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8" name="Freeform 85"/>
            <p:cNvSpPr>
              <a:spLocks/>
            </p:cNvSpPr>
            <p:nvPr/>
          </p:nvSpPr>
          <p:spPr bwMode="auto">
            <a:xfrm>
              <a:off x="2868" y="2885"/>
              <a:ext cx="809" cy="252"/>
            </a:xfrm>
            <a:custGeom>
              <a:avLst/>
              <a:gdLst>
                <a:gd name="T0" fmla="*/ 809 w 809"/>
                <a:gd name="T1" fmla="*/ 252 h 252"/>
                <a:gd name="T2" fmla="*/ 723 w 809"/>
                <a:gd name="T3" fmla="*/ 105 h 252"/>
                <a:gd name="T4" fmla="*/ 600 w 809"/>
                <a:gd name="T5" fmla="*/ 56 h 252"/>
                <a:gd name="T6" fmla="*/ 0 w 809"/>
                <a:gd name="T7" fmla="*/ 20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9" h="252">
                  <a:moveTo>
                    <a:pt x="809" y="252"/>
                  </a:moveTo>
                  <a:cubicBezTo>
                    <a:pt x="776" y="204"/>
                    <a:pt x="757" y="156"/>
                    <a:pt x="723" y="105"/>
                  </a:cubicBezTo>
                  <a:cubicBezTo>
                    <a:pt x="702" y="73"/>
                    <a:pt x="632" y="65"/>
                    <a:pt x="600" y="56"/>
                  </a:cubicBezTo>
                  <a:cubicBezTo>
                    <a:pt x="409" y="0"/>
                    <a:pt x="194" y="20"/>
                    <a:pt x="0" y="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9" name="Freeform 86"/>
            <p:cNvSpPr>
              <a:spLocks/>
            </p:cNvSpPr>
            <p:nvPr/>
          </p:nvSpPr>
          <p:spPr bwMode="auto">
            <a:xfrm>
              <a:off x="2243" y="2978"/>
              <a:ext cx="821" cy="159"/>
            </a:xfrm>
            <a:custGeom>
              <a:avLst/>
              <a:gdLst>
                <a:gd name="T0" fmla="*/ 0 w 821"/>
                <a:gd name="T1" fmla="*/ 159 h 159"/>
                <a:gd name="T2" fmla="*/ 294 w 821"/>
                <a:gd name="T3" fmla="*/ 12 h 159"/>
                <a:gd name="T4" fmla="*/ 563 w 821"/>
                <a:gd name="T5" fmla="*/ 0 h 159"/>
                <a:gd name="T6" fmla="*/ 821 w 821"/>
                <a:gd name="T7" fmla="*/ 12 h 1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1" h="159">
                  <a:moveTo>
                    <a:pt x="0" y="159"/>
                  </a:moveTo>
                  <a:cubicBezTo>
                    <a:pt x="100" y="126"/>
                    <a:pt x="181" y="17"/>
                    <a:pt x="294" y="12"/>
                  </a:cubicBezTo>
                  <a:cubicBezTo>
                    <a:pt x="384" y="8"/>
                    <a:pt x="473" y="4"/>
                    <a:pt x="563" y="0"/>
                  </a:cubicBezTo>
                  <a:cubicBezTo>
                    <a:pt x="813" y="12"/>
                    <a:pt x="727" y="12"/>
                    <a:pt x="821" y="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0" name="Freeform 87"/>
            <p:cNvSpPr>
              <a:spLocks/>
            </p:cNvSpPr>
            <p:nvPr/>
          </p:nvSpPr>
          <p:spPr bwMode="auto">
            <a:xfrm>
              <a:off x="2255" y="3382"/>
              <a:ext cx="760" cy="176"/>
            </a:xfrm>
            <a:custGeom>
              <a:avLst/>
              <a:gdLst>
                <a:gd name="T0" fmla="*/ 0 w 760"/>
                <a:gd name="T1" fmla="*/ 0 h 176"/>
                <a:gd name="T2" fmla="*/ 159 w 760"/>
                <a:gd name="T3" fmla="*/ 86 h 176"/>
                <a:gd name="T4" fmla="*/ 404 w 760"/>
                <a:gd name="T5" fmla="*/ 160 h 176"/>
                <a:gd name="T6" fmla="*/ 760 w 760"/>
                <a:gd name="T7" fmla="*/ 123 h 1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0" h="176">
                  <a:moveTo>
                    <a:pt x="0" y="0"/>
                  </a:moveTo>
                  <a:cubicBezTo>
                    <a:pt x="58" y="20"/>
                    <a:pt x="104" y="61"/>
                    <a:pt x="159" y="86"/>
                  </a:cubicBezTo>
                  <a:cubicBezTo>
                    <a:pt x="238" y="121"/>
                    <a:pt x="319" y="148"/>
                    <a:pt x="404" y="160"/>
                  </a:cubicBezTo>
                  <a:cubicBezTo>
                    <a:pt x="523" y="155"/>
                    <a:pt x="650" y="176"/>
                    <a:pt x="760" y="12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1" name="Freeform 88"/>
            <p:cNvSpPr>
              <a:spLocks/>
            </p:cNvSpPr>
            <p:nvPr/>
          </p:nvSpPr>
          <p:spPr bwMode="auto">
            <a:xfrm>
              <a:off x="3064" y="3052"/>
              <a:ext cx="600" cy="122"/>
            </a:xfrm>
            <a:custGeom>
              <a:avLst/>
              <a:gdLst>
                <a:gd name="T0" fmla="*/ 600 w 600"/>
                <a:gd name="T1" fmla="*/ 122 h 122"/>
                <a:gd name="T2" fmla="*/ 576 w 600"/>
                <a:gd name="T3" fmla="*/ 85 h 122"/>
                <a:gd name="T4" fmla="*/ 539 w 600"/>
                <a:gd name="T5" fmla="*/ 73 h 122"/>
                <a:gd name="T6" fmla="*/ 306 w 600"/>
                <a:gd name="T7" fmla="*/ 0 h 122"/>
                <a:gd name="T8" fmla="*/ 0 w 600"/>
                <a:gd name="T9" fmla="*/ 12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0" h="122">
                  <a:moveTo>
                    <a:pt x="600" y="122"/>
                  </a:moveTo>
                  <a:cubicBezTo>
                    <a:pt x="592" y="110"/>
                    <a:pt x="587" y="94"/>
                    <a:pt x="576" y="85"/>
                  </a:cubicBezTo>
                  <a:cubicBezTo>
                    <a:pt x="566" y="77"/>
                    <a:pt x="551" y="79"/>
                    <a:pt x="539" y="73"/>
                  </a:cubicBezTo>
                  <a:cubicBezTo>
                    <a:pt x="454" y="32"/>
                    <a:pt x="400" y="13"/>
                    <a:pt x="306" y="0"/>
                  </a:cubicBezTo>
                  <a:cubicBezTo>
                    <a:pt x="65" y="14"/>
                    <a:pt x="167" y="12"/>
                    <a:pt x="0" y="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2" name="Freeform 89"/>
            <p:cNvSpPr>
              <a:spLocks/>
            </p:cNvSpPr>
            <p:nvPr/>
          </p:nvSpPr>
          <p:spPr bwMode="auto">
            <a:xfrm>
              <a:off x="2929" y="3358"/>
              <a:ext cx="760" cy="49"/>
            </a:xfrm>
            <a:custGeom>
              <a:avLst/>
              <a:gdLst>
                <a:gd name="T0" fmla="*/ 760 w 760"/>
                <a:gd name="T1" fmla="*/ 0 h 49"/>
                <a:gd name="T2" fmla="*/ 0 w 760"/>
                <a:gd name="T3" fmla="*/ 49 h 49"/>
                <a:gd name="T4" fmla="*/ 0 60000 65536"/>
                <a:gd name="T5" fmla="*/ 0 60000 65536"/>
              </a:gdLst>
              <a:ahLst/>
              <a:cxnLst>
                <a:cxn ang="T4">
                  <a:pos x="T0" y="T1"/>
                </a:cxn>
                <a:cxn ang="T5">
                  <a:pos x="T2" y="T3"/>
                </a:cxn>
              </a:cxnLst>
              <a:rect l="0" t="0" r="r" b="b"/>
              <a:pathLst>
                <a:path w="760" h="49">
                  <a:moveTo>
                    <a:pt x="760" y="0"/>
                  </a:moveTo>
                  <a:cubicBezTo>
                    <a:pt x="506" y="19"/>
                    <a:pt x="255" y="49"/>
                    <a:pt x="0" y="4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3" name="AutoShape 90"/>
            <p:cNvSpPr>
              <a:spLocks noChangeArrowheads="1"/>
            </p:cNvSpPr>
            <p:nvPr/>
          </p:nvSpPr>
          <p:spPr bwMode="auto">
            <a:xfrm rot="-10783599">
              <a:off x="4224" y="2880"/>
              <a:ext cx="624" cy="57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2925 h 21600"/>
                <a:gd name="T14" fmla="*/ 18242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35" name="Text Box 91"/>
          <p:cNvSpPr txBox="1">
            <a:spLocks noChangeArrowheads="1"/>
          </p:cNvSpPr>
          <p:nvPr/>
        </p:nvSpPr>
        <p:spPr bwMode="auto">
          <a:xfrm>
            <a:off x="2207792" y="6357622"/>
            <a:ext cx="157824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b="1" dirty="0" err="1"/>
              <a:t>kinetocore</a:t>
            </a:r>
            <a:endParaRPr lang="en-US" sz="1800" b="1" dirty="0"/>
          </a:p>
        </p:txBody>
      </p:sp>
      <p:sp>
        <p:nvSpPr>
          <p:cNvPr id="18436" name="Line 92"/>
          <p:cNvSpPr>
            <a:spLocks noChangeShapeType="1"/>
          </p:cNvSpPr>
          <p:nvPr/>
        </p:nvSpPr>
        <p:spPr bwMode="auto">
          <a:xfrm flipV="1">
            <a:off x="3533034" y="5875942"/>
            <a:ext cx="1253959" cy="687562"/>
          </a:xfrm>
          <a:prstGeom prst="line">
            <a:avLst/>
          </a:prstGeom>
          <a:noFill/>
          <a:ln w="317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Text Box 93"/>
          <p:cNvSpPr txBox="1">
            <a:spLocks noChangeArrowheads="1"/>
          </p:cNvSpPr>
          <p:nvPr/>
        </p:nvSpPr>
        <p:spPr bwMode="auto">
          <a:xfrm>
            <a:off x="6684056" y="228600"/>
            <a:ext cx="24272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3600" b="1" dirty="0">
                <a:latin typeface="Comic Sans MS" panose="030F0702030302020204" pitchFamily="66" charset="0"/>
              </a:rPr>
              <a:t>Prophase</a:t>
            </a:r>
          </a:p>
        </p:txBody>
      </p:sp>
      <p:sp>
        <p:nvSpPr>
          <p:cNvPr id="18438" name="Text Box 94"/>
          <p:cNvSpPr txBox="1">
            <a:spLocks noChangeArrowheads="1"/>
          </p:cNvSpPr>
          <p:nvPr/>
        </p:nvSpPr>
        <p:spPr bwMode="auto">
          <a:xfrm>
            <a:off x="360370" y="5420225"/>
            <a:ext cx="19281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2000" b="1" i="1" dirty="0">
                <a:solidFill>
                  <a:srgbClr val="FF0000"/>
                </a:solidFill>
                <a:latin typeface="Comic Sans MS" panose="030F0702030302020204" pitchFamily="66" charset="0"/>
              </a:rPr>
              <a:t>Q:</a:t>
            </a:r>
            <a:r>
              <a:rPr lang="en-US" sz="2000" i="1" dirty="0">
                <a:solidFill>
                  <a:srgbClr val="FF0000"/>
                </a:solidFill>
                <a:latin typeface="Comic Sans MS" panose="030F0702030302020204" pitchFamily="66" charset="0"/>
              </a:rPr>
              <a:t> What is a </a:t>
            </a:r>
            <a:r>
              <a:rPr lang="en-US" sz="2000" i="1" dirty="0" err="1">
                <a:solidFill>
                  <a:srgbClr val="FF0000"/>
                </a:solidFill>
                <a:latin typeface="Comic Sans MS" panose="030F0702030302020204" pitchFamily="66" charset="0"/>
              </a:rPr>
              <a:t>kinetocore</a:t>
            </a:r>
            <a:r>
              <a:rPr lang="en-US" sz="2000" i="1" dirty="0">
                <a:solidFill>
                  <a:srgbClr val="FF0000"/>
                </a:solidFill>
                <a:latin typeface="Comic Sans MS" panose="030F0702030302020204" pitchFamily="66" charset="0"/>
              </a:rPr>
              <a:t>?</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522288" y="381000"/>
            <a:ext cx="6945313" cy="6096000"/>
            <a:chOff x="521" y="192"/>
            <a:chExt cx="4375" cy="3840"/>
          </a:xfrm>
        </p:grpSpPr>
        <p:sp>
          <p:nvSpPr>
            <p:cNvPr id="19464" name="Text Box 3"/>
            <p:cNvSpPr txBox="1">
              <a:spLocks noChangeArrowheads="1"/>
            </p:cNvSpPr>
            <p:nvPr/>
          </p:nvSpPr>
          <p:spPr bwMode="auto">
            <a:xfrm>
              <a:off x="2128" y="192"/>
              <a:ext cx="11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sz="4000" b="1">
                <a:solidFill>
                  <a:schemeClr val="hlink"/>
                </a:solidFill>
                <a:latin typeface="Arial Narrow" panose="020B0606020202030204" pitchFamily="34" charset="0"/>
              </a:endParaRPr>
            </a:p>
          </p:txBody>
        </p:sp>
        <p:sp>
          <p:nvSpPr>
            <p:cNvPr id="19465" name="Text Box 4"/>
            <p:cNvSpPr txBox="1">
              <a:spLocks noChangeArrowheads="1"/>
            </p:cNvSpPr>
            <p:nvPr/>
          </p:nvSpPr>
          <p:spPr bwMode="auto">
            <a:xfrm>
              <a:off x="521" y="1015"/>
              <a:ext cx="2791" cy="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sz="2800" dirty="0">
                  <a:latin typeface="Comic Sans MS" panose="030F0702030302020204" pitchFamily="66" charset="0"/>
                </a:rPr>
                <a:t> </a:t>
              </a:r>
              <a:r>
                <a:rPr lang="en-US" dirty="0">
                  <a:latin typeface="Comic Sans MS" panose="030F0702030302020204" pitchFamily="66" charset="0"/>
                </a:rPr>
                <a:t>chromosomes align along</a:t>
              </a:r>
            </a:p>
            <a:p>
              <a:pPr eaLnBrk="1" hangingPunct="1"/>
              <a:r>
                <a:rPr lang="en-US" dirty="0">
                  <a:latin typeface="Comic Sans MS" panose="030F0702030302020204" pitchFamily="66" charset="0"/>
                </a:rPr>
                <a:t>  equator of the cell, with one</a:t>
              </a:r>
            </a:p>
            <a:p>
              <a:pPr eaLnBrk="1" hangingPunct="1"/>
              <a:r>
                <a:rPr lang="en-US" dirty="0">
                  <a:latin typeface="Comic Sans MS" panose="030F0702030302020204" pitchFamily="66" charset="0"/>
                </a:rPr>
                <a:t>  kinetochore facing each pole</a:t>
              </a:r>
            </a:p>
          </p:txBody>
        </p:sp>
        <p:sp>
          <p:nvSpPr>
            <p:cNvPr id="19466" name="Arc 5"/>
            <p:cNvSpPr>
              <a:spLocks/>
            </p:cNvSpPr>
            <p:nvPr/>
          </p:nvSpPr>
          <p:spPr bwMode="auto">
            <a:xfrm>
              <a:off x="1536" y="2400"/>
              <a:ext cx="96"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7" name="Oval 6"/>
            <p:cNvSpPr>
              <a:spLocks noChangeArrowheads="1"/>
            </p:cNvSpPr>
            <p:nvPr/>
          </p:nvSpPr>
          <p:spPr bwMode="auto">
            <a:xfrm>
              <a:off x="576" y="2160"/>
              <a:ext cx="2016" cy="187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68" name="Oval 7"/>
            <p:cNvSpPr>
              <a:spLocks noChangeArrowheads="1"/>
            </p:cNvSpPr>
            <p:nvPr/>
          </p:nvSpPr>
          <p:spPr bwMode="auto">
            <a:xfrm>
              <a:off x="1488" y="230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69" name="Oval 8"/>
            <p:cNvSpPr>
              <a:spLocks noChangeArrowheads="1"/>
            </p:cNvSpPr>
            <p:nvPr/>
          </p:nvSpPr>
          <p:spPr bwMode="auto">
            <a:xfrm>
              <a:off x="1632" y="230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0" name="Oval 9"/>
            <p:cNvSpPr>
              <a:spLocks noChangeArrowheads="1"/>
            </p:cNvSpPr>
            <p:nvPr/>
          </p:nvSpPr>
          <p:spPr bwMode="auto">
            <a:xfrm>
              <a:off x="1488"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1" name="Oval 10"/>
            <p:cNvSpPr>
              <a:spLocks noChangeArrowheads="1"/>
            </p:cNvSpPr>
            <p:nvPr/>
          </p:nvSpPr>
          <p:spPr bwMode="auto">
            <a:xfrm>
              <a:off x="1632" y="3744"/>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2" name="Oval 11"/>
            <p:cNvSpPr>
              <a:spLocks noChangeArrowheads="1"/>
            </p:cNvSpPr>
            <p:nvPr/>
          </p:nvSpPr>
          <p:spPr bwMode="auto">
            <a:xfrm>
              <a:off x="720"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3" name="Oval 12"/>
            <p:cNvSpPr>
              <a:spLocks noChangeArrowheads="1"/>
            </p:cNvSpPr>
            <p:nvPr/>
          </p:nvSpPr>
          <p:spPr bwMode="auto">
            <a:xfrm>
              <a:off x="720"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4" name="Oval 13"/>
            <p:cNvSpPr>
              <a:spLocks noChangeArrowheads="1"/>
            </p:cNvSpPr>
            <p:nvPr/>
          </p:nvSpPr>
          <p:spPr bwMode="auto">
            <a:xfrm>
              <a:off x="1344"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5" name="Oval 14"/>
            <p:cNvSpPr>
              <a:spLocks noChangeArrowheads="1"/>
            </p:cNvSpPr>
            <p:nvPr/>
          </p:nvSpPr>
          <p:spPr bwMode="auto">
            <a:xfrm>
              <a:off x="1344"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6" name="Oval 15"/>
            <p:cNvSpPr>
              <a:spLocks noChangeArrowheads="1"/>
            </p:cNvSpPr>
            <p:nvPr/>
          </p:nvSpPr>
          <p:spPr bwMode="auto">
            <a:xfrm>
              <a:off x="1968" y="3168"/>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7" name="Oval 16"/>
            <p:cNvSpPr>
              <a:spLocks noChangeArrowheads="1"/>
            </p:cNvSpPr>
            <p:nvPr/>
          </p:nvSpPr>
          <p:spPr bwMode="auto">
            <a:xfrm>
              <a:off x="1968" y="3072"/>
              <a:ext cx="52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8" name="Oval 17"/>
            <p:cNvSpPr>
              <a:spLocks noChangeArrowheads="1"/>
            </p:cNvSpPr>
            <p:nvPr/>
          </p:nvSpPr>
          <p:spPr bwMode="auto">
            <a:xfrm>
              <a:off x="960"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79" name="Oval 18"/>
            <p:cNvSpPr>
              <a:spLocks noChangeArrowheads="1"/>
            </p:cNvSpPr>
            <p:nvPr/>
          </p:nvSpPr>
          <p:spPr bwMode="auto">
            <a:xfrm>
              <a:off x="1584"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80" name="Oval 19"/>
            <p:cNvSpPr>
              <a:spLocks noChangeArrowheads="1"/>
            </p:cNvSpPr>
            <p:nvPr/>
          </p:nvSpPr>
          <p:spPr bwMode="auto">
            <a:xfrm>
              <a:off x="2208" y="3120"/>
              <a:ext cx="48" cy="4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19481" name="Arc 20"/>
            <p:cNvSpPr>
              <a:spLocks/>
            </p:cNvSpPr>
            <p:nvPr/>
          </p:nvSpPr>
          <p:spPr bwMode="auto">
            <a:xfrm flipH="1">
              <a:off x="960" y="2400"/>
              <a:ext cx="528"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Arc 21"/>
            <p:cNvSpPr>
              <a:spLocks/>
            </p:cNvSpPr>
            <p:nvPr/>
          </p:nvSpPr>
          <p:spPr bwMode="auto">
            <a:xfrm>
              <a:off x="1728" y="2400"/>
              <a:ext cx="480"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Arc 22"/>
            <p:cNvSpPr>
              <a:spLocks/>
            </p:cNvSpPr>
            <p:nvPr/>
          </p:nvSpPr>
          <p:spPr bwMode="auto">
            <a:xfrm flipH="1" flipV="1">
              <a:off x="960" y="3216"/>
              <a:ext cx="528"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Arc 23"/>
            <p:cNvSpPr>
              <a:spLocks/>
            </p:cNvSpPr>
            <p:nvPr/>
          </p:nvSpPr>
          <p:spPr bwMode="auto">
            <a:xfrm flipV="1">
              <a:off x="1728" y="3216"/>
              <a:ext cx="480"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Arc 24"/>
            <p:cNvSpPr>
              <a:spLocks/>
            </p:cNvSpPr>
            <p:nvPr/>
          </p:nvSpPr>
          <p:spPr bwMode="auto">
            <a:xfrm flipV="1">
              <a:off x="1584" y="3216"/>
              <a:ext cx="48"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Line 25"/>
            <p:cNvSpPr>
              <a:spLocks noChangeShapeType="1"/>
            </p:cNvSpPr>
            <p:nvPr/>
          </p:nvSpPr>
          <p:spPr bwMode="auto">
            <a:xfrm>
              <a:off x="1296" y="2880"/>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7" name="Line 26"/>
            <p:cNvSpPr>
              <a:spLocks noChangeShapeType="1"/>
            </p:cNvSpPr>
            <p:nvPr/>
          </p:nvSpPr>
          <p:spPr bwMode="auto">
            <a:xfrm>
              <a:off x="1920" y="2880"/>
              <a:ext cx="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8" name="Text Box 27"/>
            <p:cNvSpPr txBox="1">
              <a:spLocks noChangeArrowheads="1"/>
            </p:cNvSpPr>
            <p:nvPr/>
          </p:nvSpPr>
          <p:spPr bwMode="auto">
            <a:xfrm>
              <a:off x="2832" y="2160"/>
              <a:ext cx="116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a:latin typeface="Arial Narrow" panose="020B0606020202030204" pitchFamily="34" charset="0"/>
                </a:rPr>
                <a:t>centrioles</a:t>
              </a:r>
            </a:p>
          </p:txBody>
        </p:sp>
        <p:sp>
          <p:nvSpPr>
            <p:cNvPr id="19489" name="Text Box 28"/>
            <p:cNvSpPr txBox="1">
              <a:spLocks noChangeArrowheads="1"/>
            </p:cNvSpPr>
            <p:nvPr/>
          </p:nvSpPr>
          <p:spPr bwMode="auto">
            <a:xfrm>
              <a:off x="3416" y="3139"/>
              <a:ext cx="14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a:latin typeface="Arial Narrow" panose="020B0606020202030204" pitchFamily="34" charset="0"/>
                </a:rPr>
                <a:t>spindle fibers</a:t>
              </a:r>
            </a:p>
          </p:txBody>
        </p:sp>
        <p:sp>
          <p:nvSpPr>
            <p:cNvPr id="19490" name="Arc 29"/>
            <p:cNvSpPr>
              <a:spLocks/>
            </p:cNvSpPr>
            <p:nvPr/>
          </p:nvSpPr>
          <p:spPr bwMode="auto">
            <a:xfrm flipH="1">
              <a:off x="1104" y="2400"/>
              <a:ext cx="432"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1" name="Arc 30"/>
            <p:cNvSpPr>
              <a:spLocks/>
            </p:cNvSpPr>
            <p:nvPr/>
          </p:nvSpPr>
          <p:spPr bwMode="auto">
            <a:xfrm flipH="1">
              <a:off x="1440" y="2400"/>
              <a:ext cx="48"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2" name="Arc 31"/>
            <p:cNvSpPr>
              <a:spLocks/>
            </p:cNvSpPr>
            <p:nvPr/>
          </p:nvSpPr>
          <p:spPr bwMode="auto">
            <a:xfrm>
              <a:off x="1632" y="2400"/>
              <a:ext cx="144"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3" name="Arc 32"/>
            <p:cNvSpPr>
              <a:spLocks/>
            </p:cNvSpPr>
            <p:nvPr/>
          </p:nvSpPr>
          <p:spPr bwMode="auto">
            <a:xfrm>
              <a:off x="1680" y="2400"/>
              <a:ext cx="672" cy="6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4" name="Arc 33"/>
            <p:cNvSpPr>
              <a:spLocks/>
            </p:cNvSpPr>
            <p:nvPr/>
          </p:nvSpPr>
          <p:spPr bwMode="auto">
            <a:xfrm flipH="1" flipV="1">
              <a:off x="1056" y="3216"/>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5" name="Arc 34"/>
            <p:cNvSpPr>
              <a:spLocks/>
            </p:cNvSpPr>
            <p:nvPr/>
          </p:nvSpPr>
          <p:spPr bwMode="auto">
            <a:xfrm flipV="1">
              <a:off x="1680" y="3216"/>
              <a:ext cx="384" cy="57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6" name="Arc 35"/>
            <p:cNvSpPr>
              <a:spLocks/>
            </p:cNvSpPr>
            <p:nvPr/>
          </p:nvSpPr>
          <p:spPr bwMode="auto">
            <a:xfrm flipH="1" flipV="1">
              <a:off x="1440" y="3216"/>
              <a:ext cx="96"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7" name="Arc 36"/>
            <p:cNvSpPr>
              <a:spLocks/>
            </p:cNvSpPr>
            <p:nvPr/>
          </p:nvSpPr>
          <p:spPr bwMode="auto">
            <a:xfrm flipV="1">
              <a:off x="1632" y="3216"/>
              <a:ext cx="192"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98" name="Line 37"/>
            <p:cNvSpPr>
              <a:spLocks noChangeShapeType="1"/>
            </p:cNvSpPr>
            <p:nvPr/>
          </p:nvSpPr>
          <p:spPr bwMode="auto">
            <a:xfrm flipH="1">
              <a:off x="1776" y="2352"/>
              <a:ext cx="1056"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99" name="Line 38"/>
            <p:cNvSpPr>
              <a:spLocks noChangeShapeType="1"/>
            </p:cNvSpPr>
            <p:nvPr/>
          </p:nvSpPr>
          <p:spPr bwMode="auto">
            <a:xfrm>
              <a:off x="2256" y="3360"/>
              <a:ext cx="1152" cy="0"/>
            </a:xfrm>
            <a:prstGeom prst="line">
              <a:avLst/>
            </a:prstGeom>
            <a:noFill/>
            <a:ln w="3810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00" name="Text Box 39"/>
            <p:cNvSpPr txBox="1">
              <a:spLocks noChangeArrowheads="1"/>
            </p:cNvSpPr>
            <p:nvPr/>
          </p:nvSpPr>
          <p:spPr bwMode="auto">
            <a:xfrm>
              <a:off x="3264" y="2611"/>
              <a:ext cx="155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200" b="1">
                  <a:latin typeface="Arial Narrow" panose="020B0606020202030204" pitchFamily="34" charset="0"/>
                </a:rPr>
                <a:t>chromosomes</a:t>
              </a:r>
            </a:p>
          </p:txBody>
        </p:sp>
        <p:sp>
          <p:nvSpPr>
            <p:cNvPr id="19501" name="Line 40"/>
            <p:cNvSpPr>
              <a:spLocks noChangeShapeType="1"/>
            </p:cNvSpPr>
            <p:nvPr/>
          </p:nvSpPr>
          <p:spPr bwMode="auto">
            <a:xfrm flipH="1">
              <a:off x="2544" y="2832"/>
              <a:ext cx="768" cy="24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9459" name="Picture 43" descr="metaphase in onion-UCDav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152400"/>
            <a:ext cx="18748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4"/>
          <p:cNvSpPr txBox="1">
            <a:spLocks noChangeArrowheads="1"/>
          </p:cNvSpPr>
          <p:nvPr/>
        </p:nvSpPr>
        <p:spPr bwMode="auto">
          <a:xfrm>
            <a:off x="2286001" y="436266"/>
            <a:ext cx="41909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4400" b="1" dirty="0" smtClean="0">
                <a:latin typeface="Comic Sans MS" panose="030F0702030302020204" pitchFamily="66" charset="0"/>
              </a:rPr>
              <a:t>2. Metaphase</a:t>
            </a:r>
            <a:endParaRPr lang="en-US" sz="4400" b="1" dirty="0">
              <a:latin typeface="Comic Sans MS" panose="030F0702030302020204" pitchFamily="66" charset="0"/>
            </a:endParaRPr>
          </a:p>
        </p:txBody>
      </p:sp>
      <p:pic>
        <p:nvPicPr>
          <p:cNvPr id="19461" name="Picture 45" descr="Metaphase-drawi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52400"/>
            <a:ext cx="16002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46"/>
          <p:cNvSpPr>
            <a:spLocks noChangeArrowheads="1"/>
          </p:cNvSpPr>
          <p:nvPr/>
        </p:nvSpPr>
        <p:spPr bwMode="auto">
          <a:xfrm>
            <a:off x="4876800" y="6492875"/>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r>
              <a:rPr lang="en-US" sz="1000">
                <a:latin typeface="Comic Sans MS" panose="030F0702030302020204" pitchFamily="66" charset="0"/>
              </a:rPr>
              <a:t>Images: </a:t>
            </a:r>
            <a:r>
              <a:rPr lang="en-US" sz="1000">
                <a:latin typeface="Comic Sans MS" panose="030F0702030302020204" pitchFamily="66" charset="0"/>
                <a:hlinkClick r:id="rId5"/>
              </a:rPr>
              <a:t>Metaphase drawing</a:t>
            </a:r>
            <a:r>
              <a:rPr lang="en-US" sz="1000">
                <a:latin typeface="Comic Sans MS" panose="030F0702030302020204" pitchFamily="66" charset="0"/>
              </a:rPr>
              <a:t>, Henry Gray's Anatomy of the Human Body; Metaphase Onion Cell Drawing &amp; Photo, Source Unknown</a:t>
            </a:r>
          </a:p>
        </p:txBody>
      </p:sp>
      <p:sp>
        <p:nvSpPr>
          <p:cNvPr id="19463" name="TextBox 4"/>
          <p:cNvSpPr txBox="1">
            <a:spLocks noChangeArrowheads="1"/>
          </p:cNvSpPr>
          <p:nvPr/>
        </p:nvSpPr>
        <p:spPr bwMode="auto">
          <a:xfrm>
            <a:off x="3733800" y="5715000"/>
            <a:ext cx="3200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200"/>
              <a:t>Kinetocores not pictured in this illustration.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3505200"/>
            <a:ext cx="7772400" cy="2743200"/>
          </a:xfrm>
          <a:noFill/>
        </p:spPr>
        <p:txBody>
          <a:bodyPr/>
          <a:lstStyle/>
          <a:p>
            <a:pPr algn="r" eaLnBrk="1" hangingPunct="1"/>
            <a:r>
              <a:rPr lang="en-US" sz="4800" b="1" smtClean="0">
                <a:solidFill>
                  <a:srgbClr val="333333"/>
                </a:solidFill>
                <a:latin typeface="Comic Sans MS" panose="030F0702030302020204" pitchFamily="66" charset="0"/>
              </a:rPr>
              <a:t>Genetics:</a:t>
            </a:r>
            <a:r>
              <a:rPr lang="en-US" sz="4800" b="1" smtClean="0">
                <a:latin typeface="Comic Sans MS" panose="030F0702030302020204" pitchFamily="66" charset="0"/>
              </a:rPr>
              <a:t> </a:t>
            </a:r>
            <a:br>
              <a:rPr lang="en-US" sz="4800" b="1" smtClean="0">
                <a:latin typeface="Comic Sans MS" panose="030F0702030302020204" pitchFamily="66" charset="0"/>
              </a:rPr>
            </a:br>
            <a:r>
              <a:rPr lang="en-US" sz="3600" smtClean="0">
                <a:latin typeface="Comic Sans MS" panose="030F0702030302020204" pitchFamily="66" charset="0"/>
              </a:rPr>
              <a:t>Mitotic Cell Division</a:t>
            </a:r>
            <a:endParaRPr lang="en-US" sz="3200" smtClean="0">
              <a:latin typeface="Comic Sans MS" panose="030F0702030302020204" pitchFamily="66" charset="0"/>
            </a:endParaRPr>
          </a:p>
        </p:txBody>
      </p:sp>
      <p:pic>
        <p:nvPicPr>
          <p:cNvPr id="3075" name="Picture 6" descr="Miitosis-overvie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609600"/>
            <a:ext cx="7543800"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
        <p:nvSpPr>
          <p:cNvPr id="3077" name="Text Box 8"/>
          <p:cNvSpPr txBox="1">
            <a:spLocks noChangeArrowheads="1"/>
          </p:cNvSpPr>
          <p:nvPr/>
        </p:nvSpPr>
        <p:spPr bwMode="auto">
          <a:xfrm>
            <a:off x="0" y="6629400"/>
            <a:ext cx="2438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6"/>
              </a:rPr>
              <a:t>Overview of Mitosis</a:t>
            </a:r>
            <a:r>
              <a:rPr lang="en-US" sz="1000">
                <a:latin typeface="Comic Sans MS" panose="030F0702030302020204" pitchFamily="66" charset="0"/>
              </a:rPr>
              <a:t>, Mysid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7229" y="459759"/>
            <a:ext cx="3581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4400" b="1" dirty="0" smtClean="0">
                <a:latin typeface="Comic Sans MS" panose="030F0702030302020204" pitchFamily="66" charset="0"/>
              </a:rPr>
              <a:t>3. Anaphase</a:t>
            </a:r>
            <a:endParaRPr lang="en-US" sz="4400" b="1" dirty="0">
              <a:latin typeface="Comic Sans MS" panose="030F0702030302020204" pitchFamily="66" charset="0"/>
            </a:endParaRPr>
          </a:p>
        </p:txBody>
      </p:sp>
      <p:sp>
        <p:nvSpPr>
          <p:cNvPr id="20483" name="Text Box 4"/>
          <p:cNvSpPr txBox="1">
            <a:spLocks noChangeArrowheads="1"/>
          </p:cNvSpPr>
          <p:nvPr/>
        </p:nvSpPr>
        <p:spPr bwMode="auto">
          <a:xfrm>
            <a:off x="762000" y="1981200"/>
            <a:ext cx="44958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a:latin typeface="Comic Sans MS" panose="030F0702030302020204" pitchFamily="66" charset="0"/>
              </a:rPr>
              <a:t> </a:t>
            </a:r>
            <a:r>
              <a:rPr lang="en-US">
                <a:latin typeface="Comic Sans MS" panose="030F0702030302020204" pitchFamily="66" charset="0"/>
                <a:hlinkClick r:id="rId3"/>
              </a:rPr>
              <a:t>sister chromatids</a:t>
            </a:r>
            <a:r>
              <a:rPr lang="en-US">
                <a:latin typeface="Comic Sans MS" panose="030F0702030302020204" pitchFamily="66" charset="0"/>
              </a:rPr>
              <a:t> separate</a:t>
            </a:r>
          </a:p>
          <a:p>
            <a:pPr eaLnBrk="1" hangingPunct="1"/>
            <a:endParaRPr lang="en-US" sz="2800">
              <a:latin typeface="Comic Sans MS" panose="030F0702030302020204" pitchFamily="66" charset="0"/>
            </a:endParaRPr>
          </a:p>
          <a:p>
            <a:pPr eaLnBrk="1" hangingPunct="1">
              <a:buFontTx/>
              <a:buChar char="•"/>
            </a:pPr>
            <a:r>
              <a:rPr lang="en-US">
                <a:latin typeface="Comic Sans MS" panose="030F0702030302020204" pitchFamily="66" charset="0"/>
              </a:rPr>
              <a:t> spindle fibers attached to</a:t>
            </a:r>
          </a:p>
          <a:p>
            <a:pPr eaLnBrk="1" hangingPunct="1"/>
            <a:r>
              <a:rPr lang="en-US">
                <a:latin typeface="Comic Sans MS" panose="030F0702030302020204" pitchFamily="66" charset="0"/>
              </a:rPr>
              <a:t>  kinetochores </a:t>
            </a:r>
            <a:r>
              <a:rPr lang="en-US" b="1">
                <a:latin typeface="Comic Sans MS" panose="030F0702030302020204" pitchFamily="66" charset="0"/>
              </a:rPr>
              <a:t>shorten</a:t>
            </a:r>
            <a:r>
              <a:rPr lang="en-US">
                <a:latin typeface="Comic Sans MS" panose="030F0702030302020204" pitchFamily="66" charset="0"/>
              </a:rPr>
              <a:t> and  </a:t>
            </a:r>
          </a:p>
          <a:p>
            <a:pPr eaLnBrk="1" hangingPunct="1"/>
            <a:r>
              <a:rPr lang="en-US" b="1">
                <a:latin typeface="Comic Sans MS" panose="030F0702030302020204" pitchFamily="66" charset="0"/>
              </a:rPr>
              <a:t> pull </a:t>
            </a:r>
            <a:r>
              <a:rPr lang="en-US">
                <a:latin typeface="Comic Sans MS" panose="030F0702030302020204" pitchFamily="66" charset="0"/>
              </a:rPr>
              <a:t>chromatids towards the </a:t>
            </a:r>
          </a:p>
          <a:p>
            <a:pPr eaLnBrk="1" hangingPunct="1"/>
            <a:r>
              <a:rPr lang="en-US">
                <a:latin typeface="Comic Sans MS" panose="030F0702030302020204" pitchFamily="66" charset="0"/>
              </a:rPr>
              <a:t>  poles.</a:t>
            </a:r>
          </a:p>
          <a:p>
            <a:pPr eaLnBrk="1" hangingPunct="1">
              <a:buFontTx/>
              <a:buChar char="•"/>
            </a:pPr>
            <a:endParaRPr lang="en-US" sz="2800">
              <a:latin typeface="Comic Sans MS" panose="030F0702030302020204" pitchFamily="66" charset="0"/>
            </a:endParaRPr>
          </a:p>
          <a:p>
            <a:pPr eaLnBrk="1" hangingPunct="1">
              <a:buFontTx/>
              <a:buChar char="•"/>
            </a:pPr>
            <a:r>
              <a:rPr lang="en-US">
                <a:latin typeface="Comic Sans MS" panose="030F0702030302020204" pitchFamily="66" charset="0"/>
              </a:rPr>
              <a:t> free spindle fibers </a:t>
            </a:r>
            <a:r>
              <a:rPr lang="en-US" b="1">
                <a:latin typeface="Comic Sans MS" panose="030F0702030302020204" pitchFamily="66" charset="0"/>
              </a:rPr>
              <a:t>lengthen</a:t>
            </a:r>
          </a:p>
          <a:p>
            <a:pPr eaLnBrk="1" hangingPunct="1"/>
            <a:r>
              <a:rPr lang="en-US" b="1">
                <a:latin typeface="Comic Sans MS" panose="030F0702030302020204" pitchFamily="66" charset="0"/>
              </a:rPr>
              <a:t> </a:t>
            </a:r>
            <a:r>
              <a:rPr lang="en-US">
                <a:latin typeface="Comic Sans MS" panose="030F0702030302020204" pitchFamily="66" charset="0"/>
              </a:rPr>
              <a:t> and </a:t>
            </a:r>
            <a:r>
              <a:rPr lang="en-US" b="1">
                <a:latin typeface="Comic Sans MS" panose="030F0702030302020204" pitchFamily="66" charset="0"/>
              </a:rPr>
              <a:t>push </a:t>
            </a:r>
            <a:r>
              <a:rPr lang="en-US">
                <a:latin typeface="Comic Sans MS" panose="030F0702030302020204" pitchFamily="66" charset="0"/>
              </a:rPr>
              <a:t>poles of cell apart</a:t>
            </a:r>
          </a:p>
          <a:p>
            <a:pPr eaLnBrk="1" hangingPunct="1"/>
            <a:endParaRPr lang="en-US" sz="2800">
              <a:latin typeface="Comic Sans MS" panose="030F0702030302020204" pitchFamily="66" charset="0"/>
            </a:endParaRPr>
          </a:p>
        </p:txBody>
      </p:sp>
      <p:pic>
        <p:nvPicPr>
          <p:cNvPr id="20484" name="Picture 10" descr="anaphase in onion-UCDavi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609600"/>
            <a:ext cx="24431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descr="Anaphase diagra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00" y="152400"/>
            <a:ext cx="15240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2"/>
          <p:cNvSpPr txBox="1">
            <a:spLocks noChangeArrowheads="1"/>
          </p:cNvSpPr>
          <p:nvPr/>
        </p:nvSpPr>
        <p:spPr bwMode="auto">
          <a:xfrm>
            <a:off x="0" y="6492875"/>
            <a:ext cx="4114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6"/>
              </a:rPr>
              <a:t>Anaphase drawing</a:t>
            </a:r>
            <a:r>
              <a:rPr lang="en-US" sz="1000">
                <a:latin typeface="Comic Sans MS" panose="030F0702030302020204" pitchFamily="66" charset="0"/>
              </a:rPr>
              <a:t>, Henry Gray's Anatomy of the Human Body; Anaphase Onion Cell Drawing &amp; Photo, Source Unknown</a:t>
            </a:r>
          </a:p>
        </p:txBody>
      </p:sp>
      <p:sp>
        <p:nvSpPr>
          <p:cNvPr id="20487" name="Text Box 13"/>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590800" y="437059"/>
            <a:ext cx="370967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4400" b="1" dirty="0" smtClean="0">
                <a:latin typeface="Comic Sans MS" panose="030F0702030302020204" pitchFamily="66" charset="0"/>
              </a:rPr>
              <a:t>4. </a:t>
            </a:r>
            <a:r>
              <a:rPr lang="en-US" sz="4400" b="1" dirty="0" err="1" smtClean="0">
                <a:latin typeface="Comic Sans MS" panose="030F0702030302020204" pitchFamily="66" charset="0"/>
              </a:rPr>
              <a:t>Telophase</a:t>
            </a:r>
            <a:endParaRPr lang="en-US" sz="4400" b="1" dirty="0">
              <a:latin typeface="Comic Sans MS" panose="030F0702030302020204" pitchFamily="66" charset="0"/>
            </a:endParaRPr>
          </a:p>
        </p:txBody>
      </p:sp>
      <p:pic>
        <p:nvPicPr>
          <p:cNvPr id="21507" name="Picture 13" descr="telophase in onion-UCDavi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77000" y="533400"/>
            <a:ext cx="21701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14"/>
          <p:cNvSpPr txBox="1">
            <a:spLocks noChangeArrowheads="1"/>
          </p:cNvSpPr>
          <p:nvPr/>
        </p:nvSpPr>
        <p:spPr bwMode="auto">
          <a:xfrm>
            <a:off x="990600" y="1828800"/>
            <a:ext cx="4724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buFontTx/>
              <a:buChar char="•"/>
            </a:pPr>
            <a:r>
              <a:rPr lang="en-US" sz="2000">
                <a:latin typeface="Comic Sans MS" panose="030F0702030302020204" pitchFamily="66" charset="0"/>
              </a:rPr>
              <a:t> spindle fibers disintegrate</a:t>
            </a:r>
          </a:p>
          <a:p>
            <a:pPr eaLnBrk="1" hangingPunct="1">
              <a:spcBef>
                <a:spcPct val="50000"/>
              </a:spcBef>
            </a:pPr>
            <a:endParaRPr lang="en-US" sz="1200">
              <a:latin typeface="Comic Sans MS" panose="030F0702030302020204" pitchFamily="66" charset="0"/>
            </a:endParaRPr>
          </a:p>
          <a:p>
            <a:pPr eaLnBrk="1" hangingPunct="1">
              <a:spcBef>
                <a:spcPct val="50000"/>
              </a:spcBef>
              <a:buFontTx/>
              <a:buChar char="•"/>
            </a:pPr>
            <a:r>
              <a:rPr lang="en-US" sz="2000">
                <a:latin typeface="Comic Sans MS" panose="030F0702030302020204" pitchFamily="66" charset="0"/>
              </a:rPr>
              <a:t> nuclear envelopes form around both        groups of chromosomes</a:t>
            </a:r>
          </a:p>
          <a:p>
            <a:pPr eaLnBrk="1" hangingPunct="1">
              <a:spcBef>
                <a:spcPct val="50000"/>
              </a:spcBef>
              <a:buFontTx/>
              <a:buChar char="•"/>
            </a:pPr>
            <a:endParaRPr lang="en-US" sz="1200">
              <a:latin typeface="Comic Sans MS" panose="030F0702030302020204" pitchFamily="66" charset="0"/>
            </a:endParaRPr>
          </a:p>
          <a:p>
            <a:pPr eaLnBrk="1" hangingPunct="1">
              <a:spcBef>
                <a:spcPct val="50000"/>
              </a:spcBef>
              <a:buFontTx/>
              <a:buChar char="•"/>
            </a:pPr>
            <a:r>
              <a:rPr lang="en-US" sz="2000">
                <a:latin typeface="Comic Sans MS" panose="030F0702030302020204" pitchFamily="66" charset="0"/>
              </a:rPr>
              <a:t>chromosomes revert to their extended state</a:t>
            </a:r>
          </a:p>
          <a:p>
            <a:pPr eaLnBrk="1" hangingPunct="1">
              <a:spcBef>
                <a:spcPct val="50000"/>
              </a:spcBef>
            </a:pPr>
            <a:endParaRPr lang="en-US" sz="1200">
              <a:latin typeface="Comic Sans MS" panose="030F0702030302020204" pitchFamily="66" charset="0"/>
            </a:endParaRPr>
          </a:p>
          <a:p>
            <a:pPr eaLnBrk="1" hangingPunct="1">
              <a:spcBef>
                <a:spcPct val="50000"/>
              </a:spcBef>
              <a:buFontTx/>
              <a:buChar char="•"/>
            </a:pPr>
            <a:r>
              <a:rPr lang="en-US" sz="2000">
                <a:latin typeface="Comic Sans MS" panose="030F0702030302020204" pitchFamily="66" charset="0"/>
              </a:rPr>
              <a:t> cytokinesis occurs, enclosing each daughter nucleus into a separate cell</a:t>
            </a:r>
          </a:p>
        </p:txBody>
      </p:sp>
      <p:pic>
        <p:nvPicPr>
          <p:cNvPr id="21509" name="Picture 15" descr="Telophase diagra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152400"/>
            <a:ext cx="16002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16"/>
          <p:cNvSpPr txBox="1">
            <a:spLocks noChangeArrowheads="1"/>
          </p:cNvSpPr>
          <p:nvPr/>
        </p:nvSpPr>
        <p:spPr bwMode="auto">
          <a:xfrm>
            <a:off x="0" y="6492875"/>
            <a:ext cx="42624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5"/>
              </a:rPr>
              <a:t>Telophase drawing</a:t>
            </a:r>
            <a:r>
              <a:rPr lang="en-US" sz="1000">
                <a:latin typeface="Comic Sans MS" panose="030F0702030302020204" pitchFamily="66" charset="0"/>
              </a:rPr>
              <a:t>, Henry Gray's Anatomy of the Human Body; Telophase Onion Cell Drawing &amp; Photo, Source Unknown</a:t>
            </a:r>
          </a:p>
        </p:txBody>
      </p:sp>
      <p:sp>
        <p:nvSpPr>
          <p:cNvPr id="21511" name="Text Box 17"/>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6"/>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7"/>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534988" y="171450"/>
            <a:ext cx="7924800" cy="5829300"/>
            <a:chOff x="336" y="384"/>
            <a:chExt cx="4992" cy="3672"/>
          </a:xfrm>
        </p:grpSpPr>
        <p:grpSp>
          <p:nvGrpSpPr>
            <p:cNvPr id="22533" name="Group 3"/>
            <p:cNvGrpSpPr>
              <a:grpSpLocks/>
            </p:cNvGrpSpPr>
            <p:nvPr/>
          </p:nvGrpSpPr>
          <p:grpSpPr bwMode="auto">
            <a:xfrm>
              <a:off x="336" y="384"/>
              <a:ext cx="4992" cy="3672"/>
              <a:chOff x="336" y="384"/>
              <a:chExt cx="4992" cy="3672"/>
            </a:xfrm>
          </p:grpSpPr>
          <p:sp>
            <p:nvSpPr>
              <p:cNvPr id="22540" name="Text Box 4"/>
              <p:cNvSpPr txBox="1">
                <a:spLocks noChangeArrowheads="1"/>
              </p:cNvSpPr>
              <p:nvPr/>
            </p:nvSpPr>
            <p:spPr bwMode="auto">
              <a:xfrm>
                <a:off x="336" y="384"/>
                <a:ext cx="20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endParaRPr lang="en-US" sz="4000" b="1">
                  <a:latin typeface="Arial Narrow" panose="020B0606020202030204" pitchFamily="34" charset="0"/>
                </a:endParaRPr>
              </a:p>
            </p:txBody>
          </p:sp>
          <p:grpSp>
            <p:nvGrpSpPr>
              <p:cNvPr id="22541" name="Group 5"/>
              <p:cNvGrpSpPr>
                <a:grpSpLocks/>
              </p:cNvGrpSpPr>
              <p:nvPr/>
            </p:nvGrpSpPr>
            <p:grpSpPr bwMode="auto">
              <a:xfrm>
                <a:off x="576" y="1376"/>
                <a:ext cx="1880" cy="2680"/>
                <a:chOff x="1728" y="1376"/>
                <a:chExt cx="1880" cy="2680"/>
              </a:xfrm>
            </p:grpSpPr>
            <p:sp>
              <p:nvSpPr>
                <p:cNvPr id="22565" name="Freeform 6"/>
                <p:cNvSpPr>
                  <a:spLocks/>
                </p:cNvSpPr>
                <p:nvPr/>
              </p:nvSpPr>
              <p:spPr bwMode="auto">
                <a:xfrm>
                  <a:off x="1728" y="2736"/>
                  <a:ext cx="1840" cy="1320"/>
                </a:xfrm>
                <a:custGeom>
                  <a:avLst/>
                  <a:gdLst>
                    <a:gd name="T0" fmla="*/ 64 w 1840"/>
                    <a:gd name="T1" fmla="*/ 144 h 1320"/>
                    <a:gd name="T2" fmla="*/ 16 w 1840"/>
                    <a:gd name="T3" fmla="*/ 480 h 1320"/>
                    <a:gd name="T4" fmla="*/ 160 w 1840"/>
                    <a:gd name="T5" fmla="*/ 912 h 1320"/>
                    <a:gd name="T6" fmla="*/ 400 w 1840"/>
                    <a:gd name="T7" fmla="*/ 1152 h 1320"/>
                    <a:gd name="T8" fmla="*/ 736 w 1840"/>
                    <a:gd name="T9" fmla="*/ 1296 h 1320"/>
                    <a:gd name="T10" fmla="*/ 1072 w 1840"/>
                    <a:gd name="T11" fmla="*/ 1296 h 1320"/>
                    <a:gd name="T12" fmla="*/ 1408 w 1840"/>
                    <a:gd name="T13" fmla="*/ 1200 h 1320"/>
                    <a:gd name="T14" fmla="*/ 1648 w 1840"/>
                    <a:gd name="T15" fmla="*/ 960 h 1320"/>
                    <a:gd name="T16" fmla="*/ 1792 w 1840"/>
                    <a:gd name="T17" fmla="*/ 768 h 1320"/>
                    <a:gd name="T18" fmla="*/ 1840 w 1840"/>
                    <a:gd name="T19" fmla="*/ 432 h 1320"/>
                    <a:gd name="T20" fmla="*/ 1792 w 1840"/>
                    <a:gd name="T21" fmla="*/ 192 h 1320"/>
                    <a:gd name="T22" fmla="*/ 1744 w 1840"/>
                    <a:gd name="T23" fmla="*/ 0 h 1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40" h="1320">
                      <a:moveTo>
                        <a:pt x="64" y="144"/>
                      </a:moveTo>
                      <a:cubicBezTo>
                        <a:pt x="32" y="248"/>
                        <a:pt x="0" y="352"/>
                        <a:pt x="16" y="480"/>
                      </a:cubicBezTo>
                      <a:cubicBezTo>
                        <a:pt x="32" y="608"/>
                        <a:pt x="96" y="800"/>
                        <a:pt x="160" y="912"/>
                      </a:cubicBezTo>
                      <a:cubicBezTo>
                        <a:pt x="224" y="1024"/>
                        <a:pt x="304" y="1088"/>
                        <a:pt x="400" y="1152"/>
                      </a:cubicBezTo>
                      <a:cubicBezTo>
                        <a:pt x="496" y="1216"/>
                        <a:pt x="624" y="1272"/>
                        <a:pt x="736" y="1296"/>
                      </a:cubicBezTo>
                      <a:cubicBezTo>
                        <a:pt x="848" y="1320"/>
                        <a:pt x="960" y="1312"/>
                        <a:pt x="1072" y="1296"/>
                      </a:cubicBezTo>
                      <a:cubicBezTo>
                        <a:pt x="1184" y="1280"/>
                        <a:pt x="1312" y="1256"/>
                        <a:pt x="1408" y="1200"/>
                      </a:cubicBezTo>
                      <a:cubicBezTo>
                        <a:pt x="1504" y="1144"/>
                        <a:pt x="1584" y="1032"/>
                        <a:pt x="1648" y="960"/>
                      </a:cubicBezTo>
                      <a:cubicBezTo>
                        <a:pt x="1712" y="888"/>
                        <a:pt x="1760" y="856"/>
                        <a:pt x="1792" y="768"/>
                      </a:cubicBezTo>
                      <a:cubicBezTo>
                        <a:pt x="1824" y="680"/>
                        <a:pt x="1840" y="528"/>
                        <a:pt x="1840" y="432"/>
                      </a:cubicBezTo>
                      <a:cubicBezTo>
                        <a:pt x="1840" y="336"/>
                        <a:pt x="1808" y="264"/>
                        <a:pt x="1792" y="192"/>
                      </a:cubicBezTo>
                      <a:cubicBezTo>
                        <a:pt x="1776" y="120"/>
                        <a:pt x="1760" y="56"/>
                        <a:pt x="1744"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Freeform 7"/>
                <p:cNvSpPr>
                  <a:spLocks/>
                </p:cNvSpPr>
                <p:nvPr/>
              </p:nvSpPr>
              <p:spPr bwMode="auto">
                <a:xfrm>
                  <a:off x="1768" y="1376"/>
                  <a:ext cx="1840" cy="1360"/>
                </a:xfrm>
                <a:custGeom>
                  <a:avLst/>
                  <a:gdLst>
                    <a:gd name="T0" fmla="*/ 152 w 1840"/>
                    <a:gd name="T1" fmla="*/ 1360 h 1360"/>
                    <a:gd name="T2" fmla="*/ 56 w 1840"/>
                    <a:gd name="T3" fmla="*/ 1216 h 1360"/>
                    <a:gd name="T4" fmla="*/ 8 w 1840"/>
                    <a:gd name="T5" fmla="*/ 1024 h 1360"/>
                    <a:gd name="T6" fmla="*/ 8 w 1840"/>
                    <a:gd name="T7" fmla="*/ 832 h 1360"/>
                    <a:gd name="T8" fmla="*/ 56 w 1840"/>
                    <a:gd name="T9" fmla="*/ 640 h 1360"/>
                    <a:gd name="T10" fmla="*/ 104 w 1840"/>
                    <a:gd name="T11" fmla="*/ 496 h 1360"/>
                    <a:gd name="T12" fmla="*/ 200 w 1840"/>
                    <a:gd name="T13" fmla="*/ 352 h 1360"/>
                    <a:gd name="T14" fmla="*/ 344 w 1840"/>
                    <a:gd name="T15" fmla="*/ 208 h 1360"/>
                    <a:gd name="T16" fmla="*/ 488 w 1840"/>
                    <a:gd name="T17" fmla="*/ 112 h 1360"/>
                    <a:gd name="T18" fmla="*/ 632 w 1840"/>
                    <a:gd name="T19" fmla="*/ 64 h 1360"/>
                    <a:gd name="T20" fmla="*/ 776 w 1840"/>
                    <a:gd name="T21" fmla="*/ 16 h 1360"/>
                    <a:gd name="T22" fmla="*/ 968 w 1840"/>
                    <a:gd name="T23" fmla="*/ 16 h 1360"/>
                    <a:gd name="T24" fmla="*/ 1112 w 1840"/>
                    <a:gd name="T25" fmla="*/ 16 h 1360"/>
                    <a:gd name="T26" fmla="*/ 1304 w 1840"/>
                    <a:gd name="T27" fmla="*/ 112 h 1360"/>
                    <a:gd name="T28" fmla="*/ 1448 w 1840"/>
                    <a:gd name="T29" fmla="*/ 160 h 1360"/>
                    <a:gd name="T30" fmla="*/ 1592 w 1840"/>
                    <a:gd name="T31" fmla="*/ 304 h 1360"/>
                    <a:gd name="T32" fmla="*/ 1736 w 1840"/>
                    <a:gd name="T33" fmla="*/ 448 h 1360"/>
                    <a:gd name="T34" fmla="*/ 1784 w 1840"/>
                    <a:gd name="T35" fmla="*/ 640 h 1360"/>
                    <a:gd name="T36" fmla="*/ 1832 w 1840"/>
                    <a:gd name="T37" fmla="*/ 832 h 1360"/>
                    <a:gd name="T38" fmla="*/ 1832 w 1840"/>
                    <a:gd name="T39" fmla="*/ 1024 h 1360"/>
                    <a:gd name="T40" fmla="*/ 1784 w 1840"/>
                    <a:gd name="T41" fmla="*/ 1168 h 1360"/>
                    <a:gd name="T42" fmla="*/ 1736 w 1840"/>
                    <a:gd name="T43" fmla="*/ 1264 h 1360"/>
                    <a:gd name="T44" fmla="*/ 1688 w 1840"/>
                    <a:gd name="T45" fmla="*/ 1360 h 13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40" h="1360">
                      <a:moveTo>
                        <a:pt x="152" y="1360"/>
                      </a:moveTo>
                      <a:cubicBezTo>
                        <a:pt x="116" y="1316"/>
                        <a:pt x="80" y="1272"/>
                        <a:pt x="56" y="1216"/>
                      </a:cubicBezTo>
                      <a:cubicBezTo>
                        <a:pt x="32" y="1160"/>
                        <a:pt x="16" y="1088"/>
                        <a:pt x="8" y="1024"/>
                      </a:cubicBezTo>
                      <a:cubicBezTo>
                        <a:pt x="0" y="960"/>
                        <a:pt x="0" y="896"/>
                        <a:pt x="8" y="832"/>
                      </a:cubicBezTo>
                      <a:cubicBezTo>
                        <a:pt x="16" y="768"/>
                        <a:pt x="40" y="696"/>
                        <a:pt x="56" y="640"/>
                      </a:cubicBezTo>
                      <a:cubicBezTo>
                        <a:pt x="72" y="584"/>
                        <a:pt x="80" y="544"/>
                        <a:pt x="104" y="496"/>
                      </a:cubicBezTo>
                      <a:cubicBezTo>
                        <a:pt x="128" y="448"/>
                        <a:pt x="160" y="400"/>
                        <a:pt x="200" y="352"/>
                      </a:cubicBezTo>
                      <a:cubicBezTo>
                        <a:pt x="240" y="304"/>
                        <a:pt x="296" y="248"/>
                        <a:pt x="344" y="208"/>
                      </a:cubicBezTo>
                      <a:cubicBezTo>
                        <a:pt x="392" y="168"/>
                        <a:pt x="440" y="136"/>
                        <a:pt x="488" y="112"/>
                      </a:cubicBezTo>
                      <a:cubicBezTo>
                        <a:pt x="536" y="88"/>
                        <a:pt x="584" y="80"/>
                        <a:pt x="632" y="64"/>
                      </a:cubicBezTo>
                      <a:cubicBezTo>
                        <a:pt x="680" y="48"/>
                        <a:pt x="720" y="24"/>
                        <a:pt x="776" y="16"/>
                      </a:cubicBezTo>
                      <a:cubicBezTo>
                        <a:pt x="832" y="8"/>
                        <a:pt x="912" y="16"/>
                        <a:pt x="968" y="16"/>
                      </a:cubicBezTo>
                      <a:cubicBezTo>
                        <a:pt x="1024" y="16"/>
                        <a:pt x="1056" y="0"/>
                        <a:pt x="1112" y="16"/>
                      </a:cubicBezTo>
                      <a:cubicBezTo>
                        <a:pt x="1168" y="32"/>
                        <a:pt x="1248" y="88"/>
                        <a:pt x="1304" y="112"/>
                      </a:cubicBezTo>
                      <a:cubicBezTo>
                        <a:pt x="1360" y="136"/>
                        <a:pt x="1400" y="128"/>
                        <a:pt x="1448" y="160"/>
                      </a:cubicBezTo>
                      <a:cubicBezTo>
                        <a:pt x="1496" y="192"/>
                        <a:pt x="1544" y="256"/>
                        <a:pt x="1592" y="304"/>
                      </a:cubicBezTo>
                      <a:cubicBezTo>
                        <a:pt x="1640" y="352"/>
                        <a:pt x="1704" y="392"/>
                        <a:pt x="1736" y="448"/>
                      </a:cubicBezTo>
                      <a:cubicBezTo>
                        <a:pt x="1768" y="504"/>
                        <a:pt x="1768" y="576"/>
                        <a:pt x="1784" y="640"/>
                      </a:cubicBezTo>
                      <a:cubicBezTo>
                        <a:pt x="1800" y="704"/>
                        <a:pt x="1824" y="768"/>
                        <a:pt x="1832" y="832"/>
                      </a:cubicBezTo>
                      <a:cubicBezTo>
                        <a:pt x="1840" y="896"/>
                        <a:pt x="1840" y="968"/>
                        <a:pt x="1832" y="1024"/>
                      </a:cubicBezTo>
                      <a:cubicBezTo>
                        <a:pt x="1824" y="1080"/>
                        <a:pt x="1800" y="1128"/>
                        <a:pt x="1784" y="1168"/>
                      </a:cubicBezTo>
                      <a:cubicBezTo>
                        <a:pt x="1768" y="1208"/>
                        <a:pt x="1752" y="1232"/>
                        <a:pt x="1736" y="1264"/>
                      </a:cubicBezTo>
                      <a:cubicBezTo>
                        <a:pt x="1720" y="1296"/>
                        <a:pt x="1696" y="1344"/>
                        <a:pt x="1688" y="136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Freeform 8"/>
                <p:cNvSpPr>
                  <a:spLocks/>
                </p:cNvSpPr>
                <p:nvPr/>
              </p:nvSpPr>
              <p:spPr bwMode="auto">
                <a:xfrm>
                  <a:off x="1789" y="2757"/>
                  <a:ext cx="135" cy="135"/>
                </a:xfrm>
                <a:custGeom>
                  <a:avLst/>
                  <a:gdLst>
                    <a:gd name="T0" fmla="*/ 0 w 135"/>
                    <a:gd name="T1" fmla="*/ 135 h 135"/>
                    <a:gd name="T2" fmla="*/ 49 w 135"/>
                    <a:gd name="T3" fmla="*/ 62 h 135"/>
                    <a:gd name="T4" fmla="*/ 135 w 135"/>
                    <a:gd name="T5" fmla="*/ 0 h 135"/>
                    <a:gd name="T6" fmla="*/ 0 60000 65536"/>
                    <a:gd name="T7" fmla="*/ 0 60000 65536"/>
                    <a:gd name="T8" fmla="*/ 0 60000 65536"/>
                  </a:gdLst>
                  <a:ahLst/>
                  <a:cxnLst>
                    <a:cxn ang="T6">
                      <a:pos x="T0" y="T1"/>
                    </a:cxn>
                    <a:cxn ang="T7">
                      <a:pos x="T2" y="T3"/>
                    </a:cxn>
                    <a:cxn ang="T8">
                      <a:pos x="T4" y="T5"/>
                    </a:cxn>
                  </a:cxnLst>
                  <a:rect l="0" t="0" r="r" b="b"/>
                  <a:pathLst>
                    <a:path w="135" h="135">
                      <a:moveTo>
                        <a:pt x="0" y="135"/>
                      </a:moveTo>
                      <a:cubicBezTo>
                        <a:pt x="16" y="111"/>
                        <a:pt x="33" y="86"/>
                        <a:pt x="49" y="62"/>
                      </a:cubicBezTo>
                      <a:cubicBezTo>
                        <a:pt x="69" y="33"/>
                        <a:pt x="111" y="26"/>
                        <a:pt x="135"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42" name="Oval 9"/>
              <p:cNvSpPr>
                <a:spLocks noChangeArrowheads="1"/>
              </p:cNvSpPr>
              <p:nvPr/>
            </p:nvSpPr>
            <p:spPr bwMode="auto">
              <a:xfrm>
                <a:off x="1200" y="1680"/>
                <a:ext cx="720" cy="672"/>
              </a:xfrm>
              <a:prstGeom prst="ellipse">
                <a:avLst/>
              </a:prstGeom>
              <a:noFill/>
              <a:ln w="38100">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2543" name="Oval 10"/>
              <p:cNvSpPr>
                <a:spLocks noChangeArrowheads="1"/>
              </p:cNvSpPr>
              <p:nvPr/>
            </p:nvSpPr>
            <p:spPr bwMode="auto">
              <a:xfrm>
                <a:off x="1152" y="3024"/>
                <a:ext cx="720" cy="672"/>
              </a:xfrm>
              <a:prstGeom prst="ellipse">
                <a:avLst/>
              </a:prstGeom>
              <a:noFill/>
              <a:ln w="38100">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2544" name="Oval 11"/>
              <p:cNvSpPr>
                <a:spLocks noChangeArrowheads="1"/>
              </p:cNvSpPr>
              <p:nvPr/>
            </p:nvSpPr>
            <p:spPr bwMode="auto">
              <a:xfrm>
                <a:off x="1440" y="148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2545" name="Oval 12"/>
              <p:cNvSpPr>
                <a:spLocks noChangeArrowheads="1"/>
              </p:cNvSpPr>
              <p:nvPr/>
            </p:nvSpPr>
            <p:spPr bwMode="auto">
              <a:xfrm>
                <a:off x="1584" y="1488"/>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2546" name="Oval 13"/>
              <p:cNvSpPr>
                <a:spLocks noChangeArrowheads="1"/>
              </p:cNvSpPr>
              <p:nvPr/>
            </p:nvSpPr>
            <p:spPr bwMode="auto">
              <a:xfrm>
                <a:off x="1392" y="379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2547" name="Oval 14"/>
              <p:cNvSpPr>
                <a:spLocks noChangeArrowheads="1"/>
              </p:cNvSpPr>
              <p:nvPr/>
            </p:nvSpPr>
            <p:spPr bwMode="auto">
              <a:xfrm>
                <a:off x="1536" y="379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2548" name="Freeform 15"/>
              <p:cNvSpPr>
                <a:spLocks/>
              </p:cNvSpPr>
              <p:nvPr/>
            </p:nvSpPr>
            <p:spPr bwMode="auto">
              <a:xfrm>
                <a:off x="1529" y="1877"/>
                <a:ext cx="196" cy="98"/>
              </a:xfrm>
              <a:custGeom>
                <a:avLst/>
                <a:gdLst>
                  <a:gd name="T0" fmla="*/ 196 w 196"/>
                  <a:gd name="T1" fmla="*/ 0 h 98"/>
                  <a:gd name="T2" fmla="*/ 49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40" y="11"/>
                      <a:pt x="97" y="18"/>
                      <a:pt x="49" y="49"/>
                    </a:cubicBezTo>
                    <a:cubicBezTo>
                      <a:pt x="20" y="94"/>
                      <a:pt x="38" y="80"/>
                      <a:pt x="0" y="98"/>
                    </a:cubicBezTo>
                  </a:path>
                </a:pathLst>
              </a:custGeom>
              <a:solidFill>
                <a:schemeClr val="accent1"/>
              </a:solidFill>
              <a:ln w="38100"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Freeform 16"/>
              <p:cNvSpPr>
                <a:spLocks/>
              </p:cNvSpPr>
              <p:nvPr/>
            </p:nvSpPr>
            <p:spPr bwMode="auto">
              <a:xfrm>
                <a:off x="1357" y="1790"/>
                <a:ext cx="209" cy="82"/>
              </a:xfrm>
              <a:custGeom>
                <a:avLst/>
                <a:gdLst>
                  <a:gd name="T0" fmla="*/ 209 w 209"/>
                  <a:gd name="T1" fmla="*/ 21 h 82"/>
                  <a:gd name="T2" fmla="*/ 99 w 209"/>
                  <a:gd name="T3" fmla="*/ 21 h 82"/>
                  <a:gd name="T4" fmla="*/ 0 w 209"/>
                  <a:gd name="T5" fmla="*/ 82 h 82"/>
                  <a:gd name="T6" fmla="*/ 0 60000 65536"/>
                  <a:gd name="T7" fmla="*/ 0 60000 65536"/>
                  <a:gd name="T8" fmla="*/ 0 60000 65536"/>
                </a:gdLst>
                <a:ahLst/>
                <a:cxnLst>
                  <a:cxn ang="T6">
                    <a:pos x="T0" y="T1"/>
                  </a:cxn>
                  <a:cxn ang="T7">
                    <a:pos x="T2" y="T3"/>
                  </a:cxn>
                  <a:cxn ang="T8">
                    <a:pos x="T4" y="T5"/>
                  </a:cxn>
                </a:cxnLst>
                <a:rect l="0" t="0" r="r" b="b"/>
                <a:pathLst>
                  <a:path w="209" h="82">
                    <a:moveTo>
                      <a:pt x="209" y="21"/>
                    </a:moveTo>
                    <a:cubicBezTo>
                      <a:pt x="157" y="8"/>
                      <a:pt x="155" y="0"/>
                      <a:pt x="99" y="21"/>
                    </a:cubicBezTo>
                    <a:cubicBezTo>
                      <a:pt x="56" y="37"/>
                      <a:pt x="47" y="82"/>
                      <a:pt x="0" y="82"/>
                    </a:cubicBezTo>
                  </a:path>
                </a:pathLst>
              </a:custGeom>
              <a:solidFill>
                <a:schemeClr val="accent1"/>
              </a:solidFill>
              <a:ln w="38100"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Freeform 17"/>
              <p:cNvSpPr>
                <a:spLocks/>
              </p:cNvSpPr>
              <p:nvPr/>
            </p:nvSpPr>
            <p:spPr bwMode="auto">
              <a:xfrm>
                <a:off x="1344" y="1920"/>
                <a:ext cx="135" cy="196"/>
              </a:xfrm>
              <a:custGeom>
                <a:avLst/>
                <a:gdLst>
                  <a:gd name="T0" fmla="*/ 0 w 135"/>
                  <a:gd name="T1" fmla="*/ 0 h 196"/>
                  <a:gd name="T2" fmla="*/ 98 w 135"/>
                  <a:gd name="T3" fmla="*/ 134 h 196"/>
                  <a:gd name="T4" fmla="*/ 135 w 135"/>
                  <a:gd name="T5" fmla="*/ 196 h 196"/>
                  <a:gd name="T6" fmla="*/ 0 60000 65536"/>
                  <a:gd name="T7" fmla="*/ 0 60000 65536"/>
                  <a:gd name="T8" fmla="*/ 0 60000 65536"/>
                </a:gdLst>
                <a:ahLst/>
                <a:cxnLst>
                  <a:cxn ang="T6">
                    <a:pos x="T0" y="T1"/>
                  </a:cxn>
                  <a:cxn ang="T7">
                    <a:pos x="T2" y="T3"/>
                  </a:cxn>
                  <a:cxn ang="T8">
                    <a:pos x="T4" y="T5"/>
                  </a:cxn>
                </a:cxnLst>
                <a:rect l="0" t="0" r="r" b="b"/>
                <a:pathLst>
                  <a:path w="135" h="196">
                    <a:moveTo>
                      <a:pt x="0" y="0"/>
                    </a:moveTo>
                    <a:cubicBezTo>
                      <a:pt x="61" y="41"/>
                      <a:pt x="59" y="78"/>
                      <a:pt x="98" y="134"/>
                    </a:cubicBezTo>
                    <a:cubicBezTo>
                      <a:pt x="114" y="182"/>
                      <a:pt x="101" y="162"/>
                      <a:pt x="135" y="196"/>
                    </a:cubicBezTo>
                  </a:path>
                </a:pathLst>
              </a:custGeom>
              <a:solidFill>
                <a:schemeClr val="accent1"/>
              </a:solidFill>
              <a:ln w="38100"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551" name="Group 18"/>
              <p:cNvGrpSpPr>
                <a:grpSpLocks/>
              </p:cNvGrpSpPr>
              <p:nvPr/>
            </p:nvGrpSpPr>
            <p:grpSpPr bwMode="auto">
              <a:xfrm>
                <a:off x="1248" y="3120"/>
                <a:ext cx="468" cy="388"/>
                <a:chOff x="1248" y="3120"/>
                <a:chExt cx="468" cy="388"/>
              </a:xfrm>
            </p:grpSpPr>
            <p:sp>
              <p:nvSpPr>
                <p:cNvPr id="22562" name="Freeform 19"/>
                <p:cNvSpPr>
                  <a:spLocks/>
                </p:cNvSpPr>
                <p:nvPr/>
              </p:nvSpPr>
              <p:spPr bwMode="auto">
                <a:xfrm>
                  <a:off x="1520" y="3251"/>
                  <a:ext cx="196" cy="98"/>
                </a:xfrm>
                <a:custGeom>
                  <a:avLst/>
                  <a:gdLst>
                    <a:gd name="T0" fmla="*/ 196 w 196"/>
                    <a:gd name="T1" fmla="*/ 0 h 98"/>
                    <a:gd name="T2" fmla="*/ 49 w 196"/>
                    <a:gd name="T3" fmla="*/ 49 h 98"/>
                    <a:gd name="T4" fmla="*/ 0 w 196"/>
                    <a:gd name="T5" fmla="*/ 98 h 98"/>
                    <a:gd name="T6" fmla="*/ 0 60000 65536"/>
                    <a:gd name="T7" fmla="*/ 0 60000 65536"/>
                    <a:gd name="T8" fmla="*/ 0 60000 65536"/>
                  </a:gdLst>
                  <a:ahLst/>
                  <a:cxnLst>
                    <a:cxn ang="T6">
                      <a:pos x="T0" y="T1"/>
                    </a:cxn>
                    <a:cxn ang="T7">
                      <a:pos x="T2" y="T3"/>
                    </a:cxn>
                    <a:cxn ang="T8">
                      <a:pos x="T4" y="T5"/>
                    </a:cxn>
                  </a:cxnLst>
                  <a:rect l="0" t="0" r="r" b="b"/>
                  <a:pathLst>
                    <a:path w="196" h="98">
                      <a:moveTo>
                        <a:pt x="196" y="0"/>
                      </a:moveTo>
                      <a:cubicBezTo>
                        <a:pt x="140" y="11"/>
                        <a:pt x="97" y="18"/>
                        <a:pt x="49" y="49"/>
                      </a:cubicBezTo>
                      <a:cubicBezTo>
                        <a:pt x="20" y="94"/>
                        <a:pt x="38" y="80"/>
                        <a:pt x="0" y="98"/>
                      </a:cubicBezTo>
                    </a:path>
                  </a:pathLst>
                </a:custGeom>
                <a:solidFill>
                  <a:schemeClr val="accent1"/>
                </a:solidFill>
                <a:ln w="38100"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3" name="Freeform 20"/>
                <p:cNvSpPr>
                  <a:spLocks/>
                </p:cNvSpPr>
                <p:nvPr/>
              </p:nvSpPr>
              <p:spPr bwMode="auto">
                <a:xfrm>
                  <a:off x="1348" y="3120"/>
                  <a:ext cx="209" cy="82"/>
                </a:xfrm>
                <a:custGeom>
                  <a:avLst/>
                  <a:gdLst>
                    <a:gd name="T0" fmla="*/ 209 w 209"/>
                    <a:gd name="T1" fmla="*/ 21 h 82"/>
                    <a:gd name="T2" fmla="*/ 99 w 209"/>
                    <a:gd name="T3" fmla="*/ 21 h 82"/>
                    <a:gd name="T4" fmla="*/ 0 w 209"/>
                    <a:gd name="T5" fmla="*/ 82 h 82"/>
                    <a:gd name="T6" fmla="*/ 0 60000 65536"/>
                    <a:gd name="T7" fmla="*/ 0 60000 65536"/>
                    <a:gd name="T8" fmla="*/ 0 60000 65536"/>
                  </a:gdLst>
                  <a:ahLst/>
                  <a:cxnLst>
                    <a:cxn ang="T6">
                      <a:pos x="T0" y="T1"/>
                    </a:cxn>
                    <a:cxn ang="T7">
                      <a:pos x="T2" y="T3"/>
                    </a:cxn>
                    <a:cxn ang="T8">
                      <a:pos x="T4" y="T5"/>
                    </a:cxn>
                  </a:cxnLst>
                  <a:rect l="0" t="0" r="r" b="b"/>
                  <a:pathLst>
                    <a:path w="209" h="82">
                      <a:moveTo>
                        <a:pt x="209" y="21"/>
                      </a:moveTo>
                      <a:cubicBezTo>
                        <a:pt x="157" y="8"/>
                        <a:pt x="155" y="0"/>
                        <a:pt x="99" y="21"/>
                      </a:cubicBezTo>
                      <a:cubicBezTo>
                        <a:pt x="56" y="37"/>
                        <a:pt x="47" y="82"/>
                        <a:pt x="0" y="82"/>
                      </a:cubicBezTo>
                    </a:path>
                  </a:pathLst>
                </a:custGeom>
                <a:solidFill>
                  <a:schemeClr val="accent1"/>
                </a:solidFill>
                <a:ln w="38100"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4" name="Freeform 21"/>
                <p:cNvSpPr>
                  <a:spLocks/>
                </p:cNvSpPr>
                <p:nvPr/>
              </p:nvSpPr>
              <p:spPr bwMode="auto">
                <a:xfrm>
                  <a:off x="1248" y="3312"/>
                  <a:ext cx="135" cy="196"/>
                </a:xfrm>
                <a:custGeom>
                  <a:avLst/>
                  <a:gdLst>
                    <a:gd name="T0" fmla="*/ 0 w 135"/>
                    <a:gd name="T1" fmla="*/ 0 h 196"/>
                    <a:gd name="T2" fmla="*/ 98 w 135"/>
                    <a:gd name="T3" fmla="*/ 134 h 196"/>
                    <a:gd name="T4" fmla="*/ 135 w 135"/>
                    <a:gd name="T5" fmla="*/ 196 h 196"/>
                    <a:gd name="T6" fmla="*/ 0 60000 65536"/>
                    <a:gd name="T7" fmla="*/ 0 60000 65536"/>
                    <a:gd name="T8" fmla="*/ 0 60000 65536"/>
                  </a:gdLst>
                  <a:ahLst/>
                  <a:cxnLst>
                    <a:cxn ang="T6">
                      <a:pos x="T0" y="T1"/>
                    </a:cxn>
                    <a:cxn ang="T7">
                      <a:pos x="T2" y="T3"/>
                    </a:cxn>
                    <a:cxn ang="T8">
                      <a:pos x="T4" y="T5"/>
                    </a:cxn>
                  </a:cxnLst>
                  <a:rect l="0" t="0" r="r" b="b"/>
                  <a:pathLst>
                    <a:path w="135" h="196">
                      <a:moveTo>
                        <a:pt x="0" y="0"/>
                      </a:moveTo>
                      <a:cubicBezTo>
                        <a:pt x="61" y="41"/>
                        <a:pt x="59" y="78"/>
                        <a:pt x="98" y="134"/>
                      </a:cubicBezTo>
                      <a:cubicBezTo>
                        <a:pt x="114" y="182"/>
                        <a:pt x="101" y="162"/>
                        <a:pt x="135" y="196"/>
                      </a:cubicBezTo>
                    </a:path>
                  </a:pathLst>
                </a:custGeom>
                <a:solidFill>
                  <a:schemeClr val="accent1"/>
                </a:solidFill>
                <a:ln w="38100" cmpd="sng">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52" name="Oval 22" descr="Wave"/>
              <p:cNvSpPr>
                <a:spLocks noChangeArrowheads="1"/>
              </p:cNvSpPr>
              <p:nvPr/>
            </p:nvSpPr>
            <p:spPr bwMode="auto">
              <a:xfrm>
                <a:off x="1536" y="3408"/>
                <a:ext cx="192" cy="144"/>
              </a:xfrm>
              <a:prstGeom prst="ellipse">
                <a:avLst/>
              </a:prstGeom>
              <a:pattFill prst="wave">
                <a:fgClr>
                  <a:schemeClr val="tx2"/>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2553" name="Oval 23" descr="Wave"/>
              <p:cNvSpPr>
                <a:spLocks noChangeArrowheads="1"/>
              </p:cNvSpPr>
              <p:nvPr/>
            </p:nvSpPr>
            <p:spPr bwMode="auto">
              <a:xfrm>
                <a:off x="1584" y="2016"/>
                <a:ext cx="192" cy="144"/>
              </a:xfrm>
              <a:prstGeom prst="ellipse">
                <a:avLst/>
              </a:prstGeom>
              <a:pattFill prst="wave">
                <a:fgClr>
                  <a:schemeClr val="tx2"/>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2554" name="Text Box 24"/>
              <p:cNvSpPr txBox="1">
                <a:spLocks noChangeArrowheads="1"/>
              </p:cNvSpPr>
              <p:nvPr/>
            </p:nvSpPr>
            <p:spPr bwMode="auto">
              <a:xfrm>
                <a:off x="2976" y="1344"/>
                <a:ext cx="136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chromosomes</a:t>
                </a:r>
              </a:p>
              <a:p>
                <a:pPr eaLnBrk="1" hangingPunct="1"/>
                <a:r>
                  <a:rPr lang="en-US" sz="2800" b="1">
                    <a:latin typeface="Arial Narrow" panose="020B0606020202030204" pitchFamily="34" charset="0"/>
                  </a:rPr>
                  <a:t>decondensing</a:t>
                </a:r>
              </a:p>
            </p:txBody>
          </p:sp>
          <p:sp>
            <p:nvSpPr>
              <p:cNvPr id="22555" name="Text Box 25"/>
              <p:cNvSpPr txBox="1">
                <a:spLocks noChangeArrowheads="1"/>
              </p:cNvSpPr>
              <p:nvPr/>
            </p:nvSpPr>
            <p:spPr bwMode="auto">
              <a:xfrm>
                <a:off x="2736" y="2976"/>
                <a:ext cx="161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nuclear envelope</a:t>
                </a:r>
              </a:p>
              <a:p>
                <a:pPr eaLnBrk="1" hangingPunct="1"/>
                <a:r>
                  <a:rPr lang="en-US" sz="2800" b="1">
                    <a:latin typeface="Arial Narrow" panose="020B0606020202030204" pitchFamily="34" charset="0"/>
                  </a:rPr>
                  <a:t>reforming</a:t>
                </a:r>
              </a:p>
            </p:txBody>
          </p:sp>
          <p:sp>
            <p:nvSpPr>
              <p:cNvPr id="22556" name="Text Box 26"/>
              <p:cNvSpPr txBox="1">
                <a:spLocks noChangeArrowheads="1"/>
              </p:cNvSpPr>
              <p:nvPr/>
            </p:nvSpPr>
            <p:spPr bwMode="auto">
              <a:xfrm>
                <a:off x="2544" y="3648"/>
                <a:ext cx="18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nucleolus reappears</a:t>
                </a:r>
              </a:p>
            </p:txBody>
          </p:sp>
          <p:sp>
            <p:nvSpPr>
              <p:cNvPr id="22557" name="Text Box 27"/>
              <p:cNvSpPr txBox="1">
                <a:spLocks noChangeArrowheads="1"/>
              </p:cNvSpPr>
              <p:nvPr/>
            </p:nvSpPr>
            <p:spPr bwMode="auto">
              <a:xfrm>
                <a:off x="3348" y="2151"/>
                <a:ext cx="19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pinching of cell</a:t>
                </a:r>
              </a:p>
              <a:p>
                <a:pPr eaLnBrk="1" hangingPunct="1"/>
                <a:r>
                  <a:rPr lang="en-US" sz="2800" b="1">
                    <a:latin typeface="Arial Narrow" panose="020B0606020202030204" pitchFamily="34" charset="0"/>
                  </a:rPr>
                  <a:t>membrane at equator</a:t>
                </a:r>
              </a:p>
            </p:txBody>
          </p:sp>
          <p:sp>
            <p:nvSpPr>
              <p:cNvPr id="22558" name="Line 28"/>
              <p:cNvSpPr>
                <a:spLocks noChangeShapeType="1"/>
              </p:cNvSpPr>
              <p:nvPr/>
            </p:nvSpPr>
            <p:spPr bwMode="auto">
              <a:xfrm flipH="1">
                <a:off x="1728" y="1632"/>
                <a:ext cx="1200" cy="24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Line 29"/>
              <p:cNvSpPr>
                <a:spLocks noChangeShapeType="1"/>
              </p:cNvSpPr>
              <p:nvPr/>
            </p:nvSpPr>
            <p:spPr bwMode="auto">
              <a:xfrm flipH="1">
                <a:off x="1920" y="3168"/>
                <a:ext cx="816" cy="0"/>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Line 30"/>
              <p:cNvSpPr>
                <a:spLocks noChangeShapeType="1"/>
              </p:cNvSpPr>
              <p:nvPr/>
            </p:nvSpPr>
            <p:spPr bwMode="auto">
              <a:xfrm flipH="1" flipV="1">
                <a:off x="1728" y="3552"/>
                <a:ext cx="816" cy="288"/>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Line 31"/>
              <p:cNvSpPr>
                <a:spLocks noChangeShapeType="1"/>
              </p:cNvSpPr>
              <p:nvPr/>
            </p:nvSpPr>
            <p:spPr bwMode="auto">
              <a:xfrm flipH="1">
                <a:off x="2448" y="2448"/>
                <a:ext cx="912" cy="288"/>
              </a:xfrm>
              <a:prstGeom prst="line">
                <a:avLst/>
              </a:prstGeom>
              <a:noFill/>
              <a:ln w="381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34" name="Freeform 32"/>
            <p:cNvSpPr>
              <a:spLocks/>
            </p:cNvSpPr>
            <p:nvPr/>
          </p:nvSpPr>
          <p:spPr bwMode="auto">
            <a:xfrm>
              <a:off x="1164" y="2365"/>
              <a:ext cx="111" cy="674"/>
            </a:xfrm>
            <a:custGeom>
              <a:avLst/>
              <a:gdLst>
                <a:gd name="T0" fmla="*/ 111 w 111"/>
                <a:gd name="T1" fmla="*/ 0 h 674"/>
                <a:gd name="T2" fmla="*/ 37 w 111"/>
                <a:gd name="T3" fmla="*/ 135 h 674"/>
                <a:gd name="T4" fmla="*/ 0 w 111"/>
                <a:gd name="T5" fmla="*/ 245 h 674"/>
                <a:gd name="T6" fmla="*/ 13 w 111"/>
                <a:gd name="T7" fmla="*/ 576 h 674"/>
                <a:gd name="T8" fmla="*/ 37 w 111"/>
                <a:gd name="T9" fmla="*/ 674 h 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674">
                  <a:moveTo>
                    <a:pt x="111" y="0"/>
                  </a:moveTo>
                  <a:cubicBezTo>
                    <a:pt x="88" y="45"/>
                    <a:pt x="56" y="88"/>
                    <a:pt x="37" y="135"/>
                  </a:cubicBezTo>
                  <a:cubicBezTo>
                    <a:pt x="23" y="171"/>
                    <a:pt x="13" y="209"/>
                    <a:pt x="0" y="245"/>
                  </a:cubicBezTo>
                  <a:cubicBezTo>
                    <a:pt x="4" y="355"/>
                    <a:pt x="6" y="466"/>
                    <a:pt x="13" y="576"/>
                  </a:cubicBezTo>
                  <a:cubicBezTo>
                    <a:pt x="15" y="611"/>
                    <a:pt x="37" y="640"/>
                    <a:pt x="37" y="67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Freeform 33"/>
            <p:cNvSpPr>
              <a:spLocks/>
            </p:cNvSpPr>
            <p:nvPr/>
          </p:nvSpPr>
          <p:spPr bwMode="auto">
            <a:xfrm>
              <a:off x="1826" y="2304"/>
              <a:ext cx="194" cy="821"/>
            </a:xfrm>
            <a:custGeom>
              <a:avLst/>
              <a:gdLst>
                <a:gd name="T0" fmla="*/ 0 w 194"/>
                <a:gd name="T1" fmla="*/ 821 h 821"/>
                <a:gd name="T2" fmla="*/ 74 w 194"/>
                <a:gd name="T3" fmla="*/ 748 h 821"/>
                <a:gd name="T4" fmla="*/ 98 w 194"/>
                <a:gd name="T5" fmla="*/ 674 h 821"/>
                <a:gd name="T6" fmla="*/ 123 w 194"/>
                <a:gd name="T7" fmla="*/ 637 h 821"/>
                <a:gd name="T8" fmla="*/ 172 w 194"/>
                <a:gd name="T9" fmla="*/ 429 h 821"/>
                <a:gd name="T10" fmla="*/ 98 w 194"/>
                <a:gd name="T11" fmla="*/ 0 h 8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821">
                  <a:moveTo>
                    <a:pt x="0" y="821"/>
                  </a:moveTo>
                  <a:cubicBezTo>
                    <a:pt x="25" y="797"/>
                    <a:pt x="49" y="772"/>
                    <a:pt x="74" y="748"/>
                  </a:cubicBezTo>
                  <a:cubicBezTo>
                    <a:pt x="92" y="730"/>
                    <a:pt x="88" y="698"/>
                    <a:pt x="98" y="674"/>
                  </a:cubicBezTo>
                  <a:cubicBezTo>
                    <a:pt x="104" y="660"/>
                    <a:pt x="115" y="649"/>
                    <a:pt x="123" y="637"/>
                  </a:cubicBezTo>
                  <a:cubicBezTo>
                    <a:pt x="146" y="569"/>
                    <a:pt x="159" y="500"/>
                    <a:pt x="172" y="429"/>
                  </a:cubicBezTo>
                  <a:cubicBezTo>
                    <a:pt x="168" y="337"/>
                    <a:pt x="194" y="96"/>
                    <a:pt x="98"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Freeform 34"/>
            <p:cNvSpPr>
              <a:spLocks/>
            </p:cNvSpPr>
            <p:nvPr/>
          </p:nvSpPr>
          <p:spPr bwMode="auto">
            <a:xfrm>
              <a:off x="1814" y="2353"/>
              <a:ext cx="116" cy="650"/>
            </a:xfrm>
            <a:custGeom>
              <a:avLst/>
              <a:gdLst>
                <a:gd name="T0" fmla="*/ 0 w 116"/>
                <a:gd name="T1" fmla="*/ 0 h 650"/>
                <a:gd name="T2" fmla="*/ 61 w 116"/>
                <a:gd name="T3" fmla="*/ 184 h 650"/>
                <a:gd name="T4" fmla="*/ 0 w 116"/>
                <a:gd name="T5" fmla="*/ 650 h 650"/>
                <a:gd name="T6" fmla="*/ 0 60000 65536"/>
                <a:gd name="T7" fmla="*/ 0 60000 65536"/>
                <a:gd name="T8" fmla="*/ 0 60000 65536"/>
              </a:gdLst>
              <a:ahLst/>
              <a:cxnLst>
                <a:cxn ang="T6">
                  <a:pos x="T0" y="T1"/>
                </a:cxn>
                <a:cxn ang="T7">
                  <a:pos x="T2" y="T3"/>
                </a:cxn>
                <a:cxn ang="T8">
                  <a:pos x="T4" y="T5"/>
                </a:cxn>
              </a:cxnLst>
              <a:rect l="0" t="0" r="r" b="b"/>
              <a:pathLst>
                <a:path w="116" h="650">
                  <a:moveTo>
                    <a:pt x="0" y="0"/>
                  </a:moveTo>
                  <a:cubicBezTo>
                    <a:pt x="38" y="58"/>
                    <a:pt x="48" y="117"/>
                    <a:pt x="61" y="184"/>
                  </a:cubicBezTo>
                  <a:cubicBezTo>
                    <a:pt x="70" y="335"/>
                    <a:pt x="116" y="529"/>
                    <a:pt x="0" y="65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7" name="Freeform 35"/>
            <p:cNvSpPr>
              <a:spLocks/>
            </p:cNvSpPr>
            <p:nvPr/>
          </p:nvSpPr>
          <p:spPr bwMode="auto">
            <a:xfrm>
              <a:off x="1314" y="2414"/>
              <a:ext cx="83" cy="576"/>
            </a:xfrm>
            <a:custGeom>
              <a:avLst/>
              <a:gdLst>
                <a:gd name="T0" fmla="*/ 10 w 83"/>
                <a:gd name="T1" fmla="*/ 576 h 576"/>
                <a:gd name="T2" fmla="*/ 83 w 83"/>
                <a:gd name="T3" fmla="*/ 0 h 576"/>
                <a:gd name="T4" fmla="*/ 0 60000 65536"/>
                <a:gd name="T5" fmla="*/ 0 60000 65536"/>
              </a:gdLst>
              <a:ahLst/>
              <a:cxnLst>
                <a:cxn ang="T4">
                  <a:pos x="T0" y="T1"/>
                </a:cxn>
                <a:cxn ang="T5">
                  <a:pos x="T2" y="T3"/>
                </a:cxn>
              </a:cxnLst>
              <a:rect l="0" t="0" r="r" b="b"/>
              <a:pathLst>
                <a:path w="83" h="576">
                  <a:moveTo>
                    <a:pt x="10" y="576"/>
                  </a:moveTo>
                  <a:cubicBezTo>
                    <a:pt x="16" y="398"/>
                    <a:pt x="0" y="173"/>
                    <a:pt x="83"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Freeform 36"/>
            <p:cNvSpPr>
              <a:spLocks/>
            </p:cNvSpPr>
            <p:nvPr/>
          </p:nvSpPr>
          <p:spPr bwMode="auto">
            <a:xfrm>
              <a:off x="1483" y="2451"/>
              <a:ext cx="37" cy="380"/>
            </a:xfrm>
            <a:custGeom>
              <a:avLst/>
              <a:gdLst>
                <a:gd name="T0" fmla="*/ 37 w 37"/>
                <a:gd name="T1" fmla="*/ 0 h 380"/>
                <a:gd name="T2" fmla="*/ 0 w 37"/>
                <a:gd name="T3" fmla="*/ 380 h 380"/>
                <a:gd name="T4" fmla="*/ 0 60000 65536"/>
                <a:gd name="T5" fmla="*/ 0 60000 65536"/>
              </a:gdLst>
              <a:ahLst/>
              <a:cxnLst>
                <a:cxn ang="T4">
                  <a:pos x="T0" y="T1"/>
                </a:cxn>
                <a:cxn ang="T5">
                  <a:pos x="T2" y="T3"/>
                </a:cxn>
              </a:cxnLst>
              <a:rect l="0" t="0" r="r" b="b"/>
              <a:pathLst>
                <a:path w="37" h="380">
                  <a:moveTo>
                    <a:pt x="37" y="0"/>
                  </a:moveTo>
                  <a:cubicBezTo>
                    <a:pt x="10" y="154"/>
                    <a:pt x="0" y="204"/>
                    <a:pt x="0" y="38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Freeform 37"/>
            <p:cNvSpPr>
              <a:spLocks/>
            </p:cNvSpPr>
            <p:nvPr/>
          </p:nvSpPr>
          <p:spPr bwMode="auto">
            <a:xfrm>
              <a:off x="1593" y="2463"/>
              <a:ext cx="135" cy="503"/>
            </a:xfrm>
            <a:custGeom>
              <a:avLst/>
              <a:gdLst>
                <a:gd name="T0" fmla="*/ 0 w 135"/>
                <a:gd name="T1" fmla="*/ 503 h 503"/>
                <a:gd name="T2" fmla="*/ 110 w 135"/>
                <a:gd name="T3" fmla="*/ 392 h 503"/>
                <a:gd name="T4" fmla="*/ 135 w 135"/>
                <a:gd name="T5" fmla="*/ 307 h 503"/>
                <a:gd name="T6" fmla="*/ 110 w 135"/>
                <a:gd name="T7" fmla="*/ 0 h 50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503">
                  <a:moveTo>
                    <a:pt x="0" y="503"/>
                  </a:moveTo>
                  <a:cubicBezTo>
                    <a:pt x="56" y="475"/>
                    <a:pt x="76" y="444"/>
                    <a:pt x="110" y="392"/>
                  </a:cubicBezTo>
                  <a:cubicBezTo>
                    <a:pt x="118" y="363"/>
                    <a:pt x="135" y="337"/>
                    <a:pt x="135" y="307"/>
                  </a:cubicBezTo>
                  <a:cubicBezTo>
                    <a:pt x="135" y="202"/>
                    <a:pt x="110" y="103"/>
                    <a:pt x="11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31" name="Text Box 38"/>
          <p:cNvSpPr txBox="1">
            <a:spLocks noChangeArrowheads="1"/>
          </p:cNvSpPr>
          <p:nvPr/>
        </p:nvSpPr>
        <p:spPr bwMode="auto">
          <a:xfrm>
            <a:off x="1066800" y="171450"/>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3200" b="1">
                <a:solidFill>
                  <a:srgbClr val="FF0000"/>
                </a:solidFill>
                <a:latin typeface="Comic Sans MS" panose="030F0702030302020204" pitchFamily="66" charset="0"/>
              </a:rPr>
              <a:t>Early Telophase</a:t>
            </a:r>
          </a:p>
        </p:txBody>
      </p:sp>
      <p:sp>
        <p:nvSpPr>
          <p:cNvPr id="22532" name="TextBox 1"/>
          <p:cNvSpPr txBox="1">
            <a:spLocks noChangeArrowheads="1"/>
          </p:cNvSpPr>
          <p:nvPr/>
        </p:nvSpPr>
        <p:spPr bwMode="auto">
          <a:xfrm>
            <a:off x="4191000" y="6296025"/>
            <a:ext cx="495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200"/>
              <a:t>Nucleolus = Small, round site within nucleus, composed of protein &amp; RNA. Involved in ribosomal RNA synthesis &amp; formation of ribosomes.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990600" y="685800"/>
            <a:ext cx="7010400" cy="4953000"/>
            <a:chOff x="624" y="432"/>
            <a:chExt cx="4416" cy="3120"/>
          </a:xfrm>
        </p:grpSpPr>
        <p:sp>
          <p:nvSpPr>
            <p:cNvPr id="23556" name="Freeform 3"/>
            <p:cNvSpPr>
              <a:spLocks/>
            </p:cNvSpPr>
            <p:nvPr/>
          </p:nvSpPr>
          <p:spPr bwMode="auto">
            <a:xfrm>
              <a:off x="624" y="496"/>
              <a:ext cx="1696" cy="3008"/>
            </a:xfrm>
            <a:custGeom>
              <a:avLst/>
              <a:gdLst>
                <a:gd name="T0" fmla="*/ 440 w 1696"/>
                <a:gd name="T1" fmla="*/ 1504 h 3008"/>
                <a:gd name="T2" fmla="*/ 296 w 1696"/>
                <a:gd name="T3" fmla="*/ 1552 h 3008"/>
                <a:gd name="T4" fmla="*/ 200 w 1696"/>
                <a:gd name="T5" fmla="*/ 1696 h 3008"/>
                <a:gd name="T6" fmla="*/ 104 w 1696"/>
                <a:gd name="T7" fmla="*/ 1840 h 3008"/>
                <a:gd name="T8" fmla="*/ 56 w 1696"/>
                <a:gd name="T9" fmla="*/ 1936 h 3008"/>
                <a:gd name="T10" fmla="*/ 8 w 1696"/>
                <a:gd name="T11" fmla="*/ 2272 h 3008"/>
                <a:gd name="T12" fmla="*/ 104 w 1696"/>
                <a:gd name="T13" fmla="*/ 2560 h 3008"/>
                <a:gd name="T14" fmla="*/ 248 w 1696"/>
                <a:gd name="T15" fmla="*/ 2752 h 3008"/>
                <a:gd name="T16" fmla="*/ 488 w 1696"/>
                <a:gd name="T17" fmla="*/ 2944 h 3008"/>
                <a:gd name="T18" fmla="*/ 920 w 1696"/>
                <a:gd name="T19" fmla="*/ 2992 h 3008"/>
                <a:gd name="T20" fmla="*/ 1304 w 1696"/>
                <a:gd name="T21" fmla="*/ 2848 h 3008"/>
                <a:gd name="T22" fmla="*/ 1592 w 1696"/>
                <a:gd name="T23" fmla="*/ 2608 h 3008"/>
                <a:gd name="T24" fmla="*/ 1688 w 1696"/>
                <a:gd name="T25" fmla="*/ 2320 h 3008"/>
                <a:gd name="T26" fmla="*/ 1640 w 1696"/>
                <a:gd name="T27" fmla="*/ 2080 h 3008"/>
                <a:gd name="T28" fmla="*/ 1640 w 1696"/>
                <a:gd name="T29" fmla="*/ 1888 h 3008"/>
                <a:gd name="T30" fmla="*/ 1544 w 1696"/>
                <a:gd name="T31" fmla="*/ 1744 h 3008"/>
                <a:gd name="T32" fmla="*/ 1400 w 1696"/>
                <a:gd name="T33" fmla="*/ 1552 h 3008"/>
                <a:gd name="T34" fmla="*/ 1256 w 1696"/>
                <a:gd name="T35" fmla="*/ 1504 h 3008"/>
                <a:gd name="T36" fmla="*/ 1448 w 1696"/>
                <a:gd name="T37" fmla="*/ 1360 h 3008"/>
                <a:gd name="T38" fmla="*/ 1544 w 1696"/>
                <a:gd name="T39" fmla="*/ 1264 h 3008"/>
                <a:gd name="T40" fmla="*/ 1640 w 1696"/>
                <a:gd name="T41" fmla="*/ 1072 h 3008"/>
                <a:gd name="T42" fmla="*/ 1688 w 1696"/>
                <a:gd name="T43" fmla="*/ 880 h 3008"/>
                <a:gd name="T44" fmla="*/ 1688 w 1696"/>
                <a:gd name="T45" fmla="*/ 688 h 3008"/>
                <a:gd name="T46" fmla="*/ 1640 w 1696"/>
                <a:gd name="T47" fmla="*/ 496 h 3008"/>
                <a:gd name="T48" fmla="*/ 1544 w 1696"/>
                <a:gd name="T49" fmla="*/ 400 h 3008"/>
                <a:gd name="T50" fmla="*/ 1496 w 1696"/>
                <a:gd name="T51" fmla="*/ 256 h 3008"/>
                <a:gd name="T52" fmla="*/ 1256 w 1696"/>
                <a:gd name="T53" fmla="*/ 112 h 3008"/>
                <a:gd name="T54" fmla="*/ 1064 w 1696"/>
                <a:gd name="T55" fmla="*/ 16 h 3008"/>
                <a:gd name="T56" fmla="*/ 776 w 1696"/>
                <a:gd name="T57" fmla="*/ 16 h 3008"/>
                <a:gd name="T58" fmla="*/ 584 w 1696"/>
                <a:gd name="T59" fmla="*/ 64 h 3008"/>
                <a:gd name="T60" fmla="*/ 392 w 1696"/>
                <a:gd name="T61" fmla="*/ 160 h 3008"/>
                <a:gd name="T62" fmla="*/ 296 w 1696"/>
                <a:gd name="T63" fmla="*/ 208 h 3008"/>
                <a:gd name="T64" fmla="*/ 200 w 1696"/>
                <a:gd name="T65" fmla="*/ 352 h 3008"/>
                <a:gd name="T66" fmla="*/ 104 w 1696"/>
                <a:gd name="T67" fmla="*/ 448 h 3008"/>
                <a:gd name="T68" fmla="*/ 56 w 1696"/>
                <a:gd name="T69" fmla="*/ 592 h 3008"/>
                <a:gd name="T70" fmla="*/ 8 w 1696"/>
                <a:gd name="T71" fmla="*/ 832 h 3008"/>
                <a:gd name="T72" fmla="*/ 56 w 1696"/>
                <a:gd name="T73" fmla="*/ 1024 h 3008"/>
                <a:gd name="T74" fmla="*/ 152 w 1696"/>
                <a:gd name="T75" fmla="*/ 1264 h 3008"/>
                <a:gd name="T76" fmla="*/ 200 w 1696"/>
                <a:gd name="T77" fmla="*/ 1360 h 3008"/>
                <a:gd name="T78" fmla="*/ 296 w 1696"/>
                <a:gd name="T79" fmla="*/ 1408 h 3008"/>
                <a:gd name="T80" fmla="*/ 440 w 1696"/>
                <a:gd name="T81" fmla="*/ 1504 h 30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696" h="3008">
                  <a:moveTo>
                    <a:pt x="440" y="1504"/>
                  </a:moveTo>
                  <a:cubicBezTo>
                    <a:pt x="440" y="1528"/>
                    <a:pt x="336" y="1520"/>
                    <a:pt x="296" y="1552"/>
                  </a:cubicBezTo>
                  <a:cubicBezTo>
                    <a:pt x="256" y="1584"/>
                    <a:pt x="232" y="1648"/>
                    <a:pt x="200" y="1696"/>
                  </a:cubicBezTo>
                  <a:cubicBezTo>
                    <a:pt x="168" y="1744"/>
                    <a:pt x="128" y="1800"/>
                    <a:pt x="104" y="1840"/>
                  </a:cubicBezTo>
                  <a:cubicBezTo>
                    <a:pt x="80" y="1880"/>
                    <a:pt x="72" y="1864"/>
                    <a:pt x="56" y="1936"/>
                  </a:cubicBezTo>
                  <a:cubicBezTo>
                    <a:pt x="40" y="2008"/>
                    <a:pt x="0" y="2168"/>
                    <a:pt x="8" y="2272"/>
                  </a:cubicBezTo>
                  <a:cubicBezTo>
                    <a:pt x="16" y="2376"/>
                    <a:pt x="64" y="2480"/>
                    <a:pt x="104" y="2560"/>
                  </a:cubicBezTo>
                  <a:cubicBezTo>
                    <a:pt x="144" y="2640"/>
                    <a:pt x="184" y="2688"/>
                    <a:pt x="248" y="2752"/>
                  </a:cubicBezTo>
                  <a:cubicBezTo>
                    <a:pt x="312" y="2816"/>
                    <a:pt x="376" y="2904"/>
                    <a:pt x="488" y="2944"/>
                  </a:cubicBezTo>
                  <a:cubicBezTo>
                    <a:pt x="600" y="2984"/>
                    <a:pt x="784" y="3008"/>
                    <a:pt x="920" y="2992"/>
                  </a:cubicBezTo>
                  <a:cubicBezTo>
                    <a:pt x="1056" y="2976"/>
                    <a:pt x="1192" y="2912"/>
                    <a:pt x="1304" y="2848"/>
                  </a:cubicBezTo>
                  <a:cubicBezTo>
                    <a:pt x="1416" y="2784"/>
                    <a:pt x="1528" y="2696"/>
                    <a:pt x="1592" y="2608"/>
                  </a:cubicBezTo>
                  <a:cubicBezTo>
                    <a:pt x="1656" y="2520"/>
                    <a:pt x="1680" y="2408"/>
                    <a:pt x="1688" y="2320"/>
                  </a:cubicBezTo>
                  <a:cubicBezTo>
                    <a:pt x="1696" y="2232"/>
                    <a:pt x="1648" y="2152"/>
                    <a:pt x="1640" y="2080"/>
                  </a:cubicBezTo>
                  <a:cubicBezTo>
                    <a:pt x="1632" y="2008"/>
                    <a:pt x="1656" y="1944"/>
                    <a:pt x="1640" y="1888"/>
                  </a:cubicBezTo>
                  <a:cubicBezTo>
                    <a:pt x="1624" y="1832"/>
                    <a:pt x="1584" y="1800"/>
                    <a:pt x="1544" y="1744"/>
                  </a:cubicBezTo>
                  <a:cubicBezTo>
                    <a:pt x="1504" y="1688"/>
                    <a:pt x="1448" y="1592"/>
                    <a:pt x="1400" y="1552"/>
                  </a:cubicBezTo>
                  <a:cubicBezTo>
                    <a:pt x="1352" y="1512"/>
                    <a:pt x="1248" y="1536"/>
                    <a:pt x="1256" y="1504"/>
                  </a:cubicBezTo>
                  <a:cubicBezTo>
                    <a:pt x="1264" y="1472"/>
                    <a:pt x="1400" y="1400"/>
                    <a:pt x="1448" y="1360"/>
                  </a:cubicBezTo>
                  <a:cubicBezTo>
                    <a:pt x="1496" y="1320"/>
                    <a:pt x="1512" y="1312"/>
                    <a:pt x="1544" y="1264"/>
                  </a:cubicBezTo>
                  <a:cubicBezTo>
                    <a:pt x="1576" y="1216"/>
                    <a:pt x="1616" y="1136"/>
                    <a:pt x="1640" y="1072"/>
                  </a:cubicBezTo>
                  <a:cubicBezTo>
                    <a:pt x="1664" y="1008"/>
                    <a:pt x="1680" y="944"/>
                    <a:pt x="1688" y="880"/>
                  </a:cubicBezTo>
                  <a:cubicBezTo>
                    <a:pt x="1696" y="816"/>
                    <a:pt x="1696" y="752"/>
                    <a:pt x="1688" y="688"/>
                  </a:cubicBezTo>
                  <a:cubicBezTo>
                    <a:pt x="1680" y="624"/>
                    <a:pt x="1664" y="544"/>
                    <a:pt x="1640" y="496"/>
                  </a:cubicBezTo>
                  <a:cubicBezTo>
                    <a:pt x="1616" y="448"/>
                    <a:pt x="1568" y="440"/>
                    <a:pt x="1544" y="400"/>
                  </a:cubicBezTo>
                  <a:cubicBezTo>
                    <a:pt x="1520" y="360"/>
                    <a:pt x="1544" y="304"/>
                    <a:pt x="1496" y="256"/>
                  </a:cubicBezTo>
                  <a:cubicBezTo>
                    <a:pt x="1448" y="208"/>
                    <a:pt x="1328" y="152"/>
                    <a:pt x="1256" y="112"/>
                  </a:cubicBezTo>
                  <a:cubicBezTo>
                    <a:pt x="1184" y="72"/>
                    <a:pt x="1144" y="32"/>
                    <a:pt x="1064" y="16"/>
                  </a:cubicBezTo>
                  <a:cubicBezTo>
                    <a:pt x="984" y="0"/>
                    <a:pt x="856" y="8"/>
                    <a:pt x="776" y="16"/>
                  </a:cubicBezTo>
                  <a:cubicBezTo>
                    <a:pt x="696" y="24"/>
                    <a:pt x="648" y="40"/>
                    <a:pt x="584" y="64"/>
                  </a:cubicBezTo>
                  <a:cubicBezTo>
                    <a:pt x="520" y="88"/>
                    <a:pt x="440" y="136"/>
                    <a:pt x="392" y="160"/>
                  </a:cubicBezTo>
                  <a:cubicBezTo>
                    <a:pt x="344" y="184"/>
                    <a:pt x="328" y="176"/>
                    <a:pt x="296" y="208"/>
                  </a:cubicBezTo>
                  <a:cubicBezTo>
                    <a:pt x="264" y="240"/>
                    <a:pt x="232" y="312"/>
                    <a:pt x="200" y="352"/>
                  </a:cubicBezTo>
                  <a:cubicBezTo>
                    <a:pt x="168" y="392"/>
                    <a:pt x="128" y="408"/>
                    <a:pt x="104" y="448"/>
                  </a:cubicBezTo>
                  <a:cubicBezTo>
                    <a:pt x="80" y="488"/>
                    <a:pt x="72" y="528"/>
                    <a:pt x="56" y="592"/>
                  </a:cubicBezTo>
                  <a:cubicBezTo>
                    <a:pt x="40" y="656"/>
                    <a:pt x="8" y="760"/>
                    <a:pt x="8" y="832"/>
                  </a:cubicBezTo>
                  <a:cubicBezTo>
                    <a:pt x="8" y="904"/>
                    <a:pt x="32" y="952"/>
                    <a:pt x="56" y="1024"/>
                  </a:cubicBezTo>
                  <a:cubicBezTo>
                    <a:pt x="80" y="1096"/>
                    <a:pt x="128" y="1208"/>
                    <a:pt x="152" y="1264"/>
                  </a:cubicBezTo>
                  <a:cubicBezTo>
                    <a:pt x="176" y="1320"/>
                    <a:pt x="176" y="1336"/>
                    <a:pt x="200" y="1360"/>
                  </a:cubicBezTo>
                  <a:cubicBezTo>
                    <a:pt x="224" y="1384"/>
                    <a:pt x="264" y="1384"/>
                    <a:pt x="296" y="1408"/>
                  </a:cubicBezTo>
                  <a:cubicBezTo>
                    <a:pt x="328" y="1432"/>
                    <a:pt x="440" y="1480"/>
                    <a:pt x="440" y="1504"/>
                  </a:cubicBezTo>
                  <a:close/>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Oval 4"/>
            <p:cNvSpPr>
              <a:spLocks noChangeArrowheads="1"/>
            </p:cNvSpPr>
            <p:nvPr/>
          </p:nvSpPr>
          <p:spPr bwMode="auto">
            <a:xfrm>
              <a:off x="1104" y="768"/>
              <a:ext cx="768" cy="624"/>
            </a:xfrm>
            <a:prstGeom prst="ellipse">
              <a:avLst/>
            </a:prstGeom>
            <a:noFill/>
            <a:ln w="28575">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58" name="Oval 5"/>
            <p:cNvSpPr>
              <a:spLocks noChangeArrowheads="1"/>
            </p:cNvSpPr>
            <p:nvPr/>
          </p:nvSpPr>
          <p:spPr bwMode="auto">
            <a:xfrm>
              <a:off x="1104" y="2640"/>
              <a:ext cx="768" cy="624"/>
            </a:xfrm>
            <a:prstGeom prst="ellipse">
              <a:avLst/>
            </a:prstGeom>
            <a:noFill/>
            <a:ln w="28575">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23559" name="Group 6"/>
            <p:cNvGrpSpPr>
              <a:grpSpLocks/>
            </p:cNvGrpSpPr>
            <p:nvPr/>
          </p:nvGrpSpPr>
          <p:grpSpPr bwMode="auto">
            <a:xfrm rot="-2928844">
              <a:off x="1392" y="528"/>
              <a:ext cx="192" cy="192"/>
              <a:chOff x="2640" y="3600"/>
              <a:chExt cx="192" cy="192"/>
            </a:xfrm>
          </p:grpSpPr>
          <p:sp>
            <p:nvSpPr>
              <p:cNvPr id="23590" name="Oval 7"/>
              <p:cNvSpPr>
                <a:spLocks noChangeArrowheads="1"/>
              </p:cNvSpPr>
              <p:nvPr/>
            </p:nvSpPr>
            <p:spPr bwMode="auto">
              <a:xfrm>
                <a:off x="2640" y="360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91" name="Oval 8"/>
              <p:cNvSpPr>
                <a:spLocks noChangeArrowheads="1"/>
              </p:cNvSpPr>
              <p:nvPr/>
            </p:nvSpPr>
            <p:spPr bwMode="auto">
              <a:xfrm>
                <a:off x="2736" y="36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23560" name="Oval 9"/>
            <p:cNvSpPr>
              <a:spLocks noChangeArrowheads="1"/>
            </p:cNvSpPr>
            <p:nvPr/>
          </p:nvSpPr>
          <p:spPr bwMode="auto">
            <a:xfrm>
              <a:off x="1488"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61" name="Oval 10"/>
            <p:cNvSpPr>
              <a:spLocks noChangeArrowheads="1"/>
            </p:cNvSpPr>
            <p:nvPr/>
          </p:nvSpPr>
          <p:spPr bwMode="auto">
            <a:xfrm>
              <a:off x="1344" y="3312"/>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62" name="Freeform 11"/>
            <p:cNvSpPr>
              <a:spLocks/>
            </p:cNvSpPr>
            <p:nvPr/>
          </p:nvSpPr>
          <p:spPr bwMode="auto">
            <a:xfrm>
              <a:off x="1250" y="907"/>
              <a:ext cx="110" cy="282"/>
            </a:xfrm>
            <a:custGeom>
              <a:avLst/>
              <a:gdLst>
                <a:gd name="T0" fmla="*/ 110 w 110"/>
                <a:gd name="T1" fmla="*/ 0 h 282"/>
                <a:gd name="T2" fmla="*/ 12 w 110"/>
                <a:gd name="T3" fmla="*/ 86 h 282"/>
                <a:gd name="T4" fmla="*/ 0 w 110"/>
                <a:gd name="T5" fmla="*/ 147 h 282"/>
                <a:gd name="T6" fmla="*/ 12 w 110"/>
                <a:gd name="T7" fmla="*/ 282 h 2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282">
                  <a:moveTo>
                    <a:pt x="110" y="0"/>
                  </a:moveTo>
                  <a:cubicBezTo>
                    <a:pt x="25" y="57"/>
                    <a:pt x="53" y="25"/>
                    <a:pt x="12" y="86"/>
                  </a:cubicBezTo>
                  <a:cubicBezTo>
                    <a:pt x="8" y="106"/>
                    <a:pt x="0" y="126"/>
                    <a:pt x="0" y="147"/>
                  </a:cubicBezTo>
                  <a:cubicBezTo>
                    <a:pt x="0" y="192"/>
                    <a:pt x="12" y="282"/>
                    <a:pt x="12" y="282"/>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Freeform 12"/>
            <p:cNvSpPr>
              <a:spLocks/>
            </p:cNvSpPr>
            <p:nvPr/>
          </p:nvSpPr>
          <p:spPr bwMode="auto">
            <a:xfrm>
              <a:off x="1458" y="907"/>
              <a:ext cx="245" cy="175"/>
            </a:xfrm>
            <a:custGeom>
              <a:avLst/>
              <a:gdLst>
                <a:gd name="T0" fmla="*/ 0 w 245"/>
                <a:gd name="T1" fmla="*/ 0 h 175"/>
                <a:gd name="T2" fmla="*/ 221 w 245"/>
                <a:gd name="T3" fmla="*/ 135 h 175"/>
                <a:gd name="T4" fmla="*/ 245 w 245"/>
                <a:gd name="T5" fmla="*/ 171 h 175"/>
                <a:gd name="T6" fmla="*/ 0 60000 65536"/>
                <a:gd name="T7" fmla="*/ 0 60000 65536"/>
                <a:gd name="T8" fmla="*/ 0 60000 65536"/>
              </a:gdLst>
              <a:ahLst/>
              <a:cxnLst>
                <a:cxn ang="T6">
                  <a:pos x="T0" y="T1"/>
                </a:cxn>
                <a:cxn ang="T7">
                  <a:pos x="T2" y="T3"/>
                </a:cxn>
                <a:cxn ang="T8">
                  <a:pos x="T4" y="T5"/>
                </a:cxn>
              </a:cxnLst>
              <a:rect l="0" t="0" r="r" b="b"/>
              <a:pathLst>
                <a:path w="245" h="175">
                  <a:moveTo>
                    <a:pt x="0" y="0"/>
                  </a:moveTo>
                  <a:cubicBezTo>
                    <a:pt x="87" y="28"/>
                    <a:pt x="156" y="70"/>
                    <a:pt x="221" y="135"/>
                  </a:cubicBezTo>
                  <a:cubicBezTo>
                    <a:pt x="234" y="175"/>
                    <a:pt x="220" y="171"/>
                    <a:pt x="245" y="171"/>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4" name="Freeform 13"/>
            <p:cNvSpPr>
              <a:spLocks/>
            </p:cNvSpPr>
            <p:nvPr/>
          </p:nvSpPr>
          <p:spPr bwMode="auto">
            <a:xfrm>
              <a:off x="1385" y="1091"/>
              <a:ext cx="135" cy="233"/>
            </a:xfrm>
            <a:custGeom>
              <a:avLst/>
              <a:gdLst>
                <a:gd name="T0" fmla="*/ 0 w 135"/>
                <a:gd name="T1" fmla="*/ 0 h 233"/>
                <a:gd name="T2" fmla="*/ 86 w 135"/>
                <a:gd name="T3" fmla="*/ 184 h 233"/>
                <a:gd name="T4" fmla="*/ 135 w 135"/>
                <a:gd name="T5" fmla="*/ 233 h 233"/>
                <a:gd name="T6" fmla="*/ 0 60000 65536"/>
                <a:gd name="T7" fmla="*/ 0 60000 65536"/>
                <a:gd name="T8" fmla="*/ 0 60000 65536"/>
              </a:gdLst>
              <a:ahLst/>
              <a:cxnLst>
                <a:cxn ang="T6">
                  <a:pos x="T0" y="T1"/>
                </a:cxn>
                <a:cxn ang="T7">
                  <a:pos x="T2" y="T3"/>
                </a:cxn>
                <a:cxn ang="T8">
                  <a:pos x="T4" y="T5"/>
                </a:cxn>
              </a:cxnLst>
              <a:rect l="0" t="0" r="r" b="b"/>
              <a:pathLst>
                <a:path w="135" h="233">
                  <a:moveTo>
                    <a:pt x="0" y="0"/>
                  </a:moveTo>
                  <a:cubicBezTo>
                    <a:pt x="12" y="85"/>
                    <a:pt x="13" y="135"/>
                    <a:pt x="86" y="184"/>
                  </a:cubicBezTo>
                  <a:cubicBezTo>
                    <a:pt x="115" y="228"/>
                    <a:pt x="97" y="213"/>
                    <a:pt x="135" y="233"/>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5" name="Oval 14" descr="Wave"/>
            <p:cNvSpPr>
              <a:spLocks noChangeArrowheads="1"/>
            </p:cNvSpPr>
            <p:nvPr/>
          </p:nvSpPr>
          <p:spPr bwMode="auto">
            <a:xfrm>
              <a:off x="1584" y="2976"/>
              <a:ext cx="144" cy="144"/>
            </a:xfrm>
            <a:prstGeom prst="ellipse">
              <a:avLst/>
            </a:prstGeom>
            <a:pattFill prst="wave">
              <a:fgClr>
                <a:schemeClr val="tx2"/>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66" name="Oval 15" descr="Wave"/>
            <p:cNvSpPr>
              <a:spLocks noChangeArrowheads="1"/>
            </p:cNvSpPr>
            <p:nvPr/>
          </p:nvSpPr>
          <p:spPr bwMode="auto">
            <a:xfrm>
              <a:off x="1536" y="1104"/>
              <a:ext cx="144" cy="144"/>
            </a:xfrm>
            <a:prstGeom prst="ellipse">
              <a:avLst/>
            </a:prstGeom>
            <a:pattFill prst="wave">
              <a:fgClr>
                <a:schemeClr val="tx2"/>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23567" name="Group 16"/>
            <p:cNvGrpSpPr>
              <a:grpSpLocks/>
            </p:cNvGrpSpPr>
            <p:nvPr/>
          </p:nvGrpSpPr>
          <p:grpSpPr bwMode="auto">
            <a:xfrm>
              <a:off x="1248" y="2751"/>
              <a:ext cx="453" cy="417"/>
              <a:chOff x="1346" y="1003"/>
              <a:chExt cx="453" cy="417"/>
            </a:xfrm>
          </p:grpSpPr>
          <p:sp>
            <p:nvSpPr>
              <p:cNvPr id="23587" name="Freeform 17"/>
              <p:cNvSpPr>
                <a:spLocks/>
              </p:cNvSpPr>
              <p:nvPr/>
            </p:nvSpPr>
            <p:spPr bwMode="auto">
              <a:xfrm>
                <a:off x="1346" y="1003"/>
                <a:ext cx="110" cy="282"/>
              </a:xfrm>
              <a:custGeom>
                <a:avLst/>
                <a:gdLst>
                  <a:gd name="T0" fmla="*/ 110 w 110"/>
                  <a:gd name="T1" fmla="*/ 0 h 282"/>
                  <a:gd name="T2" fmla="*/ 12 w 110"/>
                  <a:gd name="T3" fmla="*/ 86 h 282"/>
                  <a:gd name="T4" fmla="*/ 0 w 110"/>
                  <a:gd name="T5" fmla="*/ 147 h 282"/>
                  <a:gd name="T6" fmla="*/ 12 w 110"/>
                  <a:gd name="T7" fmla="*/ 282 h 2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 h="282">
                    <a:moveTo>
                      <a:pt x="110" y="0"/>
                    </a:moveTo>
                    <a:cubicBezTo>
                      <a:pt x="25" y="57"/>
                      <a:pt x="53" y="25"/>
                      <a:pt x="12" y="86"/>
                    </a:cubicBezTo>
                    <a:cubicBezTo>
                      <a:pt x="8" y="106"/>
                      <a:pt x="0" y="126"/>
                      <a:pt x="0" y="147"/>
                    </a:cubicBezTo>
                    <a:cubicBezTo>
                      <a:pt x="0" y="192"/>
                      <a:pt x="12" y="282"/>
                      <a:pt x="12" y="282"/>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8" name="Freeform 18"/>
              <p:cNvSpPr>
                <a:spLocks/>
              </p:cNvSpPr>
              <p:nvPr/>
            </p:nvSpPr>
            <p:spPr bwMode="auto">
              <a:xfrm>
                <a:off x="1554" y="1003"/>
                <a:ext cx="245" cy="175"/>
              </a:xfrm>
              <a:custGeom>
                <a:avLst/>
                <a:gdLst>
                  <a:gd name="T0" fmla="*/ 0 w 245"/>
                  <a:gd name="T1" fmla="*/ 0 h 175"/>
                  <a:gd name="T2" fmla="*/ 221 w 245"/>
                  <a:gd name="T3" fmla="*/ 135 h 175"/>
                  <a:gd name="T4" fmla="*/ 245 w 245"/>
                  <a:gd name="T5" fmla="*/ 171 h 175"/>
                  <a:gd name="T6" fmla="*/ 0 60000 65536"/>
                  <a:gd name="T7" fmla="*/ 0 60000 65536"/>
                  <a:gd name="T8" fmla="*/ 0 60000 65536"/>
                </a:gdLst>
                <a:ahLst/>
                <a:cxnLst>
                  <a:cxn ang="T6">
                    <a:pos x="T0" y="T1"/>
                  </a:cxn>
                  <a:cxn ang="T7">
                    <a:pos x="T2" y="T3"/>
                  </a:cxn>
                  <a:cxn ang="T8">
                    <a:pos x="T4" y="T5"/>
                  </a:cxn>
                </a:cxnLst>
                <a:rect l="0" t="0" r="r" b="b"/>
                <a:pathLst>
                  <a:path w="245" h="175">
                    <a:moveTo>
                      <a:pt x="0" y="0"/>
                    </a:moveTo>
                    <a:cubicBezTo>
                      <a:pt x="87" y="28"/>
                      <a:pt x="156" y="70"/>
                      <a:pt x="221" y="135"/>
                    </a:cubicBezTo>
                    <a:cubicBezTo>
                      <a:pt x="234" y="175"/>
                      <a:pt x="220" y="171"/>
                      <a:pt x="245" y="171"/>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9" name="Freeform 19"/>
              <p:cNvSpPr>
                <a:spLocks/>
              </p:cNvSpPr>
              <p:nvPr/>
            </p:nvSpPr>
            <p:spPr bwMode="auto">
              <a:xfrm>
                <a:off x="1481" y="1187"/>
                <a:ext cx="135" cy="233"/>
              </a:xfrm>
              <a:custGeom>
                <a:avLst/>
                <a:gdLst>
                  <a:gd name="T0" fmla="*/ 0 w 135"/>
                  <a:gd name="T1" fmla="*/ 0 h 233"/>
                  <a:gd name="T2" fmla="*/ 86 w 135"/>
                  <a:gd name="T3" fmla="*/ 184 h 233"/>
                  <a:gd name="T4" fmla="*/ 135 w 135"/>
                  <a:gd name="T5" fmla="*/ 233 h 233"/>
                  <a:gd name="T6" fmla="*/ 0 60000 65536"/>
                  <a:gd name="T7" fmla="*/ 0 60000 65536"/>
                  <a:gd name="T8" fmla="*/ 0 60000 65536"/>
                </a:gdLst>
                <a:ahLst/>
                <a:cxnLst>
                  <a:cxn ang="T6">
                    <a:pos x="T0" y="T1"/>
                  </a:cxn>
                  <a:cxn ang="T7">
                    <a:pos x="T2" y="T3"/>
                  </a:cxn>
                  <a:cxn ang="T8">
                    <a:pos x="T4" y="T5"/>
                  </a:cxn>
                </a:cxnLst>
                <a:rect l="0" t="0" r="r" b="b"/>
                <a:pathLst>
                  <a:path w="135" h="233">
                    <a:moveTo>
                      <a:pt x="0" y="0"/>
                    </a:moveTo>
                    <a:cubicBezTo>
                      <a:pt x="12" y="85"/>
                      <a:pt x="13" y="135"/>
                      <a:pt x="86" y="184"/>
                    </a:cubicBezTo>
                    <a:cubicBezTo>
                      <a:pt x="115" y="228"/>
                      <a:pt x="97" y="213"/>
                      <a:pt x="135" y="233"/>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68" name="Freeform 20"/>
            <p:cNvSpPr>
              <a:spLocks/>
            </p:cNvSpPr>
            <p:nvPr/>
          </p:nvSpPr>
          <p:spPr bwMode="auto">
            <a:xfrm>
              <a:off x="1177" y="1618"/>
              <a:ext cx="85" cy="907"/>
            </a:xfrm>
            <a:custGeom>
              <a:avLst/>
              <a:gdLst>
                <a:gd name="T0" fmla="*/ 0 w 85"/>
                <a:gd name="T1" fmla="*/ 0 h 907"/>
                <a:gd name="T2" fmla="*/ 85 w 85"/>
                <a:gd name="T3" fmla="*/ 257 h 907"/>
                <a:gd name="T4" fmla="*/ 61 w 85"/>
                <a:gd name="T5" fmla="*/ 698 h 907"/>
                <a:gd name="T6" fmla="*/ 0 w 85"/>
                <a:gd name="T7" fmla="*/ 907 h 9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 h="907">
                  <a:moveTo>
                    <a:pt x="0" y="0"/>
                  </a:moveTo>
                  <a:cubicBezTo>
                    <a:pt x="50" y="75"/>
                    <a:pt x="70" y="169"/>
                    <a:pt x="85" y="257"/>
                  </a:cubicBezTo>
                  <a:cubicBezTo>
                    <a:pt x="83" y="311"/>
                    <a:pt x="72" y="610"/>
                    <a:pt x="61" y="698"/>
                  </a:cubicBezTo>
                  <a:cubicBezTo>
                    <a:pt x="54" y="754"/>
                    <a:pt x="45" y="860"/>
                    <a:pt x="0" y="90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9" name="Freeform 21"/>
            <p:cNvSpPr>
              <a:spLocks/>
            </p:cNvSpPr>
            <p:nvPr/>
          </p:nvSpPr>
          <p:spPr bwMode="auto">
            <a:xfrm>
              <a:off x="1336" y="1605"/>
              <a:ext cx="73" cy="993"/>
            </a:xfrm>
            <a:custGeom>
              <a:avLst/>
              <a:gdLst>
                <a:gd name="T0" fmla="*/ 0 w 73"/>
                <a:gd name="T1" fmla="*/ 993 h 993"/>
                <a:gd name="T2" fmla="*/ 49 w 73"/>
                <a:gd name="T3" fmla="*/ 748 h 993"/>
                <a:gd name="T4" fmla="*/ 73 w 73"/>
                <a:gd name="T5" fmla="*/ 625 h 993"/>
                <a:gd name="T6" fmla="*/ 61 w 73"/>
                <a:gd name="T7" fmla="*/ 197 h 993"/>
                <a:gd name="T8" fmla="*/ 24 w 73"/>
                <a:gd name="T9" fmla="*/ 0 h 9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993">
                  <a:moveTo>
                    <a:pt x="0" y="993"/>
                  </a:moveTo>
                  <a:cubicBezTo>
                    <a:pt x="27" y="911"/>
                    <a:pt x="34" y="833"/>
                    <a:pt x="49" y="748"/>
                  </a:cubicBezTo>
                  <a:cubicBezTo>
                    <a:pt x="57" y="707"/>
                    <a:pt x="73" y="625"/>
                    <a:pt x="73" y="625"/>
                  </a:cubicBezTo>
                  <a:cubicBezTo>
                    <a:pt x="69" y="482"/>
                    <a:pt x="68" y="340"/>
                    <a:pt x="61" y="197"/>
                  </a:cubicBezTo>
                  <a:cubicBezTo>
                    <a:pt x="58" y="132"/>
                    <a:pt x="24" y="68"/>
                    <a:pt x="2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0" name="Freeform 22"/>
            <p:cNvSpPr>
              <a:spLocks/>
            </p:cNvSpPr>
            <p:nvPr/>
          </p:nvSpPr>
          <p:spPr bwMode="auto">
            <a:xfrm>
              <a:off x="1642" y="1483"/>
              <a:ext cx="86" cy="821"/>
            </a:xfrm>
            <a:custGeom>
              <a:avLst/>
              <a:gdLst>
                <a:gd name="T0" fmla="*/ 37 w 86"/>
                <a:gd name="T1" fmla="*/ 0 h 821"/>
                <a:gd name="T2" fmla="*/ 0 w 86"/>
                <a:gd name="T3" fmla="*/ 245 h 821"/>
                <a:gd name="T4" fmla="*/ 37 w 86"/>
                <a:gd name="T5" fmla="*/ 649 h 821"/>
                <a:gd name="T6" fmla="*/ 86 w 86"/>
                <a:gd name="T7" fmla="*/ 821 h 8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 h="821">
                  <a:moveTo>
                    <a:pt x="37" y="0"/>
                  </a:moveTo>
                  <a:cubicBezTo>
                    <a:pt x="21" y="82"/>
                    <a:pt x="9" y="162"/>
                    <a:pt x="0" y="245"/>
                  </a:cubicBezTo>
                  <a:cubicBezTo>
                    <a:pt x="7" y="376"/>
                    <a:pt x="10" y="518"/>
                    <a:pt x="37" y="649"/>
                  </a:cubicBezTo>
                  <a:cubicBezTo>
                    <a:pt x="48" y="703"/>
                    <a:pt x="86" y="765"/>
                    <a:pt x="86" y="82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1" name="Freeform 23"/>
            <p:cNvSpPr>
              <a:spLocks/>
            </p:cNvSpPr>
            <p:nvPr/>
          </p:nvSpPr>
          <p:spPr bwMode="auto">
            <a:xfrm>
              <a:off x="1520" y="1654"/>
              <a:ext cx="89" cy="920"/>
            </a:xfrm>
            <a:custGeom>
              <a:avLst/>
              <a:gdLst>
                <a:gd name="T0" fmla="*/ 24 w 89"/>
                <a:gd name="T1" fmla="*/ 920 h 920"/>
                <a:gd name="T2" fmla="*/ 0 w 89"/>
                <a:gd name="T3" fmla="*/ 295 h 920"/>
                <a:gd name="T4" fmla="*/ 12 w 89"/>
                <a:gd name="T5" fmla="*/ 0 h 920"/>
                <a:gd name="T6" fmla="*/ 0 60000 65536"/>
                <a:gd name="T7" fmla="*/ 0 60000 65536"/>
                <a:gd name="T8" fmla="*/ 0 60000 65536"/>
              </a:gdLst>
              <a:ahLst/>
              <a:cxnLst>
                <a:cxn ang="T6">
                  <a:pos x="T0" y="T1"/>
                </a:cxn>
                <a:cxn ang="T7">
                  <a:pos x="T2" y="T3"/>
                </a:cxn>
                <a:cxn ang="T8">
                  <a:pos x="T4" y="T5"/>
                </a:cxn>
              </a:cxnLst>
              <a:rect l="0" t="0" r="r" b="b"/>
              <a:pathLst>
                <a:path w="89" h="920">
                  <a:moveTo>
                    <a:pt x="24" y="920"/>
                  </a:moveTo>
                  <a:cubicBezTo>
                    <a:pt x="89" y="721"/>
                    <a:pt x="49" y="496"/>
                    <a:pt x="0" y="295"/>
                  </a:cubicBezTo>
                  <a:cubicBezTo>
                    <a:pt x="12" y="9"/>
                    <a:pt x="12" y="107"/>
                    <a:pt x="1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Oval 24"/>
            <p:cNvSpPr>
              <a:spLocks noChangeArrowheads="1"/>
            </p:cNvSpPr>
            <p:nvPr/>
          </p:nvSpPr>
          <p:spPr bwMode="auto">
            <a:xfrm>
              <a:off x="3504" y="432"/>
              <a:ext cx="1536" cy="14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73" name="Oval 25"/>
            <p:cNvSpPr>
              <a:spLocks noChangeArrowheads="1"/>
            </p:cNvSpPr>
            <p:nvPr/>
          </p:nvSpPr>
          <p:spPr bwMode="auto">
            <a:xfrm>
              <a:off x="4128" y="816"/>
              <a:ext cx="672" cy="624"/>
            </a:xfrm>
            <a:prstGeom prst="ellipse">
              <a:avLst/>
            </a:prstGeom>
            <a:noFill/>
            <a:ln w="28575">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74" name="Oval 26" descr="Wave"/>
            <p:cNvSpPr>
              <a:spLocks noChangeArrowheads="1"/>
            </p:cNvSpPr>
            <p:nvPr/>
          </p:nvSpPr>
          <p:spPr bwMode="auto">
            <a:xfrm>
              <a:off x="4464" y="1152"/>
              <a:ext cx="192" cy="192"/>
            </a:xfrm>
            <a:prstGeom prst="ellipse">
              <a:avLst/>
            </a:prstGeom>
            <a:pattFill prst="wave">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23575" name="Group 27"/>
            <p:cNvGrpSpPr>
              <a:grpSpLocks/>
            </p:cNvGrpSpPr>
            <p:nvPr/>
          </p:nvGrpSpPr>
          <p:grpSpPr bwMode="auto">
            <a:xfrm rot="-2928844">
              <a:off x="4176" y="576"/>
              <a:ext cx="192" cy="192"/>
              <a:chOff x="2640" y="3600"/>
              <a:chExt cx="192" cy="192"/>
            </a:xfrm>
          </p:grpSpPr>
          <p:sp>
            <p:nvSpPr>
              <p:cNvPr id="23585" name="Oval 28"/>
              <p:cNvSpPr>
                <a:spLocks noChangeArrowheads="1"/>
              </p:cNvSpPr>
              <p:nvPr/>
            </p:nvSpPr>
            <p:spPr bwMode="auto">
              <a:xfrm>
                <a:off x="2640" y="360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86" name="Oval 29"/>
              <p:cNvSpPr>
                <a:spLocks noChangeArrowheads="1"/>
              </p:cNvSpPr>
              <p:nvPr/>
            </p:nvSpPr>
            <p:spPr bwMode="auto">
              <a:xfrm>
                <a:off x="2736" y="36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23576" name="Oval 30"/>
            <p:cNvSpPr>
              <a:spLocks noChangeArrowheads="1"/>
            </p:cNvSpPr>
            <p:nvPr/>
          </p:nvSpPr>
          <p:spPr bwMode="auto">
            <a:xfrm flipV="1">
              <a:off x="3504" y="2112"/>
              <a:ext cx="1536" cy="144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77" name="Oval 31"/>
            <p:cNvSpPr>
              <a:spLocks noChangeArrowheads="1"/>
            </p:cNvSpPr>
            <p:nvPr/>
          </p:nvSpPr>
          <p:spPr bwMode="auto">
            <a:xfrm flipV="1">
              <a:off x="4128" y="2544"/>
              <a:ext cx="672" cy="624"/>
            </a:xfrm>
            <a:prstGeom prst="ellipse">
              <a:avLst/>
            </a:prstGeom>
            <a:noFill/>
            <a:ln w="28575">
              <a:solidFill>
                <a:schemeClr val="tx1"/>
              </a:solidFill>
              <a:prstDash val="dash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78" name="Oval 32" descr="Wave"/>
            <p:cNvSpPr>
              <a:spLocks noChangeArrowheads="1"/>
            </p:cNvSpPr>
            <p:nvPr/>
          </p:nvSpPr>
          <p:spPr bwMode="auto">
            <a:xfrm flipV="1">
              <a:off x="4464" y="2640"/>
              <a:ext cx="192" cy="192"/>
            </a:xfrm>
            <a:prstGeom prst="ellipse">
              <a:avLst/>
            </a:prstGeom>
            <a:pattFill prst="wave">
              <a:fgClr>
                <a:schemeClr val="tx1"/>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nvGrpSpPr>
            <p:cNvPr id="23579" name="Group 33"/>
            <p:cNvGrpSpPr>
              <a:grpSpLocks/>
            </p:cNvGrpSpPr>
            <p:nvPr/>
          </p:nvGrpSpPr>
          <p:grpSpPr bwMode="auto">
            <a:xfrm rot="2928844" flipV="1">
              <a:off x="4176" y="3216"/>
              <a:ext cx="192" cy="192"/>
              <a:chOff x="2640" y="3600"/>
              <a:chExt cx="192" cy="192"/>
            </a:xfrm>
          </p:grpSpPr>
          <p:sp>
            <p:nvSpPr>
              <p:cNvPr id="23583" name="Oval 34"/>
              <p:cNvSpPr>
                <a:spLocks noChangeArrowheads="1"/>
              </p:cNvSpPr>
              <p:nvPr/>
            </p:nvSpPr>
            <p:spPr bwMode="auto">
              <a:xfrm>
                <a:off x="2640" y="3600"/>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84" name="Oval 35"/>
              <p:cNvSpPr>
                <a:spLocks noChangeArrowheads="1"/>
              </p:cNvSpPr>
              <p:nvPr/>
            </p:nvSpPr>
            <p:spPr bwMode="auto">
              <a:xfrm>
                <a:off x="2736" y="3696"/>
                <a:ext cx="96" cy="96"/>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grpSp>
        <p:sp>
          <p:nvSpPr>
            <p:cNvPr id="23580" name="AutoShape 36"/>
            <p:cNvSpPr>
              <a:spLocks noChangeArrowheads="1"/>
            </p:cNvSpPr>
            <p:nvPr/>
          </p:nvSpPr>
          <p:spPr bwMode="auto">
            <a:xfrm rot="-697886">
              <a:off x="2496" y="1296"/>
              <a:ext cx="768" cy="240"/>
            </a:xfrm>
            <a:prstGeom prst="rightArrow">
              <a:avLst>
                <a:gd name="adj1" fmla="val 50000"/>
                <a:gd name="adj2" fmla="val 8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81" name="AutoShape 37"/>
            <p:cNvSpPr>
              <a:spLocks noChangeArrowheads="1"/>
            </p:cNvSpPr>
            <p:nvPr/>
          </p:nvSpPr>
          <p:spPr bwMode="auto">
            <a:xfrm rot="751950">
              <a:off x="2496" y="2400"/>
              <a:ext cx="768" cy="240"/>
            </a:xfrm>
            <a:prstGeom prst="rightArrow">
              <a:avLst>
                <a:gd name="adj1" fmla="val 50000"/>
                <a:gd name="adj2" fmla="val 8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3582" name="Text Box 38"/>
            <p:cNvSpPr txBox="1">
              <a:spLocks noChangeArrowheads="1"/>
            </p:cNvSpPr>
            <p:nvPr/>
          </p:nvSpPr>
          <p:spPr bwMode="auto">
            <a:xfrm>
              <a:off x="2400" y="1785"/>
              <a:ext cx="111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a:latin typeface="Arial Narrow" panose="020B0606020202030204" pitchFamily="34" charset="0"/>
                </a:rPr>
                <a:t>cytokinesis</a:t>
              </a:r>
            </a:p>
          </p:txBody>
        </p:sp>
      </p:grpSp>
      <p:sp>
        <p:nvSpPr>
          <p:cNvPr id="23555" name="Text Box 39"/>
          <p:cNvSpPr txBox="1">
            <a:spLocks noChangeArrowheads="1"/>
          </p:cNvSpPr>
          <p:nvPr/>
        </p:nvSpPr>
        <p:spPr bwMode="auto">
          <a:xfrm>
            <a:off x="5638800" y="6019800"/>
            <a:ext cx="327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3200" b="1">
                <a:solidFill>
                  <a:srgbClr val="FF0000"/>
                </a:solidFill>
                <a:latin typeface="Comic Sans MS" panose="030F0702030302020204" pitchFamily="66" charset="0"/>
              </a:rPr>
              <a:t>Late Telophase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28600"/>
            <a:ext cx="7772400" cy="944563"/>
          </a:xfrm>
        </p:spPr>
        <p:txBody>
          <a:bodyPr/>
          <a:lstStyle/>
          <a:p>
            <a:pPr eaLnBrk="1" hangingPunct="1"/>
            <a:r>
              <a:rPr lang="en-US" sz="4000" b="1" dirty="0" smtClean="0">
                <a:solidFill>
                  <a:schemeClr val="tx1">
                    <a:lumMod val="65000"/>
                    <a:lumOff val="35000"/>
                  </a:schemeClr>
                </a:solidFill>
                <a:latin typeface="Comic Sans MS" panose="030F0702030302020204" pitchFamily="66" charset="0"/>
              </a:rPr>
              <a:t>Cytokinesis</a:t>
            </a:r>
            <a:r>
              <a:rPr lang="en-US" dirty="0" smtClean="0">
                <a:latin typeface="Comic Sans MS" panose="030F0702030302020204" pitchFamily="66" charset="0"/>
              </a:rPr>
              <a:t> </a:t>
            </a:r>
            <a:r>
              <a:rPr lang="en-US" sz="3200" dirty="0" smtClean="0">
                <a:latin typeface="Comic Sans MS" panose="030F0702030302020204" pitchFamily="66" charset="0"/>
              </a:rPr>
              <a:t>– Plant vs. Animal Cell</a:t>
            </a:r>
          </a:p>
        </p:txBody>
      </p:sp>
      <p:pic>
        <p:nvPicPr>
          <p:cNvPr id="24579" name="Picture 6" descr="plant-cell cytokisesis-UCDavis"/>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a:xfrm>
            <a:off x="1164431" y="1516063"/>
            <a:ext cx="2950369"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4"/>
          <p:cNvSpPr>
            <a:spLocks noGrp="1" noChangeArrowheads="1"/>
          </p:cNvSpPr>
          <p:nvPr>
            <p:ph type="body" sz="half" idx="3"/>
          </p:nvPr>
        </p:nvSpPr>
        <p:spPr>
          <a:xfrm>
            <a:off x="4648200" y="1676400"/>
            <a:ext cx="3881438" cy="4525963"/>
          </a:xfrm>
        </p:spPr>
        <p:txBody>
          <a:bodyPr/>
          <a:lstStyle/>
          <a:p>
            <a:pPr eaLnBrk="1" hangingPunct="1"/>
            <a:r>
              <a:rPr lang="en-US" sz="2000" b="1" dirty="0" smtClean="0">
                <a:latin typeface="Comic Sans MS" panose="030F0702030302020204" pitchFamily="66" charset="0"/>
                <a:hlinkClick r:id="rId4"/>
              </a:rPr>
              <a:t>Plant cells</a:t>
            </a:r>
            <a:r>
              <a:rPr lang="en-US" sz="2000" dirty="0" smtClean="0">
                <a:latin typeface="Comic Sans MS" panose="030F0702030302020204" pitchFamily="66" charset="0"/>
              </a:rPr>
              <a:t> undergo cytokinesis by forming a cell plate between the two daughter nuclei.</a:t>
            </a:r>
          </a:p>
          <a:p>
            <a:pPr eaLnBrk="1" hangingPunct="1">
              <a:buFontTx/>
              <a:buNone/>
            </a:pPr>
            <a:endParaRPr lang="en-US" sz="1200" dirty="0" smtClean="0">
              <a:latin typeface="Comic Sans MS" panose="030F0702030302020204" pitchFamily="66" charset="0"/>
            </a:endParaRPr>
          </a:p>
          <a:p>
            <a:pPr eaLnBrk="1" hangingPunct="1">
              <a:buFontTx/>
              <a:buNone/>
            </a:pPr>
            <a:endParaRPr lang="en-US" sz="1200" dirty="0" smtClean="0">
              <a:latin typeface="Comic Sans MS" panose="030F0702030302020204" pitchFamily="66" charset="0"/>
            </a:endParaRPr>
          </a:p>
          <a:p>
            <a:pPr eaLnBrk="1" hangingPunct="1">
              <a:buFontTx/>
              <a:buNone/>
            </a:pPr>
            <a:endParaRPr lang="en-US" sz="1200" dirty="0" smtClean="0">
              <a:latin typeface="Comic Sans MS" panose="030F0702030302020204" pitchFamily="66" charset="0"/>
            </a:endParaRPr>
          </a:p>
          <a:p>
            <a:pPr eaLnBrk="1" hangingPunct="1">
              <a:buFontTx/>
              <a:buNone/>
            </a:pPr>
            <a:endParaRPr lang="en-US" sz="1200" dirty="0" smtClean="0">
              <a:latin typeface="Comic Sans MS" panose="030F0702030302020204" pitchFamily="66" charset="0"/>
            </a:endParaRPr>
          </a:p>
          <a:p>
            <a:pPr eaLnBrk="1" hangingPunct="1">
              <a:buFontTx/>
              <a:buNone/>
            </a:pPr>
            <a:endParaRPr lang="en-US" sz="1200" dirty="0" smtClean="0">
              <a:latin typeface="Comic Sans MS" panose="030F0702030302020204" pitchFamily="66" charset="0"/>
            </a:endParaRPr>
          </a:p>
          <a:p>
            <a:pPr eaLnBrk="1" hangingPunct="1"/>
            <a:r>
              <a:rPr lang="en-US" sz="2000" b="1" dirty="0" smtClean="0">
                <a:latin typeface="Comic Sans MS" panose="030F0702030302020204" pitchFamily="66" charset="0"/>
                <a:hlinkClick r:id="rId5"/>
              </a:rPr>
              <a:t>Animal cells</a:t>
            </a:r>
            <a:r>
              <a:rPr lang="en-US" sz="2000" dirty="0" smtClean="0">
                <a:latin typeface="Comic Sans MS" panose="030F0702030302020204" pitchFamily="66" charset="0"/>
              </a:rPr>
              <a:t> undergo cytokinesis through the formation of a cleavage furrow. A ring of microtubules contract, pinching the cell in half.</a:t>
            </a:r>
          </a:p>
        </p:txBody>
      </p:sp>
      <p:pic>
        <p:nvPicPr>
          <p:cNvPr id="24581" name="Picture 7" descr="Cilliate-cell-division"/>
          <p:cNvPicPr>
            <a:picLocks noGrp="1" noChangeAspect="1" noChangeArrowheads="1"/>
          </p:cNvPicPr>
          <p:nvPr>
            <p:ph sz="quarter" idx="2"/>
          </p:nvPr>
        </p:nvPicPr>
        <p:blipFill>
          <a:blip r:embed="rId6" cstate="email">
            <a:extLst>
              <a:ext uri="{28A0092B-C50C-407E-A947-70E740481C1C}">
                <a14:useLocalDpi xmlns:a14="http://schemas.microsoft.com/office/drawing/2010/main"/>
              </a:ext>
            </a:extLst>
          </a:blip>
          <a:srcRect/>
          <a:stretch>
            <a:fillRect/>
          </a:stretch>
        </p:blipFill>
        <p:spPr>
          <a:xfrm>
            <a:off x="1164430" y="3939381"/>
            <a:ext cx="3026569"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2" name="Text Box 9"/>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
        <p:nvSpPr>
          <p:cNvPr id="24583" name="Text Box 10"/>
          <p:cNvSpPr txBox="1">
            <a:spLocks noChangeArrowheads="1"/>
          </p:cNvSpPr>
          <p:nvPr/>
        </p:nvSpPr>
        <p:spPr bwMode="auto">
          <a:xfrm>
            <a:off x="0" y="6492875"/>
            <a:ext cx="4800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9"/>
              </a:rPr>
              <a:t>Telophase drawing</a:t>
            </a:r>
            <a:r>
              <a:rPr lang="en-US" sz="1000">
                <a:latin typeface="Comic Sans MS" panose="030F0702030302020204" pitchFamily="66" charset="0"/>
              </a:rPr>
              <a:t>, Henry Gray's Anatomy of the Human Body; </a:t>
            </a:r>
            <a:r>
              <a:rPr lang="en-US" sz="1000">
                <a:latin typeface="Comic Sans MS" panose="030F0702030302020204" pitchFamily="66" charset="0"/>
                <a:hlinkClick r:id="rId10"/>
              </a:rPr>
              <a:t>Ciliate dividing</a:t>
            </a:r>
            <a:r>
              <a:rPr lang="en-US" sz="1000">
                <a:latin typeface="Comic Sans MS" panose="030F0702030302020204" pitchFamily="66" charset="0"/>
              </a:rPr>
              <a:t>, TheAlphaWolf; Telophase Onion Cell Photo, Source Unknown</a:t>
            </a:r>
          </a:p>
        </p:txBody>
      </p:sp>
      <p:pic>
        <p:nvPicPr>
          <p:cNvPr id="24584" name="Picture 11" descr="Telophase diagram"/>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2400" y="152400"/>
            <a:ext cx="1295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stagesofmiotsis in onion-UCDavis"/>
          <p:cNvPicPr>
            <a:picLocks noGrp="1" noChangeAspect="1" noChangeArrowheads="1"/>
          </p:cNvPicPr>
          <p:nvPr>
            <p:ph/>
          </p:nvPr>
        </p:nvPicPr>
        <p:blipFill>
          <a:blip r:embed="rId3">
            <a:extLst>
              <a:ext uri="{28A0092B-C50C-407E-A947-70E740481C1C}">
                <a14:useLocalDpi xmlns:a14="http://schemas.microsoft.com/office/drawing/2010/main"/>
              </a:ext>
            </a:extLst>
          </a:blip>
          <a:srcRect/>
          <a:stretch>
            <a:fillRect/>
          </a:stretch>
        </p:blipFill>
        <p:spPr>
          <a:xfrm>
            <a:off x="876300" y="852802"/>
            <a:ext cx="7315200" cy="3749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7" name="Text Box 9"/>
          <p:cNvSpPr txBox="1">
            <a:spLocks noChangeArrowheads="1"/>
          </p:cNvSpPr>
          <p:nvPr/>
        </p:nvSpPr>
        <p:spPr bwMode="auto">
          <a:xfrm>
            <a:off x="2438400" y="211452"/>
            <a:ext cx="4191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3600" dirty="0">
                <a:latin typeface="Comic Sans MS" panose="030F0702030302020204" pitchFamily="66" charset="0"/>
              </a:rPr>
              <a:t>Stages of </a:t>
            </a:r>
            <a:r>
              <a:rPr lang="en-US" sz="3600" dirty="0">
                <a:latin typeface="Comic Sans MS" panose="030F0702030302020204" pitchFamily="66" charset="0"/>
                <a:hlinkClick r:id="rId4"/>
              </a:rPr>
              <a:t>Mitosis</a:t>
            </a:r>
            <a:endParaRPr lang="en-US" sz="3600" dirty="0">
              <a:latin typeface="Comic Sans MS" panose="030F0702030302020204" pitchFamily="66" charset="0"/>
            </a:endParaRPr>
          </a:p>
        </p:txBody>
      </p:sp>
      <p:sp>
        <p:nvSpPr>
          <p:cNvPr id="26628" name="Text Box 10"/>
          <p:cNvSpPr txBox="1">
            <a:spLocks noChangeArrowheads="1"/>
          </p:cNvSpPr>
          <p:nvPr/>
        </p:nvSpPr>
        <p:spPr bwMode="auto">
          <a:xfrm>
            <a:off x="0" y="6629400"/>
            <a:ext cx="3581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Onion Cell Drawing &amp; Photo, Source Unknown</a:t>
            </a:r>
          </a:p>
        </p:txBody>
      </p:sp>
      <p:sp>
        <p:nvSpPr>
          <p:cNvPr id="2" name="TextBox 1"/>
          <p:cNvSpPr txBox="1"/>
          <p:nvPr/>
        </p:nvSpPr>
        <p:spPr>
          <a:xfrm>
            <a:off x="876300" y="4753429"/>
            <a:ext cx="7124700" cy="1631216"/>
          </a:xfrm>
          <a:prstGeom prst="rect">
            <a:avLst/>
          </a:prstGeom>
          <a:noFill/>
          <a:ln w="38100">
            <a:solidFill>
              <a:schemeClr val="bg1">
                <a:lumMod val="50000"/>
              </a:schemeClr>
            </a:solidFill>
          </a:ln>
        </p:spPr>
        <p:txBody>
          <a:bodyPr wrap="square" rtlCol="0">
            <a:spAutoFit/>
          </a:bodyPr>
          <a:lstStyle/>
          <a:p>
            <a:pPr algn="ctr"/>
            <a:r>
              <a:rPr lang="en-US" b="1" dirty="0" smtClean="0">
                <a:solidFill>
                  <a:srgbClr val="FF0000"/>
                </a:solidFill>
                <a:latin typeface="Comic Sans MS" panose="030F0702030302020204" pitchFamily="66" charset="0"/>
              </a:rPr>
              <a:t>REVIEW!</a:t>
            </a:r>
          </a:p>
          <a:p>
            <a:pPr algn="ctr"/>
            <a:endParaRPr lang="en-US" sz="900" b="1" dirty="0" smtClean="0">
              <a:solidFill>
                <a:srgbClr val="FF0000"/>
              </a:solidFill>
              <a:latin typeface="Comic Sans MS" panose="030F0702030302020204" pitchFamily="66" charset="0"/>
            </a:endParaRPr>
          </a:p>
          <a:p>
            <a:pPr algn="ctr"/>
            <a:r>
              <a:rPr lang="en-US" b="1" dirty="0" smtClean="0">
                <a:latin typeface="Comic Sans MS" panose="030F0702030302020204" pitchFamily="66" charset="0"/>
              </a:rPr>
              <a:t>Mitosis Animations</a:t>
            </a:r>
          </a:p>
          <a:p>
            <a:pPr marL="457200" indent="-457200" algn="ctr">
              <a:buAutoNum type="arabicPeriod"/>
            </a:pPr>
            <a:r>
              <a:rPr lang="en-US" sz="2000" dirty="0" smtClean="0">
                <a:latin typeface="Comic Sans MS" panose="030F0702030302020204" pitchFamily="66" charset="0"/>
                <a:hlinkClick r:id="rId5"/>
              </a:rPr>
              <a:t>Mitosis &amp; Cytokinesis</a:t>
            </a:r>
            <a:r>
              <a:rPr lang="en-US" sz="2000" dirty="0" smtClean="0">
                <a:latin typeface="Comic Sans MS" panose="030F0702030302020204" pitchFamily="66" charset="0"/>
              </a:rPr>
              <a:t> </a:t>
            </a:r>
            <a:r>
              <a:rPr lang="en-US" sz="1400" dirty="0" smtClean="0">
                <a:latin typeface="Comic Sans MS" panose="030F0702030302020204" pitchFamily="66" charset="0"/>
              </a:rPr>
              <a:t>from McGraw-Hill</a:t>
            </a:r>
          </a:p>
          <a:p>
            <a:pPr marL="457200" indent="-457200" algn="ctr">
              <a:buAutoNum type="arabicPeriod"/>
            </a:pPr>
            <a:r>
              <a:rPr lang="en-US" sz="2000" dirty="0" smtClean="0">
                <a:latin typeface="Comic Sans MS" panose="030F0702030302020204" pitchFamily="66" charset="0"/>
                <a:hlinkClick r:id="rId6"/>
              </a:rPr>
              <a:t>Mitosis Interactive Animation</a:t>
            </a:r>
            <a:r>
              <a:rPr lang="en-US" sz="2000" dirty="0" smtClean="0">
                <a:latin typeface="Comic Sans MS" panose="030F0702030302020204" pitchFamily="66" charset="0"/>
              </a:rPr>
              <a:t> </a:t>
            </a:r>
            <a:r>
              <a:rPr lang="en-US" sz="1400" dirty="0" smtClean="0">
                <a:latin typeface="Comic Sans MS" panose="030F0702030302020204" pitchFamily="66" charset="0"/>
              </a:rPr>
              <a:t>from Cells Alive </a:t>
            </a:r>
            <a:endParaRPr lang="en-US" dirty="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AlliumMitosisLabels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9575" y="228600"/>
            <a:ext cx="74644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9"/>
          <p:cNvSpPr>
            <a:spLocks noChangeArrowheads="1"/>
          </p:cNvSpPr>
          <p:nvPr/>
        </p:nvSpPr>
        <p:spPr bwMode="auto">
          <a:xfrm>
            <a:off x="6553200" y="762000"/>
            <a:ext cx="1676400" cy="4953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5604" name="Text Box 11"/>
          <p:cNvSpPr txBox="1">
            <a:spLocks noChangeArrowheads="1"/>
          </p:cNvSpPr>
          <p:nvPr/>
        </p:nvSpPr>
        <p:spPr bwMode="auto">
          <a:xfrm>
            <a:off x="6705600" y="1981200"/>
            <a:ext cx="1371600"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2000">
                <a:latin typeface="Comic Sans MS" panose="030F0702030302020204" pitchFamily="66" charset="0"/>
              </a:rPr>
              <a:t>Lets play…</a:t>
            </a:r>
          </a:p>
          <a:p>
            <a:pPr eaLnBrk="1" hangingPunct="1">
              <a:spcBef>
                <a:spcPct val="50000"/>
              </a:spcBef>
            </a:pPr>
            <a:endParaRPr lang="en-US" sz="2000">
              <a:latin typeface="Comic Sans MS" panose="030F0702030302020204" pitchFamily="66" charset="0"/>
            </a:endParaRPr>
          </a:p>
          <a:p>
            <a:pPr eaLnBrk="1" hangingPunct="1">
              <a:spcBef>
                <a:spcPct val="50000"/>
              </a:spcBef>
            </a:pPr>
            <a:r>
              <a:rPr lang="en-US">
                <a:latin typeface="Comic Sans MS" panose="030F0702030302020204" pitchFamily="66" charset="0"/>
              </a:rPr>
              <a:t> </a:t>
            </a:r>
            <a:r>
              <a:rPr lang="en-US" b="1">
                <a:latin typeface="Comic Sans MS" panose="030F0702030302020204" pitchFamily="66" charset="0"/>
              </a:rPr>
              <a:t>“Guess That Phase!”</a:t>
            </a:r>
          </a:p>
        </p:txBody>
      </p:sp>
      <p:sp>
        <p:nvSpPr>
          <p:cNvPr id="25605" name="Text Box 12"/>
          <p:cNvSpPr txBox="1">
            <a:spLocks noChangeArrowheads="1"/>
          </p:cNvSpPr>
          <p:nvPr/>
        </p:nvSpPr>
        <p:spPr bwMode="auto">
          <a:xfrm>
            <a:off x="3810000" y="662940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
        <p:nvSpPr>
          <p:cNvPr id="25606" name="Text Box 13"/>
          <p:cNvSpPr txBox="1">
            <a:spLocks noChangeArrowheads="1"/>
          </p:cNvSpPr>
          <p:nvPr/>
        </p:nvSpPr>
        <p:spPr bwMode="auto">
          <a:xfrm>
            <a:off x="0" y="6629400"/>
            <a:ext cx="3581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Onion Cells Photo, Source Unknown</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200" b="1" smtClean="0">
                <a:solidFill>
                  <a:srgbClr val="FF0000"/>
                </a:solidFill>
                <a:latin typeface="Comic Sans MS" panose="030F0702030302020204" pitchFamily="66" charset="0"/>
              </a:rPr>
              <a:t>Phases and Sub-phases of Cell Division</a:t>
            </a:r>
          </a:p>
        </p:txBody>
      </p:sp>
      <p:sp>
        <p:nvSpPr>
          <p:cNvPr id="27651" name="Rectangle 3"/>
          <p:cNvSpPr>
            <a:spLocks noGrp="1" noChangeArrowheads="1"/>
          </p:cNvSpPr>
          <p:nvPr>
            <p:ph type="body" idx="1"/>
          </p:nvPr>
        </p:nvSpPr>
        <p:spPr>
          <a:xfrm>
            <a:off x="457200" y="2133600"/>
            <a:ext cx="1905000" cy="457200"/>
          </a:xfrm>
        </p:spPr>
        <p:txBody>
          <a:bodyPr/>
          <a:lstStyle/>
          <a:p>
            <a:pPr eaLnBrk="1" hangingPunct="1">
              <a:lnSpc>
                <a:spcPct val="80000"/>
              </a:lnSpc>
              <a:buFontTx/>
              <a:buNone/>
            </a:pPr>
            <a:r>
              <a:rPr lang="en-US" sz="2000" smtClean="0"/>
              <a:t>1. Interphase</a:t>
            </a:r>
          </a:p>
        </p:txBody>
      </p:sp>
      <p:sp>
        <p:nvSpPr>
          <p:cNvPr id="27652" name="Rectangle 4"/>
          <p:cNvSpPr>
            <a:spLocks noChangeArrowheads="1"/>
          </p:cNvSpPr>
          <p:nvPr/>
        </p:nvSpPr>
        <p:spPr bwMode="auto">
          <a:xfrm>
            <a:off x="457200" y="4343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lnSpc>
                <a:spcPct val="80000"/>
              </a:lnSpc>
              <a:spcBef>
                <a:spcPct val="20000"/>
              </a:spcBef>
            </a:pPr>
            <a:r>
              <a:rPr lang="en-US" sz="2000"/>
              <a:t>2. </a:t>
            </a:r>
            <a:r>
              <a:rPr lang="en-US" sz="2000">
                <a:hlinkClick r:id="rId3"/>
              </a:rPr>
              <a:t>Mitosis</a:t>
            </a:r>
            <a:endParaRPr lang="en-US" sz="2000"/>
          </a:p>
        </p:txBody>
      </p:sp>
      <p:sp>
        <p:nvSpPr>
          <p:cNvPr id="27653" name="Text Box 5"/>
          <p:cNvSpPr txBox="1">
            <a:spLocks noChangeArrowheads="1"/>
          </p:cNvSpPr>
          <p:nvPr/>
        </p:nvSpPr>
        <p:spPr bwMode="auto">
          <a:xfrm>
            <a:off x="2590800" y="1524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a:t>a. G1</a:t>
            </a:r>
          </a:p>
        </p:txBody>
      </p:sp>
      <p:sp>
        <p:nvSpPr>
          <p:cNvPr id="27654" name="Text Box 7"/>
          <p:cNvSpPr txBox="1">
            <a:spLocks noChangeArrowheads="1"/>
          </p:cNvSpPr>
          <p:nvPr/>
        </p:nvSpPr>
        <p:spPr bwMode="auto">
          <a:xfrm>
            <a:off x="2590800" y="2133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a:t>b. S</a:t>
            </a:r>
          </a:p>
        </p:txBody>
      </p:sp>
      <p:sp>
        <p:nvSpPr>
          <p:cNvPr id="27655" name="Text Box 8"/>
          <p:cNvSpPr txBox="1">
            <a:spLocks noChangeArrowheads="1"/>
          </p:cNvSpPr>
          <p:nvPr/>
        </p:nvSpPr>
        <p:spPr bwMode="auto">
          <a:xfrm>
            <a:off x="2590800" y="2819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a:t>c. G2</a:t>
            </a:r>
          </a:p>
        </p:txBody>
      </p:sp>
      <p:sp>
        <p:nvSpPr>
          <p:cNvPr id="27656" name="Text Box 9"/>
          <p:cNvSpPr txBox="1">
            <a:spLocks noChangeArrowheads="1"/>
          </p:cNvSpPr>
          <p:nvPr/>
        </p:nvSpPr>
        <p:spPr bwMode="auto">
          <a:xfrm>
            <a:off x="2590800" y="38862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a:t>a. Nuclear division</a:t>
            </a:r>
          </a:p>
        </p:txBody>
      </p:sp>
      <p:sp>
        <p:nvSpPr>
          <p:cNvPr id="27657" name="Text Box 10"/>
          <p:cNvSpPr txBox="1">
            <a:spLocks noChangeArrowheads="1"/>
          </p:cNvSpPr>
          <p:nvPr/>
        </p:nvSpPr>
        <p:spPr bwMode="auto">
          <a:xfrm>
            <a:off x="2590800" y="49530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a:t>b. Cytokinesis</a:t>
            </a:r>
          </a:p>
        </p:txBody>
      </p:sp>
      <p:sp>
        <p:nvSpPr>
          <p:cNvPr id="27658" name="Text Box 11"/>
          <p:cNvSpPr txBox="1">
            <a:spLocks noChangeArrowheads="1"/>
          </p:cNvSpPr>
          <p:nvPr/>
        </p:nvSpPr>
        <p:spPr bwMode="auto">
          <a:xfrm>
            <a:off x="5334000" y="32004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a:t>1. Prophase</a:t>
            </a:r>
          </a:p>
        </p:txBody>
      </p:sp>
      <p:sp>
        <p:nvSpPr>
          <p:cNvPr id="27659" name="Text Box 12"/>
          <p:cNvSpPr txBox="1">
            <a:spLocks noChangeArrowheads="1"/>
          </p:cNvSpPr>
          <p:nvPr/>
        </p:nvSpPr>
        <p:spPr bwMode="auto">
          <a:xfrm>
            <a:off x="5334000" y="36576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a:t>2. Metaphase</a:t>
            </a:r>
          </a:p>
        </p:txBody>
      </p:sp>
      <p:sp>
        <p:nvSpPr>
          <p:cNvPr id="27660" name="Text Box 13"/>
          <p:cNvSpPr txBox="1">
            <a:spLocks noChangeArrowheads="1"/>
          </p:cNvSpPr>
          <p:nvPr/>
        </p:nvSpPr>
        <p:spPr bwMode="auto">
          <a:xfrm>
            <a:off x="5334000" y="41148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a:t>3. Anaphase</a:t>
            </a:r>
          </a:p>
        </p:txBody>
      </p:sp>
      <p:sp>
        <p:nvSpPr>
          <p:cNvPr id="27661" name="Text Box 14"/>
          <p:cNvSpPr txBox="1">
            <a:spLocks noChangeArrowheads="1"/>
          </p:cNvSpPr>
          <p:nvPr/>
        </p:nvSpPr>
        <p:spPr bwMode="auto">
          <a:xfrm>
            <a:off x="5334000" y="45720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800"/>
              <a:t>4. Telophase</a:t>
            </a:r>
          </a:p>
        </p:txBody>
      </p:sp>
      <p:sp>
        <p:nvSpPr>
          <p:cNvPr id="27662" name="Line 15"/>
          <p:cNvSpPr>
            <a:spLocks noChangeShapeType="1"/>
          </p:cNvSpPr>
          <p:nvPr/>
        </p:nvSpPr>
        <p:spPr bwMode="auto">
          <a:xfrm flipV="1">
            <a:off x="2133600" y="18288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3" name="Line 16"/>
          <p:cNvSpPr>
            <a:spLocks noChangeShapeType="1"/>
          </p:cNvSpPr>
          <p:nvPr/>
        </p:nvSpPr>
        <p:spPr bwMode="auto">
          <a:xfrm flipV="1">
            <a:off x="2286000" y="23622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4" name="Line 17"/>
          <p:cNvSpPr>
            <a:spLocks noChangeShapeType="1"/>
          </p:cNvSpPr>
          <p:nvPr/>
        </p:nvSpPr>
        <p:spPr bwMode="auto">
          <a:xfrm>
            <a:off x="2133600" y="2438400"/>
            <a:ext cx="381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Line 18"/>
          <p:cNvSpPr>
            <a:spLocks noChangeShapeType="1"/>
          </p:cNvSpPr>
          <p:nvPr/>
        </p:nvSpPr>
        <p:spPr bwMode="auto">
          <a:xfrm flipV="1">
            <a:off x="1752600" y="4114800"/>
            <a:ext cx="838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6" name="Line 19"/>
          <p:cNvSpPr>
            <a:spLocks noChangeShapeType="1"/>
          </p:cNvSpPr>
          <p:nvPr/>
        </p:nvSpPr>
        <p:spPr bwMode="auto">
          <a:xfrm>
            <a:off x="1752600" y="45720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7" name="Line 20"/>
          <p:cNvSpPr>
            <a:spLocks noChangeShapeType="1"/>
          </p:cNvSpPr>
          <p:nvPr/>
        </p:nvSpPr>
        <p:spPr bwMode="auto">
          <a:xfrm flipV="1">
            <a:off x="4572000" y="3429000"/>
            <a:ext cx="838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8" name="Line 21"/>
          <p:cNvSpPr>
            <a:spLocks noChangeShapeType="1"/>
          </p:cNvSpPr>
          <p:nvPr/>
        </p:nvSpPr>
        <p:spPr bwMode="auto">
          <a:xfrm flipV="1">
            <a:off x="4572000" y="3886200"/>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9" name="Line 22"/>
          <p:cNvSpPr>
            <a:spLocks noChangeShapeType="1"/>
          </p:cNvSpPr>
          <p:nvPr/>
        </p:nvSpPr>
        <p:spPr bwMode="auto">
          <a:xfrm>
            <a:off x="4572000" y="4114800"/>
            <a:ext cx="8382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0" name="Line 24"/>
          <p:cNvSpPr>
            <a:spLocks noChangeShapeType="1"/>
          </p:cNvSpPr>
          <p:nvPr/>
        </p:nvSpPr>
        <p:spPr bwMode="auto">
          <a:xfrm>
            <a:off x="4572000" y="4191000"/>
            <a:ext cx="8382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1" name="Text Box 12"/>
          <p:cNvSpPr txBox="1">
            <a:spLocks noChangeArrowheads="1"/>
          </p:cNvSpPr>
          <p:nvPr/>
        </p:nvSpPr>
        <p:spPr bwMode="auto">
          <a:xfrm>
            <a:off x="3810000" y="662940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868363"/>
          </a:xfrm>
        </p:spPr>
        <p:txBody>
          <a:bodyPr/>
          <a:lstStyle/>
          <a:p>
            <a:pPr eaLnBrk="1" hangingPunct="1"/>
            <a:r>
              <a:rPr lang="en-US" sz="3200" dirty="0" smtClean="0">
                <a:solidFill>
                  <a:schemeClr val="tx1"/>
                </a:solidFill>
                <a:latin typeface="Comic Sans MS" panose="030F0702030302020204" pitchFamily="66" charset="0"/>
              </a:rPr>
              <a:t>Drawing and Labeling Chromatin</a:t>
            </a:r>
          </a:p>
        </p:txBody>
      </p:sp>
      <p:sp>
        <p:nvSpPr>
          <p:cNvPr id="28675" name="Text Box 16"/>
          <p:cNvSpPr txBox="1">
            <a:spLocks noChangeArrowheads="1"/>
          </p:cNvSpPr>
          <p:nvPr/>
        </p:nvSpPr>
        <p:spPr bwMode="auto">
          <a:xfrm>
            <a:off x="7239000" y="304800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1400" b="1">
                <a:latin typeface="Comic Sans MS" panose="030F0702030302020204" pitchFamily="66" charset="0"/>
              </a:rPr>
              <a:t>Sister Chromatid</a:t>
            </a:r>
          </a:p>
        </p:txBody>
      </p:sp>
      <p:sp>
        <p:nvSpPr>
          <p:cNvPr id="28676" name="Line 18"/>
          <p:cNvSpPr>
            <a:spLocks noChangeShapeType="1"/>
          </p:cNvSpPr>
          <p:nvPr/>
        </p:nvSpPr>
        <p:spPr bwMode="auto">
          <a:xfrm flipH="1">
            <a:off x="6019800" y="1066800"/>
            <a:ext cx="381000" cy="411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7" name="Line 19"/>
          <p:cNvSpPr>
            <a:spLocks noChangeShapeType="1"/>
          </p:cNvSpPr>
          <p:nvPr/>
        </p:nvSpPr>
        <p:spPr bwMode="auto">
          <a:xfrm>
            <a:off x="5943600" y="1143000"/>
            <a:ext cx="53340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78" name="Oval 20"/>
          <p:cNvSpPr>
            <a:spLocks noChangeArrowheads="1"/>
          </p:cNvSpPr>
          <p:nvPr/>
        </p:nvSpPr>
        <p:spPr bwMode="auto">
          <a:xfrm>
            <a:off x="6172200" y="30480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8679" name="Text Box 21"/>
          <p:cNvSpPr txBox="1">
            <a:spLocks noChangeArrowheads="1"/>
          </p:cNvSpPr>
          <p:nvPr/>
        </p:nvSpPr>
        <p:spPr bwMode="auto">
          <a:xfrm>
            <a:off x="5562600" y="5638800"/>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200" b="1">
                <a:latin typeface="Comic Sans MS" panose="030F0702030302020204" pitchFamily="66" charset="0"/>
              </a:rPr>
              <a:t>Replicated</a:t>
            </a:r>
            <a:r>
              <a:rPr lang="en-US" sz="1200">
                <a:latin typeface="Comic Sans MS" panose="030F0702030302020204" pitchFamily="66" charset="0"/>
              </a:rPr>
              <a:t> Uncondensed Chromosome</a:t>
            </a:r>
          </a:p>
          <a:p>
            <a:pPr algn="ctr" eaLnBrk="1" hangingPunct="1">
              <a:spcBef>
                <a:spcPct val="50000"/>
              </a:spcBef>
            </a:pPr>
            <a:r>
              <a:rPr lang="en-US" sz="1200">
                <a:latin typeface="Comic Sans MS" panose="030F0702030302020204" pitchFamily="66" charset="0"/>
              </a:rPr>
              <a:t>(chromatin)</a:t>
            </a:r>
          </a:p>
        </p:txBody>
      </p:sp>
      <p:sp>
        <p:nvSpPr>
          <p:cNvPr id="28680" name="AutoShape 34"/>
          <p:cNvSpPr>
            <a:spLocks/>
          </p:cNvSpPr>
          <p:nvPr/>
        </p:nvSpPr>
        <p:spPr bwMode="auto">
          <a:xfrm>
            <a:off x="5562600" y="1295400"/>
            <a:ext cx="304800" cy="3886200"/>
          </a:xfrm>
          <a:prstGeom prst="leftBrace">
            <a:avLst>
              <a:gd name="adj1" fmla="val 10625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8681" name="AutoShape 38"/>
          <p:cNvSpPr>
            <a:spLocks/>
          </p:cNvSpPr>
          <p:nvPr/>
        </p:nvSpPr>
        <p:spPr bwMode="auto">
          <a:xfrm>
            <a:off x="6629400" y="1295400"/>
            <a:ext cx="381000" cy="3886200"/>
          </a:xfrm>
          <a:prstGeom prst="rightBrace">
            <a:avLst>
              <a:gd name="adj1" fmla="val 8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8682" name="Text Box 39"/>
          <p:cNvSpPr txBox="1">
            <a:spLocks noChangeArrowheads="1"/>
          </p:cNvSpPr>
          <p:nvPr/>
        </p:nvSpPr>
        <p:spPr bwMode="auto">
          <a:xfrm>
            <a:off x="4191000" y="297180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1400" b="1">
                <a:latin typeface="Comic Sans MS" panose="030F0702030302020204" pitchFamily="66" charset="0"/>
              </a:rPr>
              <a:t>Sister Chromatid</a:t>
            </a:r>
          </a:p>
        </p:txBody>
      </p:sp>
      <p:sp>
        <p:nvSpPr>
          <p:cNvPr id="28683" name="Line 40"/>
          <p:cNvSpPr>
            <a:spLocks noChangeShapeType="1"/>
          </p:cNvSpPr>
          <p:nvPr/>
        </p:nvSpPr>
        <p:spPr bwMode="auto">
          <a:xfrm>
            <a:off x="5257800" y="32004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4" name="Line 41"/>
          <p:cNvSpPr>
            <a:spLocks noChangeShapeType="1"/>
          </p:cNvSpPr>
          <p:nvPr/>
        </p:nvSpPr>
        <p:spPr bwMode="auto">
          <a:xfrm flipH="1">
            <a:off x="7086600" y="3276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Line 42"/>
          <p:cNvSpPr>
            <a:spLocks noChangeShapeType="1"/>
          </p:cNvSpPr>
          <p:nvPr/>
        </p:nvSpPr>
        <p:spPr bwMode="auto">
          <a:xfrm flipH="1">
            <a:off x="6324600" y="2209800"/>
            <a:ext cx="762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Text Box 43"/>
          <p:cNvSpPr txBox="1">
            <a:spLocks noChangeArrowheads="1"/>
          </p:cNvSpPr>
          <p:nvPr/>
        </p:nvSpPr>
        <p:spPr bwMode="auto">
          <a:xfrm>
            <a:off x="7010400" y="19812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200" b="1">
                <a:latin typeface="Comic Sans MS" panose="030F0702030302020204" pitchFamily="66" charset="0"/>
              </a:rPr>
              <a:t>Centromere</a:t>
            </a:r>
          </a:p>
        </p:txBody>
      </p:sp>
      <p:sp>
        <p:nvSpPr>
          <p:cNvPr id="28687" name="Line 46"/>
          <p:cNvSpPr>
            <a:spLocks noChangeShapeType="1"/>
          </p:cNvSpPr>
          <p:nvPr/>
        </p:nvSpPr>
        <p:spPr bwMode="auto">
          <a:xfrm>
            <a:off x="2819400" y="1219200"/>
            <a:ext cx="7620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Text Box 47"/>
          <p:cNvSpPr txBox="1">
            <a:spLocks noChangeArrowheads="1"/>
          </p:cNvSpPr>
          <p:nvPr/>
        </p:nvSpPr>
        <p:spPr bwMode="auto">
          <a:xfrm>
            <a:off x="2133600" y="5486400"/>
            <a:ext cx="1371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200" b="1">
                <a:latin typeface="Comic Sans MS" panose="030F0702030302020204" pitchFamily="66" charset="0"/>
              </a:rPr>
              <a:t>Unreplicated </a:t>
            </a:r>
            <a:r>
              <a:rPr lang="en-US" sz="1200">
                <a:latin typeface="Comic Sans MS" panose="030F0702030302020204" pitchFamily="66" charset="0"/>
              </a:rPr>
              <a:t>Uncondensed</a:t>
            </a:r>
            <a:r>
              <a:rPr lang="en-US" sz="1200" b="1">
                <a:latin typeface="Comic Sans MS" panose="030F0702030302020204" pitchFamily="66" charset="0"/>
              </a:rPr>
              <a:t> </a:t>
            </a:r>
            <a:r>
              <a:rPr lang="en-US" sz="1200">
                <a:latin typeface="Comic Sans MS" panose="030F0702030302020204" pitchFamily="66" charset="0"/>
              </a:rPr>
              <a:t>Chromosome</a:t>
            </a:r>
          </a:p>
          <a:p>
            <a:pPr algn="ctr" eaLnBrk="1" hangingPunct="1">
              <a:spcBef>
                <a:spcPct val="50000"/>
              </a:spcBef>
            </a:pPr>
            <a:r>
              <a:rPr lang="en-US" sz="1200">
                <a:latin typeface="Comic Sans MS" panose="030F0702030302020204" pitchFamily="66" charset="0"/>
              </a:rPr>
              <a:t>(chromatin)</a:t>
            </a:r>
          </a:p>
        </p:txBody>
      </p:sp>
      <p:sp>
        <p:nvSpPr>
          <p:cNvPr id="28689" name="Oval 48"/>
          <p:cNvSpPr>
            <a:spLocks noChangeArrowheads="1"/>
          </p:cNvSpPr>
          <p:nvPr/>
        </p:nvSpPr>
        <p:spPr bwMode="auto">
          <a:xfrm>
            <a:off x="2819400" y="28956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8690" name="Text Box 51"/>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3"/>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4"/>
              </a:rPr>
              <a:t>ScienceProfOnline.com</a:t>
            </a:r>
            <a:endParaRPr lang="en-US" sz="1000">
              <a:latin typeface="Comic Sans MS" panose="030F0702030302020204" pitchFamily="66" charset="0"/>
            </a:endParaRPr>
          </a:p>
        </p:txBody>
      </p:sp>
      <p:sp>
        <p:nvSpPr>
          <p:cNvPr id="28691" name="TextBox 1"/>
          <p:cNvSpPr txBox="1">
            <a:spLocks noChangeArrowheads="1"/>
          </p:cNvSpPr>
          <p:nvPr/>
        </p:nvSpPr>
        <p:spPr bwMode="auto">
          <a:xfrm>
            <a:off x="381000" y="1981200"/>
            <a:ext cx="1752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1600">
                <a:latin typeface="Comic Sans MS" panose="030F0702030302020204" pitchFamily="66" charset="0"/>
              </a:rPr>
              <a:t>You are going to see </a:t>
            </a:r>
            <a:r>
              <a:rPr lang="en-US" sz="1600">
                <a:latin typeface="Comic Sans MS" panose="030F0702030302020204" pitchFamily="66" charset="0"/>
                <a:hlinkClick r:id="rId5"/>
              </a:rPr>
              <a:t>chromatin &amp; chromosomes </a:t>
            </a:r>
            <a:r>
              <a:rPr lang="en-US" sz="1600">
                <a:latin typeface="Comic Sans MS" panose="030F0702030302020204" pitchFamily="66" charset="0"/>
              </a:rPr>
              <a:t>depicted in many of the following slides and in the class activity you will be doing. So we need to learn how to draw and label them.</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868363"/>
          </a:xfrm>
        </p:spPr>
        <p:txBody>
          <a:bodyPr/>
          <a:lstStyle/>
          <a:p>
            <a:pPr eaLnBrk="1" hangingPunct="1"/>
            <a:r>
              <a:rPr lang="en-US" sz="3200" smtClean="0">
                <a:solidFill>
                  <a:schemeClr val="tx1"/>
                </a:solidFill>
                <a:latin typeface="Comic Sans MS" panose="030F0702030302020204" pitchFamily="66" charset="0"/>
              </a:rPr>
              <a:t>Drawing and Labeling Chromosomes</a:t>
            </a:r>
          </a:p>
        </p:txBody>
      </p:sp>
      <p:sp>
        <p:nvSpPr>
          <p:cNvPr id="29699" name="Text Box 3"/>
          <p:cNvSpPr txBox="1">
            <a:spLocks noChangeArrowheads="1"/>
          </p:cNvSpPr>
          <p:nvPr/>
        </p:nvSpPr>
        <p:spPr bwMode="auto">
          <a:xfrm>
            <a:off x="8093075" y="3048000"/>
            <a:ext cx="10509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1400" b="1">
                <a:latin typeface="Comic Sans MS" panose="030F0702030302020204" pitchFamily="66" charset="0"/>
              </a:rPr>
              <a:t>Sister </a:t>
            </a:r>
          </a:p>
          <a:p>
            <a:pPr algn="ctr" eaLnBrk="1" hangingPunct="1"/>
            <a:r>
              <a:rPr lang="en-US" sz="1400" b="1">
                <a:latin typeface="Comic Sans MS" panose="030F0702030302020204" pitchFamily="66" charset="0"/>
              </a:rPr>
              <a:t>Chromatid</a:t>
            </a:r>
          </a:p>
        </p:txBody>
      </p:sp>
      <p:sp>
        <p:nvSpPr>
          <p:cNvPr id="29700" name="Line 4"/>
          <p:cNvSpPr>
            <a:spLocks noChangeShapeType="1"/>
          </p:cNvSpPr>
          <p:nvPr/>
        </p:nvSpPr>
        <p:spPr bwMode="auto">
          <a:xfrm flipH="1">
            <a:off x="7788275" y="3276600"/>
            <a:ext cx="30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Oval 5"/>
          <p:cNvSpPr>
            <a:spLocks noChangeArrowheads="1"/>
          </p:cNvSpPr>
          <p:nvPr/>
        </p:nvSpPr>
        <p:spPr bwMode="auto">
          <a:xfrm rot="-9751919">
            <a:off x="6324600" y="3352800"/>
            <a:ext cx="3810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02" name="Oval 6"/>
          <p:cNvSpPr>
            <a:spLocks noChangeArrowheads="1"/>
          </p:cNvSpPr>
          <p:nvPr/>
        </p:nvSpPr>
        <p:spPr bwMode="auto">
          <a:xfrm rot="10077521">
            <a:off x="6934200" y="3352800"/>
            <a:ext cx="3810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03" name="Oval 7"/>
          <p:cNvSpPr>
            <a:spLocks noChangeArrowheads="1"/>
          </p:cNvSpPr>
          <p:nvPr/>
        </p:nvSpPr>
        <p:spPr bwMode="auto">
          <a:xfrm rot="-575270">
            <a:off x="6400800" y="1371600"/>
            <a:ext cx="3810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04" name="Oval 8"/>
          <p:cNvSpPr>
            <a:spLocks noChangeArrowheads="1"/>
          </p:cNvSpPr>
          <p:nvPr/>
        </p:nvSpPr>
        <p:spPr bwMode="auto">
          <a:xfrm rot="412715">
            <a:off x="6858000" y="1371600"/>
            <a:ext cx="3810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05" name="Text Box 9"/>
          <p:cNvSpPr txBox="1">
            <a:spLocks noChangeArrowheads="1"/>
          </p:cNvSpPr>
          <p:nvPr/>
        </p:nvSpPr>
        <p:spPr bwMode="auto">
          <a:xfrm>
            <a:off x="6172200" y="5791200"/>
            <a:ext cx="1371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200" b="1">
                <a:latin typeface="Comic Sans MS" panose="030F0702030302020204" pitchFamily="66" charset="0"/>
              </a:rPr>
              <a:t>Replicated </a:t>
            </a:r>
            <a:r>
              <a:rPr lang="en-US" sz="1200">
                <a:latin typeface="Comic Sans MS" panose="030F0702030302020204" pitchFamily="66" charset="0"/>
              </a:rPr>
              <a:t>Condensed Chromosome</a:t>
            </a:r>
          </a:p>
        </p:txBody>
      </p:sp>
      <p:sp>
        <p:nvSpPr>
          <p:cNvPr id="29706" name="Oval 10"/>
          <p:cNvSpPr>
            <a:spLocks noChangeArrowheads="1"/>
          </p:cNvSpPr>
          <p:nvPr/>
        </p:nvSpPr>
        <p:spPr bwMode="auto">
          <a:xfrm>
            <a:off x="6705600" y="3200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07" name="AutoShape 11"/>
          <p:cNvSpPr>
            <a:spLocks/>
          </p:cNvSpPr>
          <p:nvPr/>
        </p:nvSpPr>
        <p:spPr bwMode="auto">
          <a:xfrm>
            <a:off x="5867400" y="1371600"/>
            <a:ext cx="304800" cy="3886200"/>
          </a:xfrm>
          <a:prstGeom prst="leftBrace">
            <a:avLst>
              <a:gd name="adj1" fmla="val 10625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08" name="AutoShape 12"/>
          <p:cNvSpPr>
            <a:spLocks/>
          </p:cNvSpPr>
          <p:nvPr/>
        </p:nvSpPr>
        <p:spPr bwMode="auto">
          <a:xfrm>
            <a:off x="7467600" y="1371600"/>
            <a:ext cx="381000" cy="3886200"/>
          </a:xfrm>
          <a:prstGeom prst="rightBrace">
            <a:avLst>
              <a:gd name="adj1" fmla="val 8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09" name="Text Box 13"/>
          <p:cNvSpPr txBox="1">
            <a:spLocks noChangeArrowheads="1"/>
          </p:cNvSpPr>
          <p:nvPr/>
        </p:nvSpPr>
        <p:spPr bwMode="auto">
          <a:xfrm>
            <a:off x="4572000" y="3048000"/>
            <a:ext cx="1066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sz="1400" b="1">
                <a:latin typeface="Comic Sans MS" panose="030F0702030302020204" pitchFamily="66" charset="0"/>
              </a:rPr>
              <a:t>Sister Chromatid</a:t>
            </a:r>
          </a:p>
        </p:txBody>
      </p:sp>
      <p:sp>
        <p:nvSpPr>
          <p:cNvPr id="29710" name="Line 14"/>
          <p:cNvSpPr>
            <a:spLocks noChangeShapeType="1"/>
          </p:cNvSpPr>
          <p:nvPr/>
        </p:nvSpPr>
        <p:spPr bwMode="auto">
          <a:xfrm>
            <a:off x="5562600" y="3276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1" name="Text Box 18"/>
          <p:cNvSpPr txBox="1">
            <a:spLocks noChangeArrowheads="1"/>
          </p:cNvSpPr>
          <p:nvPr/>
        </p:nvSpPr>
        <p:spPr bwMode="auto">
          <a:xfrm>
            <a:off x="1752600" y="5715000"/>
            <a:ext cx="1371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200" b="1">
                <a:latin typeface="Comic Sans MS" panose="030F0702030302020204" pitchFamily="66" charset="0"/>
              </a:rPr>
              <a:t>Unreplicated </a:t>
            </a:r>
            <a:r>
              <a:rPr lang="en-US" sz="1200">
                <a:latin typeface="Comic Sans MS" panose="030F0702030302020204" pitchFamily="66" charset="0"/>
              </a:rPr>
              <a:t>Condensed Chromosome</a:t>
            </a:r>
          </a:p>
        </p:txBody>
      </p:sp>
      <p:sp>
        <p:nvSpPr>
          <p:cNvPr id="29712" name="Line 19"/>
          <p:cNvSpPr>
            <a:spLocks noChangeShapeType="1"/>
          </p:cNvSpPr>
          <p:nvPr/>
        </p:nvSpPr>
        <p:spPr bwMode="auto">
          <a:xfrm flipH="1">
            <a:off x="7086600" y="2362200"/>
            <a:ext cx="762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3" name="Text Box 20"/>
          <p:cNvSpPr txBox="1">
            <a:spLocks noChangeArrowheads="1"/>
          </p:cNvSpPr>
          <p:nvPr/>
        </p:nvSpPr>
        <p:spPr bwMode="auto">
          <a:xfrm>
            <a:off x="7696200" y="21336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200" b="1">
                <a:latin typeface="Comic Sans MS" panose="030F0702030302020204" pitchFamily="66" charset="0"/>
              </a:rPr>
              <a:t>Centromere</a:t>
            </a:r>
          </a:p>
        </p:txBody>
      </p:sp>
      <p:sp>
        <p:nvSpPr>
          <p:cNvPr id="29714" name="Oval 30"/>
          <p:cNvSpPr>
            <a:spLocks noChangeArrowheads="1"/>
          </p:cNvSpPr>
          <p:nvPr/>
        </p:nvSpPr>
        <p:spPr bwMode="auto">
          <a:xfrm rot="10800000">
            <a:off x="2286000" y="3429000"/>
            <a:ext cx="3810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15" name="Oval 31"/>
          <p:cNvSpPr>
            <a:spLocks noChangeArrowheads="1"/>
          </p:cNvSpPr>
          <p:nvPr/>
        </p:nvSpPr>
        <p:spPr bwMode="auto">
          <a:xfrm>
            <a:off x="2286000" y="1295400"/>
            <a:ext cx="381000" cy="1905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16" name="Oval 32"/>
          <p:cNvSpPr>
            <a:spLocks noChangeArrowheads="1"/>
          </p:cNvSpPr>
          <p:nvPr/>
        </p:nvSpPr>
        <p:spPr bwMode="auto">
          <a:xfrm rot="427501">
            <a:off x="2362200" y="319405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17" name="Text Box 33"/>
          <p:cNvSpPr txBox="1">
            <a:spLocks noChangeArrowheads="1"/>
          </p:cNvSpPr>
          <p:nvPr/>
        </p:nvSpPr>
        <p:spPr bwMode="auto">
          <a:xfrm>
            <a:off x="1371600" y="15240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400" b="1">
                <a:latin typeface="Comic Sans MS" panose="030F0702030302020204" pitchFamily="66" charset="0"/>
              </a:rPr>
              <a:t>Arm</a:t>
            </a:r>
          </a:p>
        </p:txBody>
      </p:sp>
      <p:sp>
        <p:nvSpPr>
          <p:cNvPr id="29718" name="Text Box 34"/>
          <p:cNvSpPr txBox="1">
            <a:spLocks noChangeArrowheads="1"/>
          </p:cNvSpPr>
          <p:nvPr/>
        </p:nvSpPr>
        <p:spPr bwMode="auto">
          <a:xfrm>
            <a:off x="1371600" y="4724400"/>
            <a:ext cx="60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400" b="1">
                <a:latin typeface="Comic Sans MS" panose="030F0702030302020204" pitchFamily="66" charset="0"/>
              </a:rPr>
              <a:t>Arm</a:t>
            </a:r>
          </a:p>
        </p:txBody>
      </p:sp>
      <p:sp>
        <p:nvSpPr>
          <p:cNvPr id="29719" name="Line 35"/>
          <p:cNvSpPr>
            <a:spLocks noChangeShapeType="1"/>
          </p:cNvSpPr>
          <p:nvPr/>
        </p:nvSpPr>
        <p:spPr bwMode="auto">
          <a:xfrm>
            <a:off x="1905000" y="16764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0" name="Line 36"/>
          <p:cNvSpPr>
            <a:spLocks noChangeShapeType="1"/>
          </p:cNvSpPr>
          <p:nvPr/>
        </p:nvSpPr>
        <p:spPr bwMode="auto">
          <a:xfrm flipV="1">
            <a:off x="1905000" y="4648200"/>
            <a:ext cx="304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1" name="Line 38"/>
          <p:cNvSpPr>
            <a:spLocks noChangeShapeType="1"/>
          </p:cNvSpPr>
          <p:nvPr/>
        </p:nvSpPr>
        <p:spPr bwMode="auto">
          <a:xfrm flipH="1">
            <a:off x="2590800" y="2362200"/>
            <a:ext cx="7620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22" name="Text Box 39"/>
          <p:cNvSpPr txBox="1">
            <a:spLocks noChangeArrowheads="1"/>
          </p:cNvSpPr>
          <p:nvPr/>
        </p:nvSpPr>
        <p:spPr bwMode="auto">
          <a:xfrm>
            <a:off x="3200400" y="21336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200" b="1">
                <a:latin typeface="Comic Sans MS" panose="030F0702030302020204" pitchFamily="66" charset="0"/>
              </a:rPr>
              <a:t>Centromere</a:t>
            </a:r>
          </a:p>
        </p:txBody>
      </p:sp>
      <p:sp>
        <p:nvSpPr>
          <p:cNvPr id="29723" name="Oval 40"/>
          <p:cNvSpPr>
            <a:spLocks noChangeArrowheads="1"/>
          </p:cNvSpPr>
          <p:nvPr/>
        </p:nvSpPr>
        <p:spPr bwMode="auto">
          <a:xfrm>
            <a:off x="6858000" y="3200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p>
        </p:txBody>
      </p:sp>
      <p:sp>
        <p:nvSpPr>
          <p:cNvPr id="29724" name="Text Box 41"/>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3"/>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4"/>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p:cNvPicPr>
            <a:picLocks noGrp="1" noChangeAspect="1" noChangeArrowheads="1"/>
          </p:cNvPicPr>
          <p:nvPr>
            <p:ph sz="quarter" idx="2"/>
          </p:nvPr>
        </p:nvPicPr>
        <p:blipFill>
          <a:blip r:embed="rId3">
            <a:extLst>
              <a:ext uri="{28A0092B-C50C-407E-A947-70E740481C1C}">
                <a14:useLocalDpi xmlns:a14="http://schemas.microsoft.com/office/drawing/2010/main"/>
              </a:ext>
            </a:extLst>
          </a:blip>
          <a:stretch>
            <a:fillRect/>
          </a:stretch>
        </p:blipFill>
        <p:spPr>
          <a:xfrm>
            <a:off x="6629400" y="228600"/>
            <a:ext cx="2209799"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75" name="Rectangle 15"/>
          <p:cNvSpPr>
            <a:spLocks noGrp="1" noChangeArrowheads="1"/>
          </p:cNvSpPr>
          <p:nvPr>
            <p:ph type="body" sz="half" idx="1"/>
          </p:nvPr>
        </p:nvSpPr>
        <p:spPr>
          <a:xfrm>
            <a:off x="457200" y="304800"/>
            <a:ext cx="6019800" cy="3276600"/>
          </a:xfrm>
          <a:noFill/>
        </p:spPr>
        <p:txBody>
          <a:bodyPr>
            <a:normAutofit/>
          </a:bodyPr>
          <a:lstStyle/>
          <a:p>
            <a:pPr eaLnBrk="1" hangingPunct="1">
              <a:lnSpc>
                <a:spcPct val="90000"/>
              </a:lnSpc>
              <a:buFontTx/>
              <a:buNone/>
            </a:pPr>
            <a:r>
              <a:rPr lang="en-US" altLang="en-US" sz="3600" b="1" dirty="0" smtClean="0">
                <a:solidFill>
                  <a:srgbClr val="FF0000"/>
                </a:solidFill>
                <a:latin typeface="Comic Sans MS" pitchFamily="66" charset="0"/>
              </a:rPr>
              <a:t>Everyday Cell Biology</a:t>
            </a:r>
            <a:endParaRPr lang="en-US" altLang="en-US" sz="1100" b="1" dirty="0" smtClean="0">
              <a:solidFill>
                <a:srgbClr val="FF0000"/>
              </a:solidFill>
              <a:latin typeface="Comic Sans MS" pitchFamily="66" charset="0"/>
            </a:endParaRPr>
          </a:p>
          <a:p>
            <a:pPr eaLnBrk="1" hangingPunct="1">
              <a:lnSpc>
                <a:spcPct val="90000"/>
              </a:lnSpc>
              <a:buFontTx/>
              <a:buNone/>
            </a:pPr>
            <a:endParaRPr lang="en-US" altLang="en-US" sz="1400" b="1" dirty="0" smtClean="0">
              <a:solidFill>
                <a:srgbClr val="68801B"/>
              </a:solidFill>
              <a:latin typeface="Comic Sans MS" pitchFamily="66" charset="0"/>
            </a:endParaRPr>
          </a:p>
          <a:p>
            <a:pPr marL="0" indent="0" eaLnBrk="1" hangingPunct="1">
              <a:lnSpc>
                <a:spcPct val="90000"/>
              </a:lnSpc>
              <a:spcBef>
                <a:spcPts val="0"/>
              </a:spcBef>
              <a:buNone/>
            </a:pPr>
            <a:r>
              <a:rPr lang="en-US" altLang="en-US" sz="1800" dirty="0" smtClean="0">
                <a:latin typeface="Comic Sans MS"/>
                <a:cs typeface="Comic Sans MS"/>
              </a:rPr>
              <a:t>Who was Henrietta Lacks and why were her cells                                         </a:t>
            </a:r>
          </a:p>
          <a:p>
            <a:pPr marL="0" indent="0" eaLnBrk="1" hangingPunct="1">
              <a:lnSpc>
                <a:spcPct val="90000"/>
              </a:lnSpc>
              <a:spcBef>
                <a:spcPts val="0"/>
              </a:spcBef>
              <a:buNone/>
            </a:pPr>
            <a:r>
              <a:rPr lang="en-US" altLang="en-US" sz="1800" dirty="0" smtClean="0">
                <a:latin typeface="Comic Sans MS"/>
                <a:cs typeface="Comic Sans MS"/>
              </a:rPr>
              <a:t> so important to medical science?</a:t>
            </a:r>
          </a:p>
          <a:p>
            <a:pPr marL="0" indent="0" eaLnBrk="1" hangingPunct="1">
              <a:lnSpc>
                <a:spcPct val="90000"/>
              </a:lnSpc>
              <a:spcBef>
                <a:spcPts val="0"/>
              </a:spcBef>
              <a:buNone/>
            </a:pPr>
            <a:endParaRPr lang="en-US" altLang="en-US" sz="1800" dirty="0">
              <a:latin typeface="Comic Sans MS"/>
              <a:cs typeface="Comic Sans MS"/>
            </a:endParaRPr>
          </a:p>
          <a:p>
            <a:pPr marL="0" indent="0">
              <a:lnSpc>
                <a:spcPct val="90000"/>
              </a:lnSpc>
              <a:spcBef>
                <a:spcPts val="0"/>
              </a:spcBef>
              <a:buNone/>
            </a:pPr>
            <a:r>
              <a:rPr lang="en-US" sz="1800" dirty="0">
                <a:latin typeface="Comic Sans MS"/>
                <a:cs typeface="Comic Sans MS"/>
              </a:rPr>
              <a:t>Let’s </a:t>
            </a:r>
            <a:r>
              <a:rPr lang="en-US" sz="1800" dirty="0" smtClean="0">
                <a:latin typeface="Comic Sans MS"/>
                <a:cs typeface="Comic Sans MS"/>
              </a:rPr>
              <a:t>explore the </a:t>
            </a:r>
            <a:r>
              <a:rPr lang="en-US" sz="1800" dirty="0">
                <a:latin typeface="Comic Sans MS"/>
                <a:cs typeface="Comic Sans MS"/>
              </a:rPr>
              <a:t>amazing story of </a:t>
            </a:r>
            <a:r>
              <a:rPr lang="en-US" sz="1800" dirty="0">
                <a:latin typeface="Comic Sans MS"/>
                <a:cs typeface="Comic Sans MS"/>
                <a:hlinkClick r:id="rId4"/>
              </a:rPr>
              <a:t>Henrietta Lacks </a:t>
            </a:r>
            <a:endParaRPr lang="en-US" sz="1800" dirty="0" smtClean="0">
              <a:latin typeface="Comic Sans MS"/>
              <a:cs typeface="Comic Sans MS"/>
              <a:hlinkClick r:id="rId4"/>
            </a:endParaRPr>
          </a:p>
          <a:p>
            <a:pPr marL="0" indent="0">
              <a:lnSpc>
                <a:spcPct val="90000"/>
              </a:lnSpc>
              <a:spcBef>
                <a:spcPts val="0"/>
              </a:spcBef>
              <a:buNone/>
            </a:pPr>
            <a:r>
              <a:rPr lang="en-US" sz="1800" dirty="0" smtClean="0">
                <a:latin typeface="Comic Sans MS"/>
                <a:cs typeface="Comic Sans MS"/>
                <a:hlinkClick r:id="rId4"/>
              </a:rPr>
              <a:t>and </a:t>
            </a:r>
            <a:r>
              <a:rPr lang="en-US" sz="1800" dirty="0">
                <a:latin typeface="Comic Sans MS"/>
                <a:cs typeface="Comic Sans MS"/>
                <a:hlinkClick r:id="rId4"/>
              </a:rPr>
              <a:t>her immortal cells</a:t>
            </a:r>
            <a:r>
              <a:rPr lang="en-US" sz="1800" dirty="0">
                <a:latin typeface="Comic Sans MS"/>
                <a:cs typeface="Comic Sans MS"/>
              </a:rPr>
              <a:t>. </a:t>
            </a:r>
          </a:p>
          <a:p>
            <a:pPr marL="0" indent="0" eaLnBrk="1" hangingPunct="1">
              <a:lnSpc>
                <a:spcPct val="90000"/>
              </a:lnSpc>
              <a:spcBef>
                <a:spcPts val="0"/>
              </a:spcBef>
              <a:buNone/>
            </a:pPr>
            <a:endParaRPr lang="en-US" altLang="en-US" sz="1800" dirty="0" smtClean="0">
              <a:latin typeface="Comic Sans MS"/>
              <a:cs typeface="Comic Sans MS"/>
            </a:endParaRPr>
          </a:p>
          <a:p>
            <a:pPr marL="0" indent="0" eaLnBrk="1" hangingPunct="1">
              <a:lnSpc>
                <a:spcPct val="90000"/>
              </a:lnSpc>
              <a:buNone/>
            </a:pPr>
            <a:r>
              <a:rPr lang="en-US" altLang="en-US" sz="1800" b="1" i="1" dirty="0" smtClean="0">
                <a:solidFill>
                  <a:srgbClr val="FF0000"/>
                </a:solidFill>
                <a:latin typeface="Comic Sans MS"/>
                <a:cs typeface="Comic Sans MS"/>
              </a:rPr>
              <a:t>Q: </a:t>
            </a:r>
            <a:r>
              <a:rPr lang="en-US" altLang="en-US" sz="1800" i="1" dirty="0" smtClean="0">
                <a:latin typeface="Comic Sans MS"/>
                <a:cs typeface="Comic Sans MS"/>
              </a:rPr>
              <a:t>What does the Henrietta Lacks story have to do </a:t>
            </a:r>
          </a:p>
          <a:p>
            <a:pPr marL="0" indent="0" eaLnBrk="1" hangingPunct="1">
              <a:lnSpc>
                <a:spcPct val="90000"/>
              </a:lnSpc>
              <a:buNone/>
            </a:pPr>
            <a:r>
              <a:rPr lang="en-US" altLang="en-US" sz="1800" i="1" dirty="0">
                <a:latin typeface="Comic Sans MS"/>
                <a:cs typeface="Comic Sans MS"/>
              </a:rPr>
              <a:t>w</a:t>
            </a:r>
            <a:r>
              <a:rPr lang="en-US" altLang="en-US" sz="1800" i="1" dirty="0" smtClean="0">
                <a:latin typeface="Comic Sans MS"/>
                <a:cs typeface="Comic Sans MS"/>
              </a:rPr>
              <a:t>ith mitosis?</a:t>
            </a:r>
          </a:p>
          <a:p>
            <a:pPr marL="0" indent="0" eaLnBrk="1" hangingPunct="1">
              <a:lnSpc>
                <a:spcPct val="90000"/>
              </a:lnSpc>
              <a:buFontTx/>
              <a:buNone/>
            </a:pPr>
            <a:endParaRPr lang="en-US" altLang="en-US" sz="2000" dirty="0" smtClean="0">
              <a:solidFill>
                <a:srgbClr val="0000FF"/>
              </a:solidFill>
              <a:latin typeface="Comic Sans MS"/>
              <a:cs typeface="Comic Sans MS"/>
            </a:endParaRPr>
          </a:p>
        </p:txBody>
      </p:sp>
      <p:sp>
        <p:nvSpPr>
          <p:cNvPr id="3076" name="Text Box 5"/>
          <p:cNvSpPr txBox="1">
            <a:spLocks noChangeArrowheads="1"/>
          </p:cNvSpPr>
          <p:nvPr/>
        </p:nvSpPr>
        <p:spPr bwMode="auto">
          <a:xfrm>
            <a:off x="4495800" y="6611937"/>
            <a:ext cx="4648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tLang="en-US" sz="1000" dirty="0">
                <a:latin typeface="Comic Sans MS" pitchFamily="66" charset="0"/>
              </a:rPr>
              <a:t>From the </a:t>
            </a:r>
            <a:r>
              <a:rPr lang="en-US" altLang="en-US" sz="1000" dirty="0">
                <a:latin typeface="Comic Sans MS" pitchFamily="66" charset="0"/>
                <a:hlinkClick r:id="rId5"/>
              </a:rPr>
              <a:t>Virtual Cell Biology Classroom</a:t>
            </a:r>
            <a:r>
              <a:rPr lang="en-US" altLang="en-US" sz="1000" dirty="0">
                <a:latin typeface="Comic Sans MS" pitchFamily="66" charset="0"/>
              </a:rPr>
              <a:t> on </a:t>
            </a:r>
            <a:r>
              <a:rPr lang="en-US" altLang="en-US" sz="1000" dirty="0">
                <a:latin typeface="Comic Sans MS" pitchFamily="66" charset="0"/>
                <a:hlinkClick r:id="rId6"/>
              </a:rPr>
              <a:t>ScienceProfOnline.com</a:t>
            </a:r>
            <a:endParaRPr lang="en-US" altLang="en-US" sz="1000" dirty="0">
              <a:latin typeface="Comic Sans MS" pitchFamily="66" charset="0"/>
            </a:endParaRPr>
          </a:p>
        </p:txBody>
      </p:sp>
      <p:pic>
        <p:nvPicPr>
          <p:cNvPr id="4" name="Picture 3" descr="Henrietta_Lacks_(1920-1951).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29400" y="3429000"/>
            <a:ext cx="2153265"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 Box 5"/>
          <p:cNvSpPr txBox="1">
            <a:spLocks noChangeArrowheads="1"/>
          </p:cNvSpPr>
          <p:nvPr/>
        </p:nvSpPr>
        <p:spPr bwMode="auto">
          <a:xfrm>
            <a:off x="0" y="6316702"/>
            <a:ext cx="38862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spcBef>
                <a:spcPct val="50000"/>
              </a:spcBef>
            </a:pPr>
            <a:r>
              <a:rPr lang="en-US" altLang="en-US" sz="1000" b="0" dirty="0" smtClean="0">
                <a:latin typeface="Comic Sans MS" pitchFamily="66" charset="0"/>
              </a:rPr>
              <a:t>Images: Book, “The Immortal Life of Henrietta Lacks by Rebecca </a:t>
            </a:r>
            <a:r>
              <a:rPr lang="en-US" altLang="en-US" sz="1000" b="0" dirty="0" err="1" smtClean="0">
                <a:latin typeface="Comic Sans MS" pitchFamily="66" charset="0"/>
              </a:rPr>
              <a:t>Skloot</a:t>
            </a:r>
            <a:r>
              <a:rPr lang="en-US" altLang="en-US" sz="1000" b="0" dirty="0" smtClean="0">
                <a:latin typeface="Comic Sans MS" pitchFamily="66" charset="0"/>
              </a:rPr>
              <a:t>; </a:t>
            </a:r>
            <a:r>
              <a:rPr lang="en-US" altLang="en-US" sz="1000" b="0" dirty="0" smtClean="0">
                <a:latin typeface="Comic Sans MS" pitchFamily="66" charset="0"/>
                <a:hlinkClick r:id="rId8"/>
              </a:rPr>
              <a:t>Apoptotic HeLa cell</a:t>
            </a:r>
            <a:r>
              <a:rPr lang="en-US" altLang="en-US" sz="1000" b="0" dirty="0" smtClean="0">
                <a:latin typeface="Comic Sans MS" pitchFamily="66" charset="0"/>
              </a:rPr>
              <a:t>, Wiki; </a:t>
            </a:r>
            <a:r>
              <a:rPr lang="en-US" altLang="en-US" sz="1000" b="0" dirty="0" smtClean="0">
                <a:latin typeface="Comic Sans MS" pitchFamily="66" charset="0"/>
                <a:hlinkClick r:id="rId9"/>
              </a:rPr>
              <a:t>Fluorescence </a:t>
            </a:r>
            <a:r>
              <a:rPr lang="en-US" altLang="en-US" sz="1000" b="0" dirty="0">
                <a:latin typeface="Comic Sans MS" pitchFamily="66" charset="0"/>
                <a:hlinkClick r:id="rId9"/>
              </a:rPr>
              <a:t>image of cultured </a:t>
            </a:r>
            <a:r>
              <a:rPr lang="en-US" altLang="en-US" sz="1000" b="0" dirty="0" err="1">
                <a:latin typeface="Comic Sans MS" pitchFamily="66" charset="0"/>
                <a:hlinkClick r:id="rId9"/>
              </a:rPr>
              <a:t>HeLa</a:t>
            </a:r>
            <a:r>
              <a:rPr lang="en-US" altLang="en-US" sz="1000" b="0" dirty="0">
                <a:latin typeface="Comic Sans MS" pitchFamily="66" charset="0"/>
                <a:hlinkClick r:id="rId9"/>
              </a:rPr>
              <a:t> </a:t>
            </a:r>
            <a:r>
              <a:rPr lang="en-US" altLang="en-US" sz="1000" b="0" dirty="0" smtClean="0">
                <a:latin typeface="Comic Sans MS" pitchFamily="66" charset="0"/>
                <a:hlinkClick r:id="rId9"/>
              </a:rPr>
              <a:t>cells</a:t>
            </a:r>
            <a:r>
              <a:rPr lang="en-US" altLang="en-US" sz="1000" b="0" dirty="0" smtClean="0">
                <a:latin typeface="Comic Sans MS" pitchFamily="66" charset="0"/>
              </a:rPr>
              <a:t>, Wiki</a:t>
            </a:r>
            <a:endParaRPr lang="en-US" altLang="en-US" sz="1000" b="0" dirty="0">
              <a:latin typeface="Comic Sans MS" pitchFamily="66" charset="0"/>
            </a:endParaRPr>
          </a:p>
        </p:txBody>
      </p:sp>
      <p:pic>
        <p:nvPicPr>
          <p:cNvPr id="6" name="Picture 5" descr="HeLa-I.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3400" y="3733800"/>
            <a:ext cx="2667000" cy="22202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HeLa-IV.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438400" y="3810000"/>
            <a:ext cx="1981200" cy="18233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4953000" y="3886200"/>
            <a:ext cx="1066800" cy="1754327"/>
          </a:xfrm>
          <a:prstGeom prst="rect">
            <a:avLst/>
          </a:prstGeom>
          <a:noFill/>
        </p:spPr>
        <p:txBody>
          <a:bodyPr wrap="square" rtlCol="0">
            <a:spAutoFit/>
          </a:bodyPr>
          <a:lstStyle/>
          <a:p>
            <a:pPr algn="ctr"/>
            <a:r>
              <a:rPr lang="en-US" sz="1800" dirty="0" smtClean="0">
                <a:latin typeface="Comic Sans MS"/>
                <a:cs typeface="Comic Sans MS"/>
                <a:hlinkClick r:id="rId12"/>
              </a:rPr>
              <a:t>Watch a video of </a:t>
            </a:r>
            <a:r>
              <a:rPr lang="en-US" sz="1800" dirty="0" err="1" smtClean="0">
                <a:latin typeface="Comic Sans MS"/>
                <a:cs typeface="Comic Sans MS"/>
                <a:hlinkClick r:id="rId12"/>
              </a:rPr>
              <a:t>HeLa</a:t>
            </a:r>
            <a:r>
              <a:rPr lang="en-US" sz="1800" dirty="0" smtClean="0">
                <a:latin typeface="Comic Sans MS"/>
                <a:cs typeface="Comic Sans MS"/>
                <a:hlinkClick r:id="rId12"/>
              </a:rPr>
              <a:t> cells dividing in vitro</a:t>
            </a:r>
            <a:r>
              <a:rPr lang="en-US" sz="1800" dirty="0" smtClean="0">
                <a:latin typeface="Comic Sans MS"/>
                <a:cs typeface="Comic Sans MS"/>
              </a:rPr>
              <a:t>.</a:t>
            </a:r>
            <a:endParaRPr lang="en-US" sz="1800" dirty="0">
              <a:latin typeface="Comic Sans MS"/>
              <a:cs typeface="Comic Sans MS"/>
            </a:endParaRPr>
          </a:p>
        </p:txBody>
      </p:sp>
    </p:spTree>
    <p:extLst>
      <p:ext uri="{BB962C8B-B14F-4D97-AF65-F5344CB8AC3E}">
        <p14:creationId xmlns:p14="http://schemas.microsoft.com/office/powerpoint/2010/main" val="774893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304800"/>
            <a:ext cx="8229600" cy="1143000"/>
          </a:xfrm>
        </p:spPr>
        <p:txBody>
          <a:bodyPr/>
          <a:lstStyle/>
          <a:p>
            <a:pPr algn="l" eaLnBrk="1" hangingPunct="1"/>
            <a:r>
              <a:rPr lang="en-US" sz="4000" b="1" dirty="0" smtClean="0">
                <a:solidFill>
                  <a:srgbClr val="FF0000"/>
                </a:solidFill>
                <a:latin typeface="Comic Sans MS" panose="030F0702030302020204" pitchFamily="66" charset="0"/>
                <a:hlinkClick r:id="rId3"/>
              </a:rPr>
              <a:t>Mitosis Demo </a:t>
            </a:r>
            <a:br>
              <a:rPr lang="en-US" sz="4000" b="1" dirty="0" smtClean="0">
                <a:solidFill>
                  <a:srgbClr val="FF0000"/>
                </a:solidFill>
                <a:latin typeface="Comic Sans MS" panose="030F0702030302020204" pitchFamily="66" charset="0"/>
                <a:hlinkClick r:id="rId3"/>
              </a:rPr>
            </a:br>
            <a:r>
              <a:rPr lang="en-US" sz="4000" b="1" dirty="0" smtClean="0">
                <a:solidFill>
                  <a:srgbClr val="FF0000"/>
                </a:solidFill>
                <a:latin typeface="Comic Sans MS" panose="030F0702030302020204" pitchFamily="66" charset="0"/>
                <a:hlinkClick r:id="rId3"/>
              </a:rPr>
              <a:t>&amp; Practice</a:t>
            </a:r>
            <a:endParaRPr lang="en-US" sz="4000" b="1" dirty="0" smtClean="0">
              <a:solidFill>
                <a:srgbClr val="FF0000"/>
              </a:solidFill>
              <a:latin typeface="Comic Sans MS" panose="030F0702030302020204" pitchFamily="66" charset="0"/>
            </a:endParaRPr>
          </a:p>
        </p:txBody>
      </p:sp>
      <p:sp>
        <p:nvSpPr>
          <p:cNvPr id="30723" name="Rectangle 3"/>
          <p:cNvSpPr>
            <a:spLocks noGrp="1" noChangeArrowheads="1"/>
          </p:cNvSpPr>
          <p:nvPr>
            <p:ph type="body" idx="1"/>
          </p:nvPr>
        </p:nvSpPr>
        <p:spPr>
          <a:xfrm>
            <a:off x="457200" y="1905000"/>
            <a:ext cx="8229600" cy="4221163"/>
          </a:xfrm>
        </p:spPr>
        <p:txBody>
          <a:bodyPr/>
          <a:lstStyle/>
          <a:p>
            <a:pPr eaLnBrk="1" hangingPunct="1">
              <a:lnSpc>
                <a:spcPct val="80000"/>
              </a:lnSpc>
            </a:pPr>
            <a:r>
              <a:rPr lang="en-US" sz="1800" dirty="0" smtClean="0">
                <a:latin typeface="Comic Sans MS" panose="030F0702030302020204" pitchFamily="66" charset="0"/>
              </a:rPr>
              <a:t>Break up into groups </a:t>
            </a:r>
            <a:r>
              <a:rPr lang="en-US" sz="2000" dirty="0" smtClean="0">
                <a:latin typeface="Comic Sans MS" panose="030F0702030302020204" pitchFamily="66" charset="0"/>
              </a:rPr>
              <a:t>&amp; get kit.</a:t>
            </a:r>
          </a:p>
          <a:p>
            <a:pPr eaLnBrk="1" hangingPunct="1">
              <a:lnSpc>
                <a:spcPct val="80000"/>
              </a:lnSpc>
              <a:buFontTx/>
              <a:buNone/>
            </a:pPr>
            <a:endParaRPr lang="en-US" sz="2000" dirty="0" smtClean="0">
              <a:latin typeface="Comic Sans MS" panose="030F0702030302020204" pitchFamily="66" charset="0"/>
            </a:endParaRPr>
          </a:p>
          <a:p>
            <a:pPr eaLnBrk="1" hangingPunct="1">
              <a:lnSpc>
                <a:spcPct val="80000"/>
              </a:lnSpc>
            </a:pPr>
            <a:r>
              <a:rPr lang="en-US" sz="2000" dirty="0" smtClean="0">
                <a:latin typeface="Comic Sans MS" panose="030F0702030302020204" pitchFamily="66" charset="0"/>
              </a:rPr>
              <a:t>Each kit should have:		</a:t>
            </a:r>
          </a:p>
          <a:p>
            <a:pPr eaLnBrk="1" hangingPunct="1">
              <a:lnSpc>
                <a:spcPct val="80000"/>
              </a:lnSpc>
              <a:buFontTx/>
              <a:buNone/>
            </a:pPr>
            <a:r>
              <a:rPr lang="en-US" sz="2000" dirty="0" smtClean="0">
                <a:latin typeface="Comic Sans MS" panose="030F0702030302020204" pitchFamily="66" charset="0"/>
              </a:rPr>
              <a:t>	</a:t>
            </a:r>
            <a:r>
              <a:rPr lang="en-US" sz="1600" dirty="0" smtClean="0">
                <a:latin typeface="Comic Sans MS" panose="030F0702030302020204" pitchFamily="66" charset="0"/>
              </a:rPr>
              <a:t>- 6 duplicated chromosomes</a:t>
            </a:r>
          </a:p>
          <a:p>
            <a:pPr eaLnBrk="1" hangingPunct="1">
              <a:lnSpc>
                <a:spcPct val="80000"/>
              </a:lnSpc>
              <a:buFontTx/>
              <a:buNone/>
            </a:pPr>
            <a:r>
              <a:rPr lang="en-US" sz="1600" dirty="0" smtClean="0">
                <a:latin typeface="Comic Sans MS" panose="030F0702030302020204" pitchFamily="66" charset="0"/>
              </a:rPr>
              <a:t>	- 4 pieces of string</a:t>
            </a:r>
          </a:p>
          <a:p>
            <a:pPr eaLnBrk="1" hangingPunct="1">
              <a:lnSpc>
                <a:spcPct val="80000"/>
              </a:lnSpc>
              <a:buFontTx/>
              <a:buNone/>
            </a:pPr>
            <a:r>
              <a:rPr lang="en-US" sz="1600" dirty="0" smtClean="0">
                <a:latin typeface="Comic Sans MS" panose="030F0702030302020204" pitchFamily="66" charset="0"/>
              </a:rPr>
              <a:t>	- plastic centromere pieces</a:t>
            </a:r>
            <a:endParaRPr lang="en-US" sz="2400" dirty="0" smtClean="0">
              <a:latin typeface="Comic Sans MS" panose="030F0702030302020204" pitchFamily="66" charset="0"/>
            </a:endParaRPr>
          </a:p>
          <a:p>
            <a:pPr eaLnBrk="1" hangingPunct="1">
              <a:lnSpc>
                <a:spcPct val="80000"/>
              </a:lnSpc>
            </a:pPr>
            <a:endParaRPr lang="en-US" sz="24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Use chromosome kits to work through the stages </a:t>
            </a:r>
          </a:p>
          <a:p>
            <a:pPr eaLnBrk="1" hangingPunct="1">
              <a:lnSpc>
                <a:spcPct val="80000"/>
              </a:lnSpc>
              <a:buFontTx/>
              <a:buNone/>
            </a:pPr>
            <a:r>
              <a:rPr lang="en-US" sz="1800" dirty="0" smtClean="0">
                <a:latin typeface="Comic Sans MS" panose="030F0702030302020204" pitchFamily="66" charset="0"/>
              </a:rPr>
              <a:t>	of </a:t>
            </a:r>
            <a:r>
              <a:rPr lang="en-US" sz="1800" dirty="0" smtClean="0">
                <a:latin typeface="Comic Sans MS" panose="030F0702030302020204" pitchFamily="66" charset="0"/>
                <a:hlinkClick r:id="rId4"/>
              </a:rPr>
              <a:t>mitosis</a:t>
            </a:r>
            <a:r>
              <a:rPr lang="en-US" sz="1800" dirty="0" smtClean="0">
                <a:latin typeface="Comic Sans MS" panose="030F0702030302020204" pitchFamily="66" charset="0"/>
              </a:rPr>
              <a:t>.</a:t>
            </a:r>
          </a:p>
          <a:p>
            <a:pPr eaLnBrk="1" hangingPunct="1">
              <a:lnSpc>
                <a:spcPct val="80000"/>
              </a:lnSpc>
            </a:pPr>
            <a:endParaRPr lang="en-US" sz="1800" dirty="0" smtClean="0">
              <a:latin typeface="Comic Sans MS" panose="030F0702030302020204" pitchFamily="66" charset="0"/>
            </a:endParaRPr>
          </a:p>
          <a:p>
            <a:pPr eaLnBrk="1" hangingPunct="1">
              <a:lnSpc>
                <a:spcPct val="80000"/>
              </a:lnSpc>
            </a:pPr>
            <a:r>
              <a:rPr lang="en-US" sz="1800" dirty="0" smtClean="0">
                <a:latin typeface="Comic Sans MS" panose="030F0702030302020204" pitchFamily="66" charset="0"/>
              </a:rPr>
              <a:t>BEFORE you start writing on your Mitosis Worksheet, make sure that you have modeled the stages of mitosis with the chromosome kits. </a:t>
            </a:r>
            <a:r>
              <a:rPr lang="en-US" sz="1400" dirty="0" smtClean="0">
                <a:latin typeface="Comic Sans MS" panose="030F0702030302020204" pitchFamily="66" charset="0"/>
              </a:rPr>
              <a:t>(If your group needs help, raise your hand &amp; I will come over assist.)</a:t>
            </a:r>
          </a:p>
          <a:p>
            <a:pPr marL="0" indent="0" eaLnBrk="1" hangingPunct="1">
              <a:lnSpc>
                <a:spcPct val="80000"/>
              </a:lnSpc>
              <a:buNone/>
            </a:pPr>
            <a:endParaRPr lang="en-US" sz="2000" dirty="0" smtClean="0">
              <a:latin typeface="Comic Sans MS" panose="030F0702030302020204" pitchFamily="66" charset="0"/>
            </a:endParaRPr>
          </a:p>
        </p:txBody>
      </p:sp>
      <p:pic>
        <p:nvPicPr>
          <p:cNvPr id="30724" name="Picture 4" descr="Mitosis-fluorescen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76800" y="1447800"/>
            <a:ext cx="34861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4800600" y="228600"/>
            <a:ext cx="4114800" cy="696913"/>
          </a:xfrm>
          <a:prstGeom prst="rect">
            <a:avLst/>
          </a:prstGeom>
          <a:noFill/>
          <a:ln w="571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200">
                <a:latin typeface="Comic Sans MS" panose="030F0702030302020204" pitchFamily="66" charset="0"/>
              </a:rPr>
              <a:t>See the </a:t>
            </a:r>
            <a:r>
              <a:rPr lang="en-US" sz="1200">
                <a:latin typeface="Comic Sans MS" panose="030F0702030302020204" pitchFamily="66" charset="0"/>
                <a:hlinkClick r:id="rId6"/>
              </a:rPr>
              <a:t>ScienceProfOnline</a:t>
            </a:r>
            <a:r>
              <a:rPr lang="en-US" sz="1200">
                <a:latin typeface="Comic Sans MS" panose="030F0702030302020204" pitchFamily="66" charset="0"/>
              </a:rPr>
              <a:t> Virtual Cell Biology Classroom  </a:t>
            </a:r>
            <a:r>
              <a:rPr lang="en-US" sz="1200" b="1">
                <a:latin typeface="Comic Sans MS" panose="030F0702030302020204" pitchFamily="66" charset="0"/>
              </a:rPr>
              <a:t>Genetics: Mitotic Cell Division</a:t>
            </a:r>
            <a:r>
              <a:rPr lang="en-US" sz="1200">
                <a:latin typeface="Comic Sans MS" panose="030F0702030302020204" pitchFamily="66" charset="0"/>
              </a:rPr>
              <a:t> for a printable Word .doc of this assignment.</a:t>
            </a:r>
          </a:p>
        </p:txBody>
      </p:sp>
      <p:sp>
        <p:nvSpPr>
          <p:cNvPr id="30726" name="Text Box 12"/>
          <p:cNvSpPr txBox="1">
            <a:spLocks noChangeArrowheads="1"/>
          </p:cNvSpPr>
          <p:nvPr/>
        </p:nvSpPr>
        <p:spPr bwMode="auto">
          <a:xfrm>
            <a:off x="3810000" y="662940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idx="1"/>
          </p:nvPr>
        </p:nvSpPr>
        <p:spPr>
          <a:xfrm>
            <a:off x="152400" y="0"/>
            <a:ext cx="5486400" cy="6858000"/>
          </a:xfrm>
        </p:spPr>
        <p:txBody>
          <a:bodyPr/>
          <a:lstStyle/>
          <a:p>
            <a:pPr algn="ctr" eaLnBrk="1" hangingPunct="1">
              <a:buFontTx/>
              <a:buNone/>
            </a:pPr>
            <a:r>
              <a:rPr lang="en-US" sz="6000" b="1" dirty="0" smtClean="0">
                <a:solidFill>
                  <a:srgbClr val="33CC33"/>
                </a:solidFill>
                <a:latin typeface="Comic Sans MS" panose="030F0702030302020204" pitchFamily="66" charset="0"/>
              </a:rPr>
              <a:t> </a:t>
            </a:r>
            <a:r>
              <a:rPr lang="en-US" sz="4800" b="1" dirty="0" smtClean="0">
                <a:solidFill>
                  <a:srgbClr val="33CC33"/>
                </a:solidFill>
                <a:latin typeface="Comic Sans MS" panose="030F0702030302020204" pitchFamily="66" charset="0"/>
              </a:rPr>
              <a:t>Confused?</a:t>
            </a:r>
            <a:endParaRPr lang="en-US" sz="3600" b="1" dirty="0" smtClean="0">
              <a:latin typeface="Comic Sans MS" panose="030F0702030302020204" pitchFamily="66" charset="0"/>
            </a:endParaRPr>
          </a:p>
          <a:p>
            <a:pPr algn="ctr" eaLnBrk="1" hangingPunct="1">
              <a:buFontTx/>
              <a:buNone/>
            </a:pPr>
            <a:r>
              <a:rPr lang="en-US" sz="2400" dirty="0" smtClean="0">
                <a:latin typeface="Comic Sans MS" panose="030F0702030302020204" pitchFamily="66" charset="0"/>
              </a:rPr>
              <a:t>    </a:t>
            </a:r>
            <a:r>
              <a:rPr lang="en-US" sz="2000" dirty="0" smtClean="0">
                <a:latin typeface="Comic Sans MS" panose="030F0702030302020204" pitchFamily="66" charset="0"/>
              </a:rPr>
              <a:t>Here are links to fun resources that further explain mitosis:</a:t>
            </a:r>
          </a:p>
          <a:p>
            <a:pPr algn="ctr" eaLnBrk="1" hangingPunct="1">
              <a:buFontTx/>
              <a:buNone/>
            </a:pPr>
            <a:endParaRPr lang="en-US" sz="10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3"/>
              </a:rPr>
              <a:t>Mitosis</a:t>
            </a:r>
            <a:r>
              <a:rPr lang="en-US" sz="1600" dirty="0" smtClean="0">
                <a:latin typeface="Comic Sans MS" panose="030F0702030302020204" pitchFamily="66" charset="0"/>
              </a:rPr>
              <a:t> Main Page </a:t>
            </a:r>
            <a:r>
              <a:rPr lang="en-US" sz="1200" dirty="0" smtClean="0">
                <a:latin typeface="Comic Sans MS" panose="030F0702030302020204" pitchFamily="66" charset="0"/>
              </a:rPr>
              <a:t>on the Virtual Cell Biology Classroom of</a:t>
            </a:r>
            <a:r>
              <a:rPr lang="en-US" sz="1000" dirty="0" smtClean="0">
                <a:latin typeface="Comic Sans MS" panose="030F0702030302020204" pitchFamily="66" charset="0"/>
              </a:rPr>
              <a:t> </a:t>
            </a:r>
            <a:r>
              <a:rPr lang="en-US" sz="1400" dirty="0" smtClean="0">
                <a:latin typeface="Comic Sans MS" panose="030F0702030302020204" pitchFamily="66" charset="0"/>
                <a:hlinkClick r:id="rId4"/>
              </a:rPr>
              <a:t>Science Prof Online</a:t>
            </a:r>
            <a:r>
              <a:rPr lang="en-US" sz="1600" dirty="0" smtClean="0">
                <a:latin typeface="Comic Sans MS" panose="030F0702030302020204" pitchFamily="66" charset="0"/>
              </a:rPr>
              <a:t>.</a:t>
            </a:r>
            <a:endParaRPr lang="en-US" sz="10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5"/>
              </a:rPr>
              <a:t>“Imitosis” </a:t>
            </a:r>
            <a:r>
              <a:rPr lang="en-US" sz="1200" dirty="0" smtClean="0">
                <a:latin typeface="Comic Sans MS" panose="030F0702030302020204" pitchFamily="66" charset="0"/>
              </a:rPr>
              <a:t>music video by Andrew Bird.</a:t>
            </a:r>
            <a:endParaRPr lang="en-US" sz="10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6"/>
              </a:rPr>
              <a:t>DNA Replication</a:t>
            </a:r>
            <a:r>
              <a:rPr lang="en-US" sz="1600" dirty="0" smtClean="0">
                <a:latin typeface="Comic Sans MS" panose="030F0702030302020204" pitchFamily="66" charset="0"/>
              </a:rPr>
              <a:t> </a:t>
            </a:r>
            <a:r>
              <a:rPr lang="en-US" sz="1200" dirty="0" smtClean="0">
                <a:latin typeface="Comic Sans MS" panose="030F0702030302020204" pitchFamily="66" charset="0"/>
              </a:rPr>
              <a:t>step-through animation by John </a:t>
            </a:r>
            <a:r>
              <a:rPr lang="en-US" sz="1200" dirty="0" err="1" smtClean="0">
                <a:latin typeface="Comic Sans MS" panose="030F0702030302020204" pitchFamily="66" charset="0"/>
              </a:rPr>
              <a:t>Kyrk</a:t>
            </a:r>
            <a:r>
              <a:rPr lang="en-US" sz="1200" dirty="0" smtClean="0">
                <a:latin typeface="Comic Sans MS" panose="030F0702030302020204" pitchFamily="66" charset="0"/>
              </a:rPr>
              <a:t>.</a:t>
            </a:r>
            <a:endParaRPr lang="en-US" sz="10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7"/>
              </a:rPr>
              <a:t>Mitosis &amp; Cytokinesis</a:t>
            </a:r>
            <a:r>
              <a:rPr lang="en-US" sz="1600" dirty="0" smtClean="0">
                <a:latin typeface="Comic Sans MS" panose="030F0702030302020204" pitchFamily="66" charset="0"/>
              </a:rPr>
              <a:t> </a:t>
            </a:r>
            <a:r>
              <a:rPr lang="en-US" sz="1200" dirty="0" smtClean="0">
                <a:latin typeface="Comic Sans MS" panose="030F0702030302020204" pitchFamily="66" charset="0"/>
              </a:rPr>
              <a:t>animated video by McGraw-Hill.</a:t>
            </a:r>
            <a:endParaRPr lang="en-US" sz="10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8"/>
              </a:rPr>
              <a:t>Mitosis</a:t>
            </a:r>
            <a:r>
              <a:rPr lang="en-US" sz="1200" dirty="0" smtClean="0">
                <a:latin typeface="Comic Sans MS" panose="030F0702030302020204" pitchFamily="66" charset="0"/>
              </a:rPr>
              <a:t> animation, step-through and quiz, </a:t>
            </a:r>
            <a:r>
              <a:rPr lang="en-US" sz="1200" dirty="0" err="1" smtClean="0">
                <a:latin typeface="Comic Sans MS" panose="030F0702030302020204" pitchFamily="66" charset="0"/>
              </a:rPr>
              <a:t>Sadava</a:t>
            </a:r>
            <a:r>
              <a:rPr lang="en-US" sz="1200" dirty="0" smtClean="0">
                <a:latin typeface="Comic Sans MS" panose="030F0702030302020204" pitchFamily="66" charset="0"/>
              </a:rPr>
              <a:t>, et al., </a:t>
            </a:r>
            <a:r>
              <a:rPr lang="en-US" sz="1200" i="1" dirty="0" smtClean="0">
                <a:latin typeface="Comic Sans MS" panose="030F0702030302020204" pitchFamily="66" charset="0"/>
              </a:rPr>
              <a:t>Life: The Science of Biology</a:t>
            </a:r>
            <a:r>
              <a:rPr lang="en-US" sz="1200" dirty="0" smtClean="0">
                <a:latin typeface="Comic Sans MS" panose="030F0702030302020204" pitchFamily="66" charset="0"/>
              </a:rPr>
              <a:t>, 9th Edition, </a:t>
            </a:r>
            <a:r>
              <a:rPr lang="en-US" sz="1200" dirty="0" err="1" smtClean="0">
                <a:latin typeface="Comic Sans MS" panose="030F0702030302020204" pitchFamily="66" charset="0"/>
              </a:rPr>
              <a:t>Sinauer</a:t>
            </a:r>
            <a:r>
              <a:rPr lang="en-US" sz="1200" dirty="0" smtClean="0">
                <a:latin typeface="Comic Sans MS" panose="030F0702030302020204" pitchFamily="66" charset="0"/>
              </a:rPr>
              <a:t> Associates.</a:t>
            </a:r>
            <a:endParaRPr lang="en-US" sz="10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9"/>
              </a:rPr>
              <a:t>Mitosis</a:t>
            </a:r>
            <a:r>
              <a:rPr lang="en-US" sz="1600" dirty="0" smtClean="0">
                <a:latin typeface="Comic Sans MS" panose="030F0702030302020204" pitchFamily="66" charset="0"/>
              </a:rPr>
              <a:t> </a:t>
            </a:r>
            <a:r>
              <a:rPr lang="en-US" sz="1200" dirty="0" smtClean="0">
                <a:latin typeface="Comic Sans MS" panose="030F0702030302020204" pitchFamily="66" charset="0"/>
              </a:rPr>
              <a:t>step through</a:t>
            </a:r>
            <a:r>
              <a:rPr lang="en-US" sz="1800" dirty="0" smtClean="0">
                <a:latin typeface="Comic Sans MS" panose="030F0702030302020204" pitchFamily="66" charset="0"/>
              </a:rPr>
              <a:t> </a:t>
            </a:r>
            <a:r>
              <a:rPr lang="en-US" sz="1200" dirty="0" smtClean="0">
                <a:latin typeface="Comic Sans MS" panose="030F0702030302020204" pitchFamily="66" charset="0"/>
              </a:rPr>
              <a:t>animation from </a:t>
            </a:r>
            <a:r>
              <a:rPr lang="en-US" sz="1200" dirty="0" err="1" smtClean="0">
                <a:latin typeface="Comic Sans MS" panose="030F0702030302020204" pitchFamily="66" charset="0"/>
              </a:rPr>
              <a:t>CellsAlive.com</a:t>
            </a:r>
            <a:endParaRPr lang="en-US" sz="1200" dirty="0">
              <a:latin typeface="Comic Sans MS" panose="030F0702030302020204" pitchFamily="66" charset="0"/>
            </a:endParaRPr>
          </a:p>
          <a:p>
            <a:pPr eaLnBrk="1" hangingPunct="1"/>
            <a:r>
              <a:rPr lang="en-US" sz="1600" dirty="0" smtClean="0">
                <a:latin typeface="Comic Sans MS" panose="030F0702030302020204" pitchFamily="66" charset="0"/>
                <a:hlinkClick r:id="rId10"/>
              </a:rPr>
              <a:t>Cell Cycle</a:t>
            </a:r>
            <a:r>
              <a:rPr lang="en-US" sz="1600" dirty="0" smtClean="0">
                <a:latin typeface="Comic Sans MS" panose="030F0702030302020204" pitchFamily="66" charset="0"/>
              </a:rPr>
              <a:t> </a:t>
            </a:r>
            <a:r>
              <a:rPr lang="en-US" sz="1200" dirty="0" smtClean="0">
                <a:latin typeface="Comic Sans MS" panose="030F0702030302020204" pitchFamily="66" charset="0"/>
              </a:rPr>
              <a:t>step through animation from Cells </a:t>
            </a:r>
            <a:r>
              <a:rPr lang="en-US" sz="1200" dirty="0" err="1" smtClean="0">
                <a:latin typeface="Comic Sans MS" panose="030F0702030302020204" pitchFamily="66" charset="0"/>
              </a:rPr>
              <a:t>Alive.com</a:t>
            </a:r>
            <a:r>
              <a:rPr lang="en-US" sz="1200" dirty="0" smtClean="0">
                <a:latin typeface="Comic Sans MS" panose="030F0702030302020204" pitchFamily="66" charset="0"/>
              </a:rPr>
              <a:t>.</a:t>
            </a:r>
          </a:p>
          <a:p>
            <a:pPr eaLnBrk="1" hangingPunct="1"/>
            <a:r>
              <a:rPr lang="en-US" sz="1600" dirty="0" smtClean="0">
                <a:latin typeface="Comic Sans MS" panose="030F0702030302020204" pitchFamily="66" charset="0"/>
                <a:hlinkClick r:id="rId11"/>
              </a:rPr>
              <a:t>Detailed Animation of Mitosis</a:t>
            </a:r>
            <a:endParaRPr lang="en-US" sz="16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2"/>
              </a:rPr>
              <a:t>Video of Mitosis </a:t>
            </a:r>
            <a:r>
              <a:rPr lang="en-US" sz="1200" dirty="0">
                <a:latin typeface="Comic Sans MS" panose="030F0702030302020204" pitchFamily="66" charset="0"/>
              </a:rPr>
              <a:t>t</a:t>
            </a:r>
            <a:r>
              <a:rPr lang="en-US" sz="1200" dirty="0" smtClean="0">
                <a:latin typeface="Comic Sans MS" panose="030F0702030302020204" pitchFamily="66" charset="0"/>
              </a:rPr>
              <a:t>aking place in a Cell Under Magnification.</a:t>
            </a:r>
          </a:p>
          <a:p>
            <a:pPr eaLnBrk="1" hangingPunct="1"/>
            <a:r>
              <a:rPr lang="en-US" sz="1600" dirty="0" smtClean="0">
                <a:latin typeface="Comic Sans MS" panose="030F0702030302020204" pitchFamily="66" charset="0"/>
                <a:hlinkClick r:id="rId13"/>
              </a:rPr>
              <a:t>Video of Fish Eggs Dividing</a:t>
            </a:r>
            <a:endParaRPr lang="en-US" sz="1600" dirty="0" smtClean="0">
              <a:latin typeface="Comic Sans MS" panose="030F0702030302020204" pitchFamily="66" charset="0"/>
            </a:endParaRPr>
          </a:p>
          <a:p>
            <a:pPr eaLnBrk="1" hangingPunct="1"/>
            <a:r>
              <a:rPr lang="en-US" sz="1600" dirty="0" smtClean="0">
                <a:latin typeface="Comic Sans MS" panose="030F0702030302020204" pitchFamily="66" charset="0"/>
                <a:hlinkClick r:id="rId14"/>
              </a:rPr>
              <a:t>“That Spells DNA”</a:t>
            </a:r>
            <a:r>
              <a:rPr lang="en-US" sz="1600" dirty="0" smtClean="0">
                <a:latin typeface="Comic Sans MS" panose="030F0702030302020204" pitchFamily="66" charset="0"/>
              </a:rPr>
              <a:t> </a:t>
            </a:r>
            <a:r>
              <a:rPr lang="en-US" sz="1200" dirty="0" smtClean="0">
                <a:latin typeface="Comic Sans MS" panose="030F0702030302020204" pitchFamily="66" charset="0"/>
              </a:rPr>
              <a:t>song by Jonathan </a:t>
            </a:r>
            <a:r>
              <a:rPr lang="en-US" sz="1200" dirty="0" err="1" smtClean="0">
                <a:latin typeface="Comic Sans MS" panose="030F0702030302020204" pitchFamily="66" charset="0"/>
              </a:rPr>
              <a:t>Coulton</a:t>
            </a:r>
            <a:r>
              <a:rPr lang="en-US" sz="1200" dirty="0" smtClean="0">
                <a:latin typeface="Comic Sans MS" panose="030F0702030302020204" pitchFamily="66" charset="0"/>
              </a:rPr>
              <a:t>. </a:t>
            </a:r>
          </a:p>
          <a:p>
            <a:pPr eaLnBrk="1" hangingPunct="1"/>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endParaRPr lang="en-US" sz="800" dirty="0" smtClean="0">
              <a:latin typeface="Comic Sans MS" panose="030F0702030302020204" pitchFamily="66" charset="0"/>
            </a:endParaRPr>
          </a:p>
          <a:p>
            <a:pPr eaLnBrk="1" hangingPunct="1">
              <a:buFontTx/>
              <a:buNone/>
            </a:pPr>
            <a:r>
              <a:rPr lang="en-US" sz="1200" dirty="0" smtClean="0">
                <a:latin typeface="Comic Sans MS" panose="030F0702030302020204" pitchFamily="66" charset="0"/>
              </a:rPr>
              <a:t>	    (You must be in PPT slideshow view to click on links.)</a:t>
            </a:r>
          </a:p>
        </p:txBody>
      </p:sp>
      <p:pic>
        <p:nvPicPr>
          <p:cNvPr id="31747" name="Picture 3" descr="MC900229685[1]"/>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5791200" y="2590800"/>
            <a:ext cx="292417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WordArt 4"/>
          <p:cNvSpPr>
            <a:spLocks noChangeArrowheads="1" noChangeShapeType="1" noTextEdit="1"/>
          </p:cNvSpPr>
          <p:nvPr/>
        </p:nvSpPr>
        <p:spPr bwMode="auto">
          <a:xfrm>
            <a:off x="5791200" y="762000"/>
            <a:ext cx="2895600" cy="10668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panose="030F0702030302020204" pitchFamily="66" charset="0"/>
              </a:rPr>
              <a:t>Smart Links</a:t>
            </a:r>
          </a:p>
        </p:txBody>
      </p:sp>
      <p:sp>
        <p:nvSpPr>
          <p:cNvPr id="7" name="Text Box 12"/>
          <p:cNvSpPr txBox="1">
            <a:spLocks noChangeArrowheads="1"/>
          </p:cNvSpPr>
          <p:nvPr/>
        </p:nvSpPr>
        <p:spPr bwMode="auto">
          <a:xfrm>
            <a:off x="3810000" y="6629400"/>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dirty="0">
                <a:latin typeface="Comic Sans MS" panose="030F0702030302020204" pitchFamily="66" charset="0"/>
              </a:rPr>
              <a:t>From the </a:t>
            </a:r>
            <a:r>
              <a:rPr lang="en-US" sz="1000" dirty="0">
                <a:latin typeface="Comic Sans MS" panose="030F0702030302020204" pitchFamily="66" charset="0"/>
                <a:hlinkClick r:id="rId16"/>
              </a:rPr>
              <a:t>Virtual Cell Biology Classroom</a:t>
            </a:r>
            <a:r>
              <a:rPr lang="en-US" sz="1000" dirty="0">
                <a:latin typeface="Comic Sans MS" panose="030F0702030302020204" pitchFamily="66" charset="0"/>
              </a:rPr>
              <a:t> on </a:t>
            </a:r>
            <a:r>
              <a:rPr lang="en-US" sz="1000" dirty="0">
                <a:latin typeface="Comic Sans MS" panose="030F0702030302020204" pitchFamily="66" charset="0"/>
                <a:hlinkClick r:id="rId4"/>
              </a:rPr>
              <a:t>ScienceProfOnline.com</a:t>
            </a:r>
            <a:endParaRPr lang="en-US" sz="1000" dirty="0">
              <a:latin typeface="Comic Sans MS" panose="030F0702030302020204" pitchFamily="66" charset="0"/>
            </a:endParaRPr>
          </a:p>
        </p:txBody>
      </p:sp>
    </p:spTree>
    <p:extLst>
      <p:ext uri="{BB962C8B-B14F-4D97-AF65-F5344CB8AC3E}">
        <p14:creationId xmlns:p14="http://schemas.microsoft.com/office/powerpoint/2010/main" val="155236149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04800" y="381000"/>
            <a:ext cx="8534400" cy="3886200"/>
          </a:xfrm>
        </p:spPr>
        <p:txBody>
          <a:bodyPr/>
          <a:lstStyle/>
          <a:p>
            <a:pPr algn="r" eaLnBrk="1" hangingPunct="1"/>
            <a:r>
              <a:rPr lang="en-US" sz="2400" smtClean="0">
                <a:solidFill>
                  <a:schemeClr val="tx1"/>
                </a:solidFill>
                <a:latin typeface="Comic Sans MS" panose="030F0702030302020204" pitchFamily="66" charset="0"/>
              </a:rPr>
              <a:t>Are you feeling blinded by science</a:t>
            </a:r>
            <a:r>
              <a:rPr lang="en-US" sz="2000" smtClean="0">
                <a:solidFill>
                  <a:schemeClr val="tx1"/>
                </a:solidFill>
                <a:latin typeface="Comic Sans MS" panose="030F0702030302020204" pitchFamily="66" charset="0"/>
              </a:rPr>
              <a:t>?</a:t>
            </a:r>
            <a:r>
              <a:rPr lang="en-US" sz="2400" i="1" smtClean="0">
                <a:solidFill>
                  <a:srgbClr val="0033CC"/>
                </a:solidFill>
                <a:latin typeface="Comic Sans MS" panose="030F0702030302020204" pitchFamily="66" charset="0"/>
              </a:rPr>
              <a:t/>
            </a:r>
            <a:br>
              <a:rPr lang="en-US" sz="2400" i="1" smtClean="0">
                <a:solidFill>
                  <a:srgbClr val="0033CC"/>
                </a:solidFill>
                <a:latin typeface="Comic Sans MS" panose="030F0702030302020204" pitchFamily="66" charset="0"/>
              </a:rPr>
            </a:br>
            <a:r>
              <a:rPr lang="en-US" sz="2000" i="1" smtClean="0">
                <a:solidFill>
                  <a:srgbClr val="FF0000"/>
                </a:solidFill>
              </a:rPr>
              <a:t/>
            </a:r>
            <a:br>
              <a:rPr lang="en-US" sz="2000" i="1" smtClean="0">
                <a:solidFill>
                  <a:srgbClr val="FF0000"/>
                </a:solidFill>
              </a:rPr>
            </a:br>
            <a:r>
              <a:rPr lang="en-US" sz="2400" i="1" smtClean="0">
                <a:solidFill>
                  <a:srgbClr val="B2B2B2"/>
                </a:solidFill>
                <a:latin typeface="Comic Sans MS" panose="030F0702030302020204" pitchFamily="66" charset="0"/>
              </a:rPr>
              <a:t>Do yourself a favor. Use the…</a:t>
            </a:r>
            <a:r>
              <a:rPr lang="en-US" sz="2800" i="1" smtClean="0">
                <a:latin typeface="Comic Sans MS" panose="030F0702030302020204" pitchFamily="66" charset="0"/>
              </a:rPr>
              <a:t> </a:t>
            </a:r>
            <a:r>
              <a:rPr lang="en-US" sz="2000" i="1" smtClean="0">
                <a:latin typeface="Comic Sans MS" panose="030F0702030302020204" pitchFamily="66" charset="0"/>
              </a:rPr>
              <a:t/>
            </a:r>
            <a:br>
              <a:rPr lang="en-US" sz="2000" i="1" smtClean="0">
                <a:latin typeface="Comic Sans MS" panose="030F0702030302020204" pitchFamily="66" charset="0"/>
              </a:rPr>
            </a:br>
            <a:r>
              <a:rPr lang="en-US" sz="2400" smtClean="0">
                <a:latin typeface="Comic Sans MS" panose="030F0702030302020204" pitchFamily="66" charset="0"/>
              </a:rPr>
              <a:t/>
            </a:r>
            <a:br>
              <a:rPr lang="en-US" sz="2400" smtClean="0">
                <a:latin typeface="Comic Sans MS" panose="030F0702030302020204" pitchFamily="66" charset="0"/>
              </a:rPr>
            </a:br>
            <a:r>
              <a:rPr lang="en-US" sz="3200" smtClean="0">
                <a:latin typeface="Comic Sans MS" panose="030F0702030302020204" pitchFamily="66" charset="0"/>
              </a:rPr>
              <a:t>              </a:t>
            </a:r>
            <a:r>
              <a:rPr lang="en-US" sz="4000" b="1" smtClean="0">
                <a:solidFill>
                  <a:srgbClr val="6666FF"/>
                </a:solidFill>
                <a:latin typeface="Comic Sans MS" panose="030F0702030302020204" pitchFamily="66" charset="0"/>
              </a:rPr>
              <a:t>Virtual Cell Biology                        Classroom </a:t>
            </a:r>
            <a:r>
              <a:rPr lang="en-US" sz="2400" i="1" smtClean="0">
                <a:solidFill>
                  <a:srgbClr val="6666FF"/>
                </a:solidFill>
                <a:latin typeface="Comic Sans MS" panose="030F0702030302020204" pitchFamily="66" charset="0"/>
              </a:rPr>
              <a:t>(</a:t>
            </a:r>
            <a:r>
              <a:rPr lang="en-US" sz="2400" i="1" smtClean="0">
                <a:solidFill>
                  <a:srgbClr val="6666FF"/>
                </a:solidFill>
                <a:latin typeface="Comic Sans MS" panose="030F0702030302020204" pitchFamily="66" charset="0"/>
                <a:hlinkClick r:id="rId3"/>
              </a:rPr>
              <a:t>VCBC</a:t>
            </a:r>
            <a:r>
              <a:rPr lang="en-US" sz="2400" i="1" smtClean="0">
                <a:solidFill>
                  <a:srgbClr val="6666FF"/>
                </a:solidFill>
                <a:latin typeface="Comic Sans MS" panose="030F0702030302020204" pitchFamily="66" charset="0"/>
              </a:rPr>
              <a:t>)</a:t>
            </a:r>
            <a:r>
              <a:rPr lang="en-US" sz="2000" i="1" smtClean="0">
                <a:solidFill>
                  <a:srgbClr val="6666FF"/>
                </a:solidFill>
                <a:latin typeface="Comic Sans MS" panose="030F0702030302020204" pitchFamily="66" charset="0"/>
              </a:rPr>
              <a:t>  </a:t>
            </a:r>
            <a:r>
              <a:rPr lang="en-US" sz="4000" b="1" smtClean="0">
                <a:solidFill>
                  <a:srgbClr val="6666FF"/>
                </a:solidFill>
                <a:latin typeface="Comic Sans MS" panose="030F0702030302020204" pitchFamily="66" charset="0"/>
              </a:rPr>
              <a:t>!</a:t>
            </a:r>
            <a:r>
              <a:rPr lang="en-US" sz="4000" b="1" smtClean="0">
                <a:solidFill>
                  <a:srgbClr val="6666FF"/>
                </a:solidFill>
              </a:rPr>
              <a:t/>
            </a:r>
            <a:br>
              <a:rPr lang="en-US" sz="4000" b="1" smtClean="0">
                <a:solidFill>
                  <a:srgbClr val="6666FF"/>
                </a:solidFill>
              </a:rPr>
            </a:br>
            <a:r>
              <a:rPr lang="en-US" sz="2400" b="1" smtClean="0"/>
              <a:t/>
            </a:r>
            <a:br>
              <a:rPr lang="en-US" sz="2400" b="1" smtClean="0"/>
            </a:br>
            <a:r>
              <a:rPr lang="en-US" sz="2400" smtClean="0">
                <a:latin typeface="Comic Sans MS" panose="030F0702030302020204" pitchFamily="66" charset="0"/>
              </a:rPr>
              <a:t>The VCBC is full of resources to help you succeed, including:</a:t>
            </a:r>
          </a:p>
        </p:txBody>
      </p:sp>
      <p:sp>
        <p:nvSpPr>
          <p:cNvPr id="32771" name="Rectangle 3"/>
          <p:cNvSpPr>
            <a:spLocks noGrp="1" noChangeArrowheads="1"/>
          </p:cNvSpPr>
          <p:nvPr>
            <p:ph type="subTitle" idx="1"/>
          </p:nvPr>
        </p:nvSpPr>
        <p:spPr>
          <a:xfrm>
            <a:off x="2438400" y="4038600"/>
            <a:ext cx="6172200" cy="1600200"/>
          </a:xfrm>
        </p:spPr>
        <p:txBody>
          <a:bodyPr/>
          <a:lstStyle/>
          <a:p>
            <a:pPr marL="609600" indent="-609600" algn="l" eaLnBrk="1" hangingPunct="1">
              <a:buFontTx/>
              <a:buChar char="•"/>
            </a:pPr>
            <a:r>
              <a:rPr lang="en-US" sz="1600" smtClean="0">
                <a:latin typeface="Comic Sans MS" panose="030F0702030302020204" pitchFamily="66" charset="0"/>
              </a:rPr>
              <a:t>practice test questions</a:t>
            </a:r>
          </a:p>
          <a:p>
            <a:pPr marL="609600" indent="-609600" algn="l" eaLnBrk="1" hangingPunct="1">
              <a:buFontTx/>
              <a:buChar char="•"/>
            </a:pPr>
            <a:r>
              <a:rPr lang="en-US" sz="1600" smtClean="0">
                <a:latin typeface="Comic Sans MS" panose="030F0702030302020204" pitchFamily="66" charset="0"/>
              </a:rPr>
              <a:t>review questions</a:t>
            </a:r>
          </a:p>
          <a:p>
            <a:pPr marL="609600" indent="-609600" algn="l" eaLnBrk="1" hangingPunct="1">
              <a:buFontTx/>
              <a:buChar char="•"/>
            </a:pPr>
            <a:r>
              <a:rPr lang="en-US" sz="1600" smtClean="0">
                <a:latin typeface="Comic Sans MS" panose="030F0702030302020204" pitchFamily="66" charset="0"/>
              </a:rPr>
              <a:t>study guides and learning objectives</a:t>
            </a:r>
          </a:p>
          <a:p>
            <a:pPr marL="609600" indent="-609600" algn="l" eaLnBrk="1" hangingPunct="1">
              <a:buFontTx/>
              <a:buChar char="•"/>
            </a:pPr>
            <a:r>
              <a:rPr lang="en-US" sz="1600" smtClean="0">
                <a:latin typeface="Comic Sans MS" panose="030F0702030302020204" pitchFamily="66" charset="0"/>
              </a:rPr>
              <a:t>PowerPoints on other topics</a:t>
            </a:r>
          </a:p>
        </p:txBody>
      </p:sp>
      <p:sp>
        <p:nvSpPr>
          <p:cNvPr id="32772" name="Text Box 4"/>
          <p:cNvSpPr txBox="1">
            <a:spLocks noChangeArrowheads="1"/>
          </p:cNvSpPr>
          <p:nvPr/>
        </p:nvSpPr>
        <p:spPr bwMode="auto">
          <a:xfrm>
            <a:off x="0" y="57150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600">
                <a:solidFill>
                  <a:srgbClr val="000000"/>
                </a:solidFill>
                <a:latin typeface="Comic Sans MS" panose="030F0702030302020204" pitchFamily="66" charset="0"/>
              </a:rPr>
              <a:t>You can access the </a:t>
            </a:r>
            <a:r>
              <a:rPr lang="en-US" sz="1600">
                <a:solidFill>
                  <a:srgbClr val="000000"/>
                </a:solidFill>
                <a:latin typeface="Comic Sans MS" panose="030F0702030302020204" pitchFamily="66" charset="0"/>
                <a:hlinkClick r:id="rId4"/>
              </a:rPr>
              <a:t>Virtual Cell Biology Classroom</a:t>
            </a:r>
            <a:r>
              <a:rPr lang="en-US" sz="1600">
                <a:solidFill>
                  <a:srgbClr val="000000"/>
                </a:solidFill>
                <a:latin typeface="Comic Sans MS" panose="030F0702030302020204" pitchFamily="66" charset="0"/>
              </a:rPr>
              <a:t> (VCBC) on the Science Prof Online website </a:t>
            </a:r>
            <a:r>
              <a:rPr lang="en-US" sz="1600" b="1">
                <a:solidFill>
                  <a:srgbClr val="000000"/>
                </a:solidFill>
                <a:latin typeface="Comic Sans MS" panose="030F0702030302020204" pitchFamily="66" charset="0"/>
                <a:hlinkClick r:id="rId5"/>
              </a:rPr>
              <a:t>www.ScienceProfOnline.com</a:t>
            </a:r>
            <a:endParaRPr lang="en-US" sz="1600" b="1">
              <a:solidFill>
                <a:srgbClr val="000000"/>
              </a:solidFill>
              <a:latin typeface="Comic Sans MS" panose="030F0702030302020204" pitchFamily="66" charset="0"/>
            </a:endParaRPr>
          </a:p>
        </p:txBody>
      </p:sp>
      <p:pic>
        <p:nvPicPr>
          <p:cNvPr id="32773" name="Picture 5" descr="EndomembraneSystemMarinanRuiz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600" y="4038600"/>
            <a:ext cx="1447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6"/>
          <p:cNvSpPr>
            <a:spLocks noChangeArrowheads="1"/>
          </p:cNvSpPr>
          <p:nvPr/>
        </p:nvSpPr>
        <p:spPr bwMode="auto">
          <a:xfrm>
            <a:off x="2209800" y="6611938"/>
            <a:ext cx="6934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7"/>
              </a:rPr>
              <a:t>Blinded With Science</a:t>
            </a:r>
            <a:r>
              <a:rPr lang="en-US" sz="1000">
                <a:latin typeface="Comic Sans MS" panose="030F0702030302020204" pitchFamily="66" charset="0"/>
              </a:rPr>
              <a:t> album, Thomas Dolby; </a:t>
            </a:r>
            <a:r>
              <a:rPr lang="en-US" sz="1000">
                <a:latin typeface="Comic Sans MS" panose="030F0702030302020204" pitchFamily="66" charset="0"/>
                <a:hlinkClick r:id="rId8"/>
              </a:rPr>
              <a:t>Endomembrane system</a:t>
            </a:r>
            <a:r>
              <a:rPr lang="en-US" sz="1000">
                <a:latin typeface="Comic Sans MS" panose="030F0702030302020204" pitchFamily="66" charset="0"/>
              </a:rPr>
              <a:t>, Mariana Ruiz, Wiki</a:t>
            </a:r>
          </a:p>
        </p:txBody>
      </p:sp>
      <p:pic>
        <p:nvPicPr>
          <p:cNvPr id="32775" name="Picture 7" descr="Thomas_Dolby-Blinded_By_Scienc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200" y="381000"/>
            <a:ext cx="28194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685800"/>
            <a:ext cx="4772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600" b="1">
                <a:solidFill>
                  <a:schemeClr val="hlink"/>
                </a:solidFill>
                <a:latin typeface="Comic Sans MS" panose="030F0702030302020204" pitchFamily="66" charset="0"/>
              </a:rPr>
              <a:t>Why do cells divide?</a:t>
            </a:r>
          </a:p>
        </p:txBody>
      </p:sp>
      <p:grpSp>
        <p:nvGrpSpPr>
          <p:cNvPr id="4099" name="Group 3"/>
          <p:cNvGrpSpPr>
            <a:grpSpLocks/>
          </p:cNvGrpSpPr>
          <p:nvPr/>
        </p:nvGrpSpPr>
        <p:grpSpPr bwMode="auto">
          <a:xfrm>
            <a:off x="762000" y="2057400"/>
            <a:ext cx="3575050" cy="3397250"/>
            <a:chOff x="768" y="1195"/>
            <a:chExt cx="2252" cy="2140"/>
          </a:xfrm>
        </p:grpSpPr>
        <p:sp>
          <p:nvSpPr>
            <p:cNvPr id="4103" name="Text Box 4"/>
            <p:cNvSpPr txBox="1">
              <a:spLocks noChangeArrowheads="1"/>
            </p:cNvSpPr>
            <p:nvPr/>
          </p:nvSpPr>
          <p:spPr bwMode="auto">
            <a:xfrm>
              <a:off x="768" y="1195"/>
              <a:ext cx="22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sz="4000" b="1">
                  <a:latin typeface="Arial Narrow" panose="020B0606020202030204" pitchFamily="34" charset="0"/>
                </a:rPr>
                <a:t>  _____________</a:t>
              </a:r>
            </a:p>
          </p:txBody>
        </p:sp>
        <p:sp>
          <p:nvSpPr>
            <p:cNvPr id="4104" name="Text Box 5"/>
            <p:cNvSpPr txBox="1">
              <a:spLocks noChangeArrowheads="1"/>
            </p:cNvSpPr>
            <p:nvPr/>
          </p:nvSpPr>
          <p:spPr bwMode="auto">
            <a:xfrm>
              <a:off x="768" y="2317"/>
              <a:ext cx="2252"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sz="4000" b="1">
                  <a:latin typeface="Arial Narrow" panose="020B0606020202030204" pitchFamily="34" charset="0"/>
                </a:rPr>
                <a:t>  _____________</a:t>
              </a:r>
            </a:p>
            <a:p>
              <a:pPr eaLnBrk="1" hangingPunct="1">
                <a:buFontTx/>
                <a:buChar char="•"/>
              </a:pPr>
              <a:endParaRPr lang="en-US" sz="2000" b="1">
                <a:latin typeface="Arial Narrow" panose="020B0606020202030204" pitchFamily="34" charset="0"/>
              </a:endParaRPr>
            </a:p>
            <a:p>
              <a:pPr eaLnBrk="1" hangingPunct="1">
                <a:buFontTx/>
                <a:buChar char="•"/>
              </a:pPr>
              <a:r>
                <a:rPr lang="en-US" sz="4000" b="1">
                  <a:latin typeface="Arial Narrow" panose="020B0606020202030204" pitchFamily="34" charset="0"/>
                </a:rPr>
                <a:t>  _____________</a:t>
              </a:r>
            </a:p>
          </p:txBody>
        </p:sp>
        <p:sp>
          <p:nvSpPr>
            <p:cNvPr id="4105" name="Text Box 6"/>
            <p:cNvSpPr txBox="1">
              <a:spLocks noChangeArrowheads="1"/>
            </p:cNvSpPr>
            <p:nvPr/>
          </p:nvSpPr>
          <p:spPr bwMode="auto">
            <a:xfrm>
              <a:off x="768" y="1756"/>
              <a:ext cx="22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Tx/>
                <a:buChar char="•"/>
              </a:pPr>
              <a:r>
                <a:rPr lang="en-US" sz="4000" b="1">
                  <a:latin typeface="Arial Narrow" panose="020B0606020202030204" pitchFamily="34" charset="0"/>
                </a:rPr>
                <a:t>  _____________</a:t>
              </a:r>
            </a:p>
          </p:txBody>
        </p:sp>
      </p:grpSp>
      <p:pic>
        <p:nvPicPr>
          <p:cNvPr id="4100" name="Picture 10" descr="Cilliate-cell-divis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7813" y="381000"/>
            <a:ext cx="3405187"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1"/>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4"/>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5"/>
              </a:rPr>
              <a:t>ScienceProfOnline.com</a:t>
            </a:r>
            <a:endParaRPr lang="en-US" sz="1000">
              <a:latin typeface="Comic Sans MS" panose="030F0702030302020204" pitchFamily="66" charset="0"/>
            </a:endParaRPr>
          </a:p>
        </p:txBody>
      </p:sp>
      <p:sp>
        <p:nvSpPr>
          <p:cNvPr id="4102" name="Text Box 12"/>
          <p:cNvSpPr txBox="1">
            <a:spLocks noChangeArrowheads="1"/>
          </p:cNvSpPr>
          <p:nvPr/>
        </p:nvSpPr>
        <p:spPr bwMode="auto">
          <a:xfrm>
            <a:off x="0" y="6629400"/>
            <a:ext cx="34290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6"/>
              </a:rPr>
              <a:t>Ciliate dividing</a:t>
            </a:r>
            <a:r>
              <a:rPr lang="en-US" sz="1000">
                <a:latin typeface="Comic Sans MS" panose="030F0702030302020204" pitchFamily="66" charset="0"/>
              </a:rPr>
              <a:t>, TheAlphaWolfc</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3562"/>
          </a:xfrm>
        </p:spPr>
        <p:txBody>
          <a:bodyPr/>
          <a:lstStyle/>
          <a:p>
            <a:pPr eaLnBrk="1" hangingPunct="1"/>
            <a:r>
              <a:rPr lang="en-US" sz="3200" smtClean="0">
                <a:latin typeface="Comic Sans MS" panose="030F0702030302020204" pitchFamily="66" charset="0"/>
              </a:rPr>
              <a:t>Two Basic Types of Cells</a:t>
            </a:r>
          </a:p>
        </p:txBody>
      </p:sp>
      <p:pic>
        <p:nvPicPr>
          <p:cNvPr id="5123" name="Picture 3" descr="EukaryoteAnimalCe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12954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5181600" y="5715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800" b="1"/>
              <a:t>_____________________</a:t>
            </a:r>
          </a:p>
        </p:txBody>
      </p:sp>
      <p:sp>
        <p:nvSpPr>
          <p:cNvPr id="5125" name="Text Box 5"/>
          <p:cNvSpPr txBox="1">
            <a:spLocks noChangeArrowheads="1"/>
          </p:cNvSpPr>
          <p:nvPr/>
        </p:nvSpPr>
        <p:spPr bwMode="auto">
          <a:xfrm>
            <a:off x="381000" y="56388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sz="1800" b="1"/>
              <a:t>_____________________</a:t>
            </a:r>
          </a:p>
        </p:txBody>
      </p:sp>
      <p:pic>
        <p:nvPicPr>
          <p:cNvPr id="5126" name="Picture 6" descr="Prokaryote_cell_Ruiz"/>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228600" y="1219200"/>
            <a:ext cx="42672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Text Box 7"/>
          <p:cNvSpPr txBox="1">
            <a:spLocks noChangeArrowheads="1"/>
          </p:cNvSpPr>
          <p:nvPr/>
        </p:nvSpPr>
        <p:spPr bwMode="auto">
          <a:xfrm>
            <a:off x="6477000" y="6461125"/>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Images: </a:t>
            </a:r>
            <a:r>
              <a:rPr lang="en-US" sz="1000">
                <a:latin typeface="Comic Sans MS" panose="030F0702030302020204" pitchFamily="66" charset="0"/>
                <a:hlinkClick r:id="rId5"/>
              </a:rPr>
              <a:t>Prokaryotic Cell Diagram</a:t>
            </a:r>
            <a:r>
              <a:rPr lang="en-US" sz="1000">
                <a:latin typeface="Comic Sans MS" panose="030F0702030302020204" pitchFamily="66" charset="0"/>
              </a:rPr>
              <a:t> &amp; </a:t>
            </a:r>
            <a:r>
              <a:rPr lang="en-US" sz="1000">
                <a:latin typeface="Comic Sans MS" panose="030F0702030302020204" pitchFamily="66" charset="0"/>
                <a:hlinkClick r:id="rId6"/>
              </a:rPr>
              <a:t>Eukaryotic Cell Diagram</a:t>
            </a:r>
            <a:r>
              <a:rPr lang="en-US" sz="1000">
                <a:latin typeface="Comic Sans MS" panose="030F0702030302020204" pitchFamily="66" charset="0"/>
              </a:rPr>
              <a:t>, M. Ruiz</a:t>
            </a:r>
          </a:p>
        </p:txBody>
      </p:sp>
      <p:sp>
        <p:nvSpPr>
          <p:cNvPr id="5128" name="Text Box 8"/>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7"/>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8"/>
              </a:rPr>
              <a:t>ScienceProfOnline.com</a:t>
            </a:r>
            <a:endParaRPr lang="en-US" sz="1000">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28600" y="228600"/>
            <a:ext cx="457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dirty="0">
                <a:solidFill>
                  <a:srgbClr val="33CC33"/>
                </a:solidFill>
                <a:latin typeface="Comic Sans MS" panose="030F0702030302020204" pitchFamily="66" charset="0"/>
              </a:rPr>
              <a:t>Prokaryotic </a:t>
            </a:r>
            <a:r>
              <a:rPr lang="en-US" sz="2800" b="1" dirty="0" smtClean="0">
                <a:solidFill>
                  <a:srgbClr val="33CC33"/>
                </a:solidFill>
                <a:latin typeface="Comic Sans MS" panose="030F0702030302020204" pitchFamily="66" charset="0"/>
              </a:rPr>
              <a:t>Cell Division:</a:t>
            </a:r>
          </a:p>
          <a:p>
            <a:pPr eaLnBrk="1" hangingPunct="1"/>
            <a:r>
              <a:rPr lang="en-US" sz="2800" b="1" dirty="0" smtClean="0">
                <a:latin typeface="Comic Sans MS" panose="030F0702030302020204" pitchFamily="66" charset="0"/>
              </a:rPr>
              <a:t>Reproduction</a:t>
            </a:r>
            <a:endParaRPr lang="en-US" sz="2800" b="1" dirty="0">
              <a:latin typeface="Comic Sans MS" panose="030F0702030302020204" pitchFamily="66" charset="0"/>
            </a:endParaRPr>
          </a:p>
        </p:txBody>
      </p:sp>
      <p:sp>
        <p:nvSpPr>
          <p:cNvPr id="6147" name="Text Box 3"/>
          <p:cNvSpPr txBox="1">
            <a:spLocks noChangeArrowheads="1"/>
          </p:cNvSpPr>
          <p:nvPr/>
        </p:nvSpPr>
        <p:spPr bwMode="auto">
          <a:xfrm>
            <a:off x="304800" y="1676400"/>
            <a:ext cx="4800600"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Font typeface="Arial"/>
              <a:buChar char="•"/>
            </a:pPr>
            <a:r>
              <a:rPr lang="en-US" sz="2000" dirty="0" smtClean="0">
                <a:latin typeface="Comic Sans MS" panose="030F0702030302020204" pitchFamily="66" charset="0"/>
              </a:rPr>
              <a:t>Prokaryotic </a:t>
            </a:r>
            <a:r>
              <a:rPr lang="en-US" sz="2000" dirty="0">
                <a:latin typeface="Comic Sans MS" panose="030F0702030302020204" pitchFamily="66" charset="0"/>
              </a:rPr>
              <a:t>chromosome </a:t>
            </a:r>
            <a:r>
              <a:rPr lang="en-US" sz="2000" dirty="0" smtClean="0">
                <a:latin typeface="Comic Sans MS" panose="030F0702030302020204" pitchFamily="66" charset="0"/>
              </a:rPr>
              <a:t>is a </a:t>
            </a:r>
            <a:r>
              <a:rPr lang="en-US" sz="2000" dirty="0">
                <a:latin typeface="Comic Sans MS" panose="030F0702030302020204" pitchFamily="66" charset="0"/>
              </a:rPr>
              <a:t>circular </a:t>
            </a:r>
            <a:r>
              <a:rPr lang="en-US" sz="2000" dirty="0" smtClean="0">
                <a:latin typeface="Comic Sans MS" panose="030F0702030302020204" pitchFamily="66" charset="0"/>
              </a:rPr>
              <a:t>loop of DNA called a </a:t>
            </a:r>
            <a:r>
              <a:rPr lang="en-US" sz="2000" b="1" dirty="0" smtClean="0">
                <a:latin typeface="Comic Sans MS" panose="030F0702030302020204" pitchFamily="66" charset="0"/>
              </a:rPr>
              <a:t>nucleoid</a:t>
            </a:r>
            <a:r>
              <a:rPr lang="en-US" sz="2000" dirty="0" smtClean="0">
                <a:latin typeface="Comic Sans MS" panose="030F0702030302020204" pitchFamily="66" charset="0"/>
              </a:rPr>
              <a:t>.</a:t>
            </a:r>
            <a:endParaRPr lang="en-US" sz="2000" dirty="0">
              <a:latin typeface="Comic Sans MS" panose="030F0702030302020204" pitchFamily="66" charset="0"/>
            </a:endParaRPr>
          </a:p>
          <a:p>
            <a:pPr eaLnBrk="1" hangingPunct="1">
              <a:buFontTx/>
              <a:buChar char="•"/>
            </a:pPr>
            <a:endParaRPr lang="en-US" sz="2000" u="sng" dirty="0">
              <a:latin typeface="Comic Sans MS" panose="030F0702030302020204" pitchFamily="66" charset="0"/>
            </a:endParaRPr>
          </a:p>
          <a:p>
            <a:pPr eaLnBrk="1" hangingPunct="1"/>
            <a:r>
              <a:rPr lang="en-US" sz="2000" dirty="0">
                <a:latin typeface="Comic Sans MS" panose="030F0702030302020204" pitchFamily="66" charset="0"/>
              </a:rPr>
              <a:t>•   </a:t>
            </a:r>
            <a:r>
              <a:rPr lang="en-US" sz="2000" b="1" dirty="0" smtClean="0">
                <a:solidFill>
                  <a:srgbClr val="FF0000"/>
                </a:solidFill>
                <a:latin typeface="Comic Sans MS" panose="030F0702030302020204" pitchFamily="66" charset="0"/>
              </a:rPr>
              <a:t>Q</a:t>
            </a:r>
            <a:r>
              <a:rPr lang="en-US" sz="2000" dirty="0" smtClean="0">
                <a:latin typeface="Comic Sans MS" panose="030F0702030302020204" pitchFamily="66" charset="0"/>
              </a:rPr>
              <a:t>: What is the process of prokaryotic cell division called?</a:t>
            </a:r>
            <a:endParaRPr lang="en-US" sz="2000" dirty="0">
              <a:latin typeface="Comic Sans MS" panose="030F0702030302020204" pitchFamily="66" charset="0"/>
            </a:endParaRPr>
          </a:p>
          <a:p>
            <a:pPr eaLnBrk="1" hangingPunct="1"/>
            <a:endParaRPr lang="en-US" sz="2000" dirty="0">
              <a:latin typeface="Comic Sans MS" panose="030F0702030302020204" pitchFamily="66" charset="0"/>
            </a:endParaRPr>
          </a:p>
          <a:p>
            <a:pPr eaLnBrk="1" hangingPunct="1"/>
            <a:r>
              <a:rPr lang="en-US" sz="1400" dirty="0">
                <a:latin typeface="Comic Sans MS" panose="030F0702030302020204" pitchFamily="66" charset="0"/>
              </a:rPr>
              <a:t>1. Chromosome attaches to plasma membrane.</a:t>
            </a:r>
          </a:p>
          <a:p>
            <a:pPr eaLnBrk="1" hangingPunct="1"/>
            <a:endParaRPr lang="en-US" sz="1400" dirty="0">
              <a:latin typeface="Comic Sans MS" panose="030F0702030302020204" pitchFamily="66" charset="0"/>
            </a:endParaRPr>
          </a:p>
          <a:p>
            <a:pPr eaLnBrk="1" hangingPunct="1"/>
            <a:r>
              <a:rPr lang="en-US" sz="1400" dirty="0">
                <a:latin typeface="Comic Sans MS" panose="030F0702030302020204" pitchFamily="66" charset="0"/>
              </a:rPr>
              <a:t>2. Chromosome is replicated.</a:t>
            </a:r>
          </a:p>
          <a:p>
            <a:pPr eaLnBrk="1" hangingPunct="1"/>
            <a:endParaRPr lang="en-US" sz="1400" dirty="0">
              <a:latin typeface="Comic Sans MS" panose="030F0702030302020204" pitchFamily="66" charset="0"/>
            </a:endParaRPr>
          </a:p>
          <a:p>
            <a:pPr eaLnBrk="1" hangingPunct="1"/>
            <a:r>
              <a:rPr lang="en-US" sz="1400" dirty="0">
                <a:latin typeface="Comic Sans MS" panose="030F0702030302020204" pitchFamily="66" charset="0"/>
              </a:rPr>
              <a:t>3. Cell elongates; new plasma membrane and cell wall are added between chromosomes, pushing them towards opposite ends of cell.</a:t>
            </a:r>
          </a:p>
          <a:p>
            <a:pPr eaLnBrk="1" hangingPunct="1"/>
            <a:endParaRPr lang="en-US" sz="1400" dirty="0">
              <a:latin typeface="Comic Sans MS" panose="030F0702030302020204" pitchFamily="66" charset="0"/>
            </a:endParaRPr>
          </a:p>
          <a:p>
            <a:pPr eaLnBrk="1" hangingPunct="1"/>
            <a:r>
              <a:rPr lang="en-US" sz="1400" dirty="0">
                <a:latin typeface="Comic Sans MS" panose="030F0702030302020204" pitchFamily="66" charset="0"/>
              </a:rPr>
              <a:t>4.  Parent cell is divided into two identical daughter cells.</a:t>
            </a:r>
          </a:p>
          <a:p>
            <a:pPr eaLnBrk="1" hangingPunct="1"/>
            <a:endParaRPr lang="en-US" sz="1400" dirty="0">
              <a:latin typeface="Comic Sans MS" panose="030F0702030302020204" pitchFamily="66" charset="0"/>
            </a:endParaRPr>
          </a:p>
        </p:txBody>
      </p:sp>
      <p:pic>
        <p:nvPicPr>
          <p:cNvPr id="6148" name="Picture 11" descr="BinaryFiss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05400" y="2438400"/>
            <a:ext cx="33766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2"/>
          <p:cNvSpPr txBox="1">
            <a:spLocks noChangeArrowheads="1"/>
          </p:cNvSpPr>
          <p:nvPr/>
        </p:nvSpPr>
        <p:spPr bwMode="auto">
          <a:xfrm>
            <a:off x="5058013" y="6457890"/>
            <a:ext cx="4114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dirty="0" smtClean="0">
                <a:latin typeface="Comic Sans MS" panose="030F0702030302020204" pitchFamily="66" charset="0"/>
              </a:rPr>
              <a:t>Images: Bacterial colonies on </a:t>
            </a:r>
            <a:r>
              <a:rPr lang="en-US" sz="1000" dirty="0" err="1" smtClean="0">
                <a:latin typeface="Comic Sans MS" panose="030F0702030302020204" pitchFamily="66" charset="0"/>
              </a:rPr>
              <a:t>MacConkey’s</a:t>
            </a:r>
            <a:r>
              <a:rPr lang="en-US" sz="1000" dirty="0" smtClean="0">
                <a:latin typeface="Comic Sans MS" panose="030F0702030302020204" pitchFamily="66" charset="0"/>
              </a:rPr>
              <a:t> agar, T Port; Bacterial colonies on arm plate, TP ort </a:t>
            </a:r>
            <a:r>
              <a:rPr lang="en-US" sz="1000" dirty="0">
                <a:latin typeface="Comic Sans MS" panose="030F0702030302020204" pitchFamily="66" charset="0"/>
                <a:hlinkClick r:id="rId4"/>
              </a:rPr>
              <a:t>Binary Fission</a:t>
            </a:r>
            <a:r>
              <a:rPr lang="en-US" sz="1000" dirty="0">
                <a:latin typeface="Comic Sans MS" panose="030F0702030302020204" pitchFamily="66" charset="0"/>
              </a:rPr>
              <a:t>, JW </a:t>
            </a:r>
            <a:r>
              <a:rPr lang="en-US" sz="1000" dirty="0" smtClean="0">
                <a:latin typeface="Comic Sans MS" panose="030F0702030302020204" pitchFamily="66" charset="0"/>
              </a:rPr>
              <a:t>Schmidt </a:t>
            </a:r>
            <a:endParaRPr lang="en-US" sz="1000" dirty="0">
              <a:latin typeface="Comic Sans MS" panose="030F0702030302020204" pitchFamily="66" charset="0"/>
            </a:endParaRPr>
          </a:p>
        </p:txBody>
      </p:sp>
      <p:sp>
        <p:nvSpPr>
          <p:cNvPr id="6150" name="Text Box 13"/>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pic>
        <p:nvPicPr>
          <p:cNvPr id="2" name="Picture 1" descr="mac-growth4-SIL.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00600" y="228600"/>
            <a:ext cx="2057400" cy="1862201"/>
          </a:xfrm>
          <a:prstGeom prst="ellipse">
            <a:avLst/>
          </a:prstGeom>
          <a:ln>
            <a:noFill/>
          </a:ln>
          <a:effectLst>
            <a:softEdge rad="112500"/>
          </a:effectLst>
        </p:spPr>
      </p:pic>
      <p:pic>
        <p:nvPicPr>
          <p:cNvPr id="3" name="Picture 2" descr="arm-plate-growth-SIL.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34200" y="152400"/>
            <a:ext cx="2209800" cy="19812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0" y="6456402"/>
            <a:ext cx="2819400" cy="40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000" b="0" dirty="0" smtClean="0">
                <a:latin typeface="Comic Sans MS" panose="030F0702030302020204" pitchFamily="66" charset="0"/>
              </a:rPr>
              <a:t>Images: </a:t>
            </a:r>
            <a:r>
              <a:rPr lang="en-US" sz="1000" b="0" dirty="0" smtClean="0">
                <a:latin typeface="Comic Sans MS" panose="030F0702030302020204" pitchFamily="66" charset="0"/>
                <a:hlinkClick r:id="rId2"/>
              </a:rPr>
              <a:t>Sperm </a:t>
            </a:r>
            <a:r>
              <a:rPr lang="en-US" sz="1000" b="0" dirty="0">
                <a:latin typeface="Comic Sans MS" panose="030F0702030302020204" pitchFamily="66" charset="0"/>
                <a:hlinkClick r:id="rId2"/>
              </a:rPr>
              <a:t>&amp; egg</a:t>
            </a:r>
            <a:r>
              <a:rPr lang="en-US" sz="1000" b="0" dirty="0">
                <a:latin typeface="Comic Sans MS" panose="030F0702030302020204" pitchFamily="66" charset="0"/>
              </a:rPr>
              <a:t>, </a:t>
            </a:r>
            <a:r>
              <a:rPr lang="en-US" sz="1000" b="0" dirty="0" smtClean="0">
                <a:latin typeface="Comic Sans MS" panose="030F0702030302020204" pitchFamily="66" charset="0"/>
              </a:rPr>
              <a:t>Wikipedia;; </a:t>
            </a:r>
            <a:r>
              <a:rPr lang="en-US" sz="1000" b="0" dirty="0" smtClean="0">
                <a:latin typeface="Comic Sans MS" panose="030F0702030302020204" pitchFamily="66" charset="0"/>
                <a:hlinkClick r:id="rId3"/>
              </a:rPr>
              <a:t>Morula</a:t>
            </a:r>
            <a:r>
              <a:rPr lang="en-US" sz="1000" b="0" dirty="0" smtClean="0">
                <a:latin typeface="Comic Sans MS" panose="030F0702030302020204" pitchFamily="66" charset="0"/>
              </a:rPr>
              <a:t>, Wiki;  My son and daughter, T. Port</a:t>
            </a:r>
            <a:endParaRPr lang="en-US" sz="1000" b="0" dirty="0">
              <a:latin typeface="Comic Sans MS" panose="030F0702030302020204" pitchFamily="66" charset="0"/>
            </a:endParaRPr>
          </a:p>
        </p:txBody>
      </p:sp>
      <p:pic>
        <p:nvPicPr>
          <p:cNvPr id="9" name="Picture 7" descr="Sperm-eg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971800"/>
            <a:ext cx="1600200" cy="16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705600" y="152400"/>
            <a:ext cx="2324100" cy="2898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381000" y="228600"/>
            <a:ext cx="5867400" cy="892552"/>
          </a:xfrm>
          <a:prstGeom prst="rect">
            <a:avLst/>
          </a:prstGeom>
          <a:noFill/>
        </p:spPr>
        <p:txBody>
          <a:bodyPr wrap="square" rtlCol="0">
            <a:spAutoFit/>
          </a:bodyPr>
          <a:lstStyle/>
          <a:p>
            <a:r>
              <a:rPr lang="en-US" sz="3200" b="1" dirty="0" smtClean="0">
                <a:solidFill>
                  <a:srgbClr val="993366"/>
                </a:solidFill>
                <a:latin typeface="Comic Sans MS"/>
                <a:cs typeface="Comic Sans MS"/>
              </a:rPr>
              <a:t>Eukaryotic Cell Division: </a:t>
            </a:r>
          </a:p>
          <a:p>
            <a:r>
              <a:rPr lang="en-US" sz="2000" b="1" dirty="0" smtClean="0">
                <a:latin typeface="Comic Sans MS"/>
                <a:cs typeface="Comic Sans MS"/>
              </a:rPr>
              <a:t>Growth, Development, </a:t>
            </a:r>
            <a:r>
              <a:rPr lang="en-US" sz="2000" b="1" dirty="0" smtClean="0">
                <a:solidFill>
                  <a:schemeClr val="tx1">
                    <a:lumMod val="65000"/>
                    <a:lumOff val="35000"/>
                  </a:schemeClr>
                </a:solidFill>
                <a:latin typeface="Comic Sans MS"/>
                <a:cs typeface="Comic Sans MS"/>
              </a:rPr>
              <a:t>Repair, Reproduction</a:t>
            </a:r>
            <a:endParaRPr lang="en-US" sz="2000" dirty="0">
              <a:solidFill>
                <a:schemeClr val="tx1">
                  <a:lumMod val="65000"/>
                  <a:lumOff val="35000"/>
                </a:schemeClr>
              </a:solidFill>
              <a:latin typeface="Comic Sans MS"/>
              <a:cs typeface="Comic Sans MS"/>
            </a:endParaRPr>
          </a:p>
        </p:txBody>
      </p:sp>
      <p:pic>
        <p:nvPicPr>
          <p:cNvPr id="21" name="Picture 20" descr="IMG_1407.jpg"/>
          <p:cNvPicPr>
            <a:picLocks noChangeAspect="1"/>
          </p:cNvPicPr>
          <p:nvPr/>
        </p:nvPicPr>
        <p:blipFill rotWithShape="1">
          <a:blip r:embed="rId6" cstate="email">
            <a:extLst>
              <a:ext uri="{28A0092B-C50C-407E-A947-70E740481C1C}">
                <a14:useLocalDpi xmlns:a14="http://schemas.microsoft.com/office/drawing/2010/main"/>
              </a:ext>
            </a:extLst>
          </a:blip>
          <a:srcRect l="-10"/>
          <a:stretch/>
        </p:blipFill>
        <p:spPr>
          <a:xfrm>
            <a:off x="4572000" y="1295400"/>
            <a:ext cx="22860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descr="IMG_3298.jp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010400" y="3429000"/>
            <a:ext cx="1969521" cy="2944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IMG_3569.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4876800" y="3962400"/>
            <a:ext cx="2514600" cy="2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Embryo,_8_cell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95400" y="2819400"/>
            <a:ext cx="1796691" cy="1752600"/>
          </a:xfrm>
          <a:prstGeom prst="ellipse">
            <a:avLst/>
          </a:prstGeom>
          <a:ln>
            <a:noFill/>
          </a:ln>
          <a:effectLst>
            <a:softEdge rad="112500"/>
          </a:effectLst>
        </p:spPr>
      </p:pic>
      <p:pic>
        <p:nvPicPr>
          <p:cNvPr id="24" name="Picture 23" descr="Ultrasound.JPG"/>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667000" y="1828800"/>
            <a:ext cx="2156582" cy="1752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descr="Ultrasound 2.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10800000">
            <a:off x="2743200" y="4038600"/>
            <a:ext cx="223551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Text Box 12"/>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12"/>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13"/>
              </a:rPr>
              <a:t>ScienceProfOnline.com</a:t>
            </a:r>
            <a:endParaRPr lang="en-US" sz="1000">
              <a:latin typeface="Comic Sans MS" panose="030F0702030302020204" pitchFamily="66" charset="0"/>
            </a:endParaRPr>
          </a:p>
        </p:txBody>
      </p:sp>
    </p:spTree>
    <p:extLst>
      <p:ext uri="{BB962C8B-B14F-4D97-AF65-F5344CB8AC3E}">
        <p14:creationId xmlns:p14="http://schemas.microsoft.com/office/powerpoint/2010/main" val="10155247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236538"/>
            <a:ext cx="4837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600" b="1" dirty="0">
                <a:solidFill>
                  <a:srgbClr val="FF3300"/>
                </a:solidFill>
                <a:latin typeface="Comic Sans MS" panose="030F0702030302020204" pitchFamily="66" charset="0"/>
              </a:rPr>
              <a:t>Eukaryotic</a:t>
            </a:r>
            <a:r>
              <a:rPr lang="en-US" sz="3600" b="1" dirty="0">
                <a:solidFill>
                  <a:srgbClr val="FF0000"/>
                </a:solidFill>
                <a:latin typeface="Comic Sans MS" panose="030F0702030302020204" pitchFamily="66" charset="0"/>
              </a:rPr>
              <a:t> Cell Cycle</a:t>
            </a:r>
          </a:p>
        </p:txBody>
      </p:sp>
      <p:sp>
        <p:nvSpPr>
          <p:cNvPr id="7171" name="Text Box 5"/>
          <p:cNvSpPr txBox="1">
            <a:spLocks noChangeArrowheads="1"/>
          </p:cNvSpPr>
          <p:nvPr/>
        </p:nvSpPr>
        <p:spPr bwMode="auto">
          <a:xfrm>
            <a:off x="381000" y="1758950"/>
            <a:ext cx="4572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dirty="0">
                <a:latin typeface="Comic Sans MS" panose="030F0702030302020204" pitchFamily="66" charset="0"/>
              </a:rPr>
              <a:t>– Cell </a:t>
            </a:r>
            <a:r>
              <a:rPr lang="en-US" sz="1800" dirty="0" smtClean="0">
                <a:latin typeface="Comic Sans MS" panose="030F0702030302020204" pitchFamily="66" charset="0"/>
              </a:rPr>
              <a:t>grows.</a:t>
            </a:r>
            <a:endParaRPr lang="en-US" sz="1800" dirty="0">
              <a:latin typeface="Comic Sans MS" panose="030F0702030302020204" pitchFamily="66" charset="0"/>
            </a:endParaRPr>
          </a:p>
          <a:p>
            <a:pPr eaLnBrk="1" hangingPunct="1"/>
            <a:endParaRPr lang="en-US" sz="2000" dirty="0">
              <a:latin typeface="Comic Sans MS" panose="030F0702030302020204" pitchFamily="66" charset="0"/>
            </a:endParaRPr>
          </a:p>
          <a:p>
            <a:pPr eaLnBrk="1" hangingPunct="1"/>
            <a:r>
              <a:rPr lang="en-US" sz="1800" dirty="0">
                <a:latin typeface="Comic Sans MS" panose="030F0702030302020204" pitchFamily="66" charset="0"/>
              </a:rPr>
              <a:t>– DNA is </a:t>
            </a:r>
            <a:r>
              <a:rPr lang="en-US" sz="1800" dirty="0" smtClean="0">
                <a:latin typeface="Comic Sans MS" panose="030F0702030302020204" pitchFamily="66" charset="0"/>
              </a:rPr>
              <a:t>replicated.</a:t>
            </a:r>
            <a:endParaRPr lang="en-US" sz="1800" dirty="0">
              <a:latin typeface="Comic Sans MS" panose="030F0702030302020204" pitchFamily="66" charset="0"/>
            </a:endParaRPr>
          </a:p>
          <a:p>
            <a:pPr eaLnBrk="1" hangingPunct="1"/>
            <a:endParaRPr lang="en-US" sz="1800" dirty="0">
              <a:latin typeface="Comic Sans MS" panose="030F0702030302020204" pitchFamily="66" charset="0"/>
            </a:endParaRPr>
          </a:p>
          <a:p>
            <a:pPr eaLnBrk="1" hangingPunct="1">
              <a:buFontTx/>
              <a:buChar char="-"/>
            </a:pPr>
            <a:r>
              <a:rPr lang="en-US" sz="1800" dirty="0">
                <a:latin typeface="Comic Sans MS" panose="030F0702030302020204" pitchFamily="66" charset="0"/>
              </a:rPr>
              <a:t> </a:t>
            </a:r>
            <a:r>
              <a:rPr lang="en-US" sz="1800" dirty="0">
                <a:latin typeface="Comic Sans MS" panose="030F0702030302020204" pitchFamily="66" charset="0"/>
                <a:hlinkClick r:id="rId3"/>
              </a:rPr>
              <a:t>Mitotic cell division</a:t>
            </a:r>
            <a:r>
              <a:rPr lang="en-US" sz="1800" dirty="0">
                <a:latin typeface="Comic Sans MS" panose="030F0702030302020204" pitchFamily="66" charset="0"/>
              </a:rPr>
              <a:t> produces daughter cell identical to the parent</a:t>
            </a:r>
            <a:r>
              <a:rPr lang="en-US" sz="2000" dirty="0">
                <a:latin typeface="Comic Sans MS" panose="030F0702030302020204" pitchFamily="66" charset="0"/>
              </a:rPr>
              <a:t>.</a:t>
            </a:r>
          </a:p>
        </p:txBody>
      </p:sp>
      <p:sp>
        <p:nvSpPr>
          <p:cNvPr id="7172" name="Text Box 11"/>
          <p:cNvSpPr txBox="1">
            <a:spLocks noChangeArrowheads="1"/>
          </p:cNvSpPr>
          <p:nvPr/>
        </p:nvSpPr>
        <p:spPr bwMode="auto">
          <a:xfrm>
            <a:off x="0" y="6629400"/>
            <a:ext cx="27432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4"/>
              </a:rPr>
              <a:t>Cell cycle </a:t>
            </a:r>
            <a:r>
              <a:rPr lang="en-US" sz="1000">
                <a:latin typeface="Comic Sans MS" panose="030F0702030302020204" pitchFamily="66" charset="0"/>
              </a:rPr>
              <a:t>by Richard Wheeler</a:t>
            </a:r>
          </a:p>
        </p:txBody>
      </p:sp>
      <p:sp>
        <p:nvSpPr>
          <p:cNvPr id="7173" name="Text Box 12"/>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pic>
        <p:nvPicPr>
          <p:cNvPr id="7174" name="Picture 13" descr="Cell_Cycle-RichardWheele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257800" y="685800"/>
            <a:ext cx="3648075"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4"/>
          <p:cNvSpPr txBox="1">
            <a:spLocks noChangeArrowheads="1"/>
          </p:cNvSpPr>
          <p:nvPr/>
        </p:nvSpPr>
        <p:spPr bwMode="auto">
          <a:xfrm>
            <a:off x="304800" y="4038600"/>
            <a:ext cx="79406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solidFill>
                  <a:schemeClr val="tx1">
                    <a:lumMod val="50000"/>
                    <a:lumOff val="50000"/>
                  </a:schemeClr>
                </a:solidFill>
                <a:latin typeface="Comic Sans MS" panose="030F0702030302020204" pitchFamily="66" charset="0"/>
              </a:rPr>
              <a:t>Different from </a:t>
            </a:r>
            <a:r>
              <a:rPr lang="en-US" b="1" dirty="0">
                <a:solidFill>
                  <a:schemeClr val="tx1">
                    <a:lumMod val="50000"/>
                    <a:lumOff val="50000"/>
                  </a:schemeClr>
                </a:solidFill>
                <a:latin typeface="Comic Sans MS" panose="030F0702030302020204" pitchFamily="66" charset="0"/>
                <a:hlinkClick r:id="rId8"/>
              </a:rPr>
              <a:t>prokaryotic</a:t>
            </a:r>
            <a:r>
              <a:rPr lang="en-US" b="1" dirty="0">
                <a:solidFill>
                  <a:schemeClr val="tx1">
                    <a:lumMod val="50000"/>
                    <a:lumOff val="50000"/>
                  </a:schemeClr>
                </a:solidFill>
                <a:latin typeface="Comic Sans MS" panose="030F0702030302020204" pitchFamily="66" charset="0"/>
              </a:rPr>
              <a:t> </a:t>
            </a:r>
          </a:p>
          <a:p>
            <a:pPr eaLnBrk="1" hangingPunct="1"/>
            <a:r>
              <a:rPr lang="en-US" b="1" dirty="0">
                <a:solidFill>
                  <a:schemeClr val="tx1">
                    <a:lumMod val="50000"/>
                    <a:lumOff val="50000"/>
                  </a:schemeClr>
                </a:solidFill>
                <a:latin typeface="Comic Sans MS" panose="030F0702030302020204" pitchFamily="66" charset="0"/>
              </a:rPr>
              <a:t>cell cycle, in that…</a:t>
            </a:r>
          </a:p>
        </p:txBody>
      </p:sp>
      <p:sp>
        <p:nvSpPr>
          <p:cNvPr id="7176" name="Text Box 15"/>
          <p:cNvSpPr txBox="1">
            <a:spLocks noChangeArrowheads="1"/>
          </p:cNvSpPr>
          <p:nvPr/>
        </p:nvSpPr>
        <p:spPr bwMode="auto">
          <a:xfrm>
            <a:off x="457200" y="5029200"/>
            <a:ext cx="8305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1800" dirty="0">
                <a:latin typeface="Comic Sans MS" panose="030F0702030302020204" pitchFamily="66" charset="0"/>
              </a:rPr>
              <a:t>– </a:t>
            </a:r>
            <a:r>
              <a:rPr lang="en-US" sz="1800" dirty="0">
                <a:latin typeface="Comic Sans MS" panose="030F0702030302020204" pitchFamily="66" charset="0"/>
                <a:hlinkClick r:id="rId9"/>
              </a:rPr>
              <a:t>Eukaryotic cells</a:t>
            </a:r>
            <a:r>
              <a:rPr lang="en-US" sz="1800" dirty="0">
                <a:latin typeface="Comic Sans MS" panose="030F0702030302020204" pitchFamily="66" charset="0"/>
              </a:rPr>
              <a:t> have more </a:t>
            </a:r>
            <a:r>
              <a:rPr lang="en-US" sz="1800" dirty="0">
                <a:latin typeface="Comic Sans MS" panose="030F0702030302020204" pitchFamily="66" charset="0"/>
                <a:hlinkClick r:id="rId10"/>
              </a:rPr>
              <a:t>DNA</a:t>
            </a:r>
            <a:r>
              <a:rPr lang="en-US" sz="1800" dirty="0">
                <a:latin typeface="Comic Sans MS" panose="030F0702030302020204" pitchFamily="66" charset="0"/>
              </a:rPr>
              <a:t> on many linear chromosomes. </a:t>
            </a:r>
          </a:p>
          <a:p>
            <a:pPr eaLnBrk="1" hangingPunct="1"/>
            <a:r>
              <a:rPr lang="en-US" sz="1400" dirty="0">
                <a:latin typeface="Comic Sans MS" panose="030F0702030302020204" pitchFamily="66" charset="0"/>
              </a:rPr>
              <a:t>(</a:t>
            </a:r>
            <a:r>
              <a:rPr lang="en-US" sz="1400" b="1" dirty="0">
                <a:solidFill>
                  <a:srgbClr val="FF0000"/>
                </a:solidFill>
                <a:latin typeface="Comic Sans MS" panose="030F0702030302020204" pitchFamily="66" charset="0"/>
              </a:rPr>
              <a:t>Q</a:t>
            </a:r>
            <a:r>
              <a:rPr lang="en-US" sz="1400" b="1" dirty="0">
                <a:latin typeface="Comic Sans MS" panose="030F0702030302020204" pitchFamily="66" charset="0"/>
              </a:rPr>
              <a:t>:</a:t>
            </a:r>
            <a:r>
              <a:rPr lang="en-US" sz="1400" dirty="0">
                <a:latin typeface="Comic Sans MS" panose="030F0702030302020204" pitchFamily="66" charset="0"/>
              </a:rPr>
              <a:t> </a:t>
            </a:r>
            <a:r>
              <a:rPr lang="en-US" sz="1200" dirty="0">
                <a:latin typeface="Comic Sans MS" panose="030F0702030302020204" pitchFamily="66" charset="0"/>
              </a:rPr>
              <a:t>How many do humans have?</a:t>
            </a:r>
            <a:r>
              <a:rPr lang="en-US" sz="1400" dirty="0">
                <a:latin typeface="Comic Sans MS" panose="030F0702030302020204" pitchFamily="66" charset="0"/>
              </a:rPr>
              <a:t>).</a:t>
            </a:r>
          </a:p>
          <a:p>
            <a:pPr eaLnBrk="1" hangingPunct="1"/>
            <a:endParaRPr lang="en-US" sz="1600" dirty="0">
              <a:latin typeface="Comic Sans MS" panose="030F0702030302020204" pitchFamily="66" charset="0"/>
            </a:endParaRPr>
          </a:p>
          <a:p>
            <a:pPr eaLnBrk="1" hangingPunct="1"/>
            <a:r>
              <a:rPr lang="en-US" sz="1800" dirty="0">
                <a:latin typeface="Comic Sans MS" panose="030F0702030302020204" pitchFamily="66" charset="0"/>
              </a:rPr>
              <a:t>– The timing of </a:t>
            </a:r>
            <a:r>
              <a:rPr lang="en-US" sz="1800" dirty="0">
                <a:latin typeface="Comic Sans MS" panose="030F0702030302020204" pitchFamily="66" charset="0"/>
                <a:hlinkClick r:id="rId11"/>
              </a:rPr>
              <a:t>replication</a:t>
            </a:r>
            <a:r>
              <a:rPr lang="en-US" sz="1800" dirty="0">
                <a:latin typeface="Comic Sans MS" panose="030F0702030302020204" pitchFamily="66" charset="0"/>
              </a:rPr>
              <a:t> and cell division is highly regulated. </a:t>
            </a:r>
          </a:p>
        </p:txBody>
      </p:sp>
      <p:sp>
        <p:nvSpPr>
          <p:cNvPr id="7177" name="Text Box 16"/>
          <p:cNvSpPr txBox="1">
            <a:spLocks noChangeArrowheads="1"/>
          </p:cNvSpPr>
          <p:nvPr/>
        </p:nvSpPr>
        <p:spPr bwMode="auto">
          <a:xfrm>
            <a:off x="381000" y="1066800"/>
            <a:ext cx="794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b="1" dirty="0">
                <a:solidFill>
                  <a:schemeClr val="tx1">
                    <a:lumMod val="50000"/>
                    <a:lumOff val="50000"/>
                  </a:schemeClr>
                </a:solidFill>
                <a:latin typeface="Comic Sans MS" panose="030F0702030302020204" pitchFamily="66" charset="0"/>
              </a:rPr>
              <a:t>Like prokaryotic cell cycle, in that…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428625"/>
            <a:ext cx="48371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3600" b="1" dirty="0">
                <a:solidFill>
                  <a:srgbClr val="FF0000"/>
                </a:solidFill>
                <a:latin typeface="Comic Sans MS" panose="030F0702030302020204" pitchFamily="66" charset="0"/>
              </a:rPr>
              <a:t>Eukaryotic Cell Cycle</a:t>
            </a:r>
          </a:p>
        </p:txBody>
      </p:sp>
      <p:sp>
        <p:nvSpPr>
          <p:cNvPr id="8195" name="Text Box 3"/>
          <p:cNvSpPr txBox="1">
            <a:spLocks noChangeArrowheads="1"/>
          </p:cNvSpPr>
          <p:nvPr/>
        </p:nvSpPr>
        <p:spPr bwMode="auto">
          <a:xfrm>
            <a:off x="609600" y="1703388"/>
            <a:ext cx="6858000"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sz="2800" b="1" dirty="0">
                <a:solidFill>
                  <a:schemeClr val="tx1">
                    <a:lumMod val="50000"/>
                    <a:lumOff val="50000"/>
                  </a:schemeClr>
                </a:solidFill>
                <a:latin typeface="Comic Sans MS" panose="030F0702030302020204" pitchFamily="66" charset="0"/>
              </a:rPr>
              <a:t>2 major phases:</a:t>
            </a:r>
          </a:p>
          <a:p>
            <a:pPr eaLnBrk="1" hangingPunct="1"/>
            <a:endParaRPr lang="en-US" sz="2800" b="1" dirty="0">
              <a:latin typeface="Comic Sans MS" panose="030F0702030302020204" pitchFamily="66" charset="0"/>
            </a:endParaRPr>
          </a:p>
          <a:p>
            <a:pPr eaLnBrk="1" hangingPunct="1">
              <a:buFontTx/>
              <a:buChar char="•"/>
            </a:pPr>
            <a:r>
              <a:rPr lang="en-US" b="1" dirty="0">
                <a:latin typeface="Comic Sans MS" panose="030F0702030302020204" pitchFamily="66" charset="0"/>
              </a:rPr>
              <a:t> __________ </a:t>
            </a:r>
            <a:r>
              <a:rPr lang="en-US" sz="2000" dirty="0">
                <a:latin typeface="Comic Sans MS" panose="030F0702030302020204" pitchFamily="66" charset="0"/>
              </a:rPr>
              <a:t>(3 stages)</a:t>
            </a:r>
          </a:p>
          <a:p>
            <a:pPr eaLnBrk="1" hangingPunct="1"/>
            <a:r>
              <a:rPr lang="en-US" sz="2000" dirty="0">
                <a:latin typeface="Comic Sans MS" panose="030F0702030302020204" pitchFamily="66" charset="0"/>
              </a:rPr>
              <a:t>      – DNA uncondensed </a:t>
            </a:r>
          </a:p>
          <a:p>
            <a:pPr eaLnBrk="1" hangingPunct="1"/>
            <a:r>
              <a:rPr lang="en-US" b="1" dirty="0">
                <a:latin typeface="Comic Sans MS" panose="030F0702030302020204" pitchFamily="66" charset="0"/>
              </a:rPr>
              <a:t>     </a:t>
            </a:r>
            <a:endParaRPr lang="en-US" sz="2000" i="1" dirty="0">
              <a:latin typeface="Comic Sans MS" panose="030F0702030302020204" pitchFamily="66" charset="0"/>
            </a:endParaRPr>
          </a:p>
          <a:p>
            <a:pPr eaLnBrk="1" hangingPunct="1"/>
            <a:endParaRPr lang="en-US" b="1" dirty="0">
              <a:latin typeface="Comic Sans MS" panose="030F0702030302020204" pitchFamily="66" charset="0"/>
            </a:endParaRPr>
          </a:p>
          <a:p>
            <a:pPr eaLnBrk="1" hangingPunct="1">
              <a:buFontTx/>
              <a:buChar char="•"/>
            </a:pPr>
            <a:r>
              <a:rPr lang="en-US" b="1" dirty="0">
                <a:latin typeface="Comic Sans MS" panose="030F0702030302020204" pitchFamily="66" charset="0"/>
              </a:rPr>
              <a:t> ________  </a:t>
            </a:r>
            <a:r>
              <a:rPr lang="en-US" sz="2000" dirty="0">
                <a:latin typeface="Comic Sans MS" panose="030F0702030302020204" pitchFamily="66" charset="0"/>
              </a:rPr>
              <a:t>(4 stages + cytokinesis)</a:t>
            </a:r>
          </a:p>
          <a:p>
            <a:pPr lvl="1" eaLnBrk="1" hangingPunct="1"/>
            <a:r>
              <a:rPr lang="en-US" sz="2000" dirty="0">
                <a:latin typeface="Comic Sans MS" panose="030F0702030302020204" pitchFamily="66" charset="0"/>
              </a:rPr>
              <a:t>- Nuclear division &amp; division of cytoplasm</a:t>
            </a:r>
          </a:p>
          <a:p>
            <a:pPr eaLnBrk="1" hangingPunct="1"/>
            <a:r>
              <a:rPr lang="en-US" sz="2000" dirty="0">
                <a:latin typeface="Comic Sans MS" panose="030F0702030302020204" pitchFamily="66" charset="0"/>
              </a:rPr>
              <a:t>      – </a:t>
            </a:r>
            <a:r>
              <a:rPr lang="en-US" sz="2000" dirty="0">
                <a:latin typeface="Comic Sans MS" panose="030F0702030302020204" pitchFamily="66" charset="0"/>
                <a:hlinkClick r:id="rId3"/>
              </a:rPr>
              <a:t>DNA</a:t>
            </a:r>
            <a:r>
              <a:rPr lang="en-US" sz="2000" dirty="0">
                <a:latin typeface="Comic Sans MS" panose="030F0702030302020204" pitchFamily="66" charset="0"/>
              </a:rPr>
              <a:t> condensed</a:t>
            </a:r>
            <a:endParaRPr lang="en-US" sz="2000" i="1" dirty="0">
              <a:latin typeface="Comic Sans MS" panose="030F0702030302020204" pitchFamily="66" charset="0"/>
            </a:endParaRPr>
          </a:p>
          <a:p>
            <a:pPr eaLnBrk="1" hangingPunct="1"/>
            <a:endParaRPr lang="en-US" b="1" dirty="0">
              <a:latin typeface="Comic Sans MS" panose="030F0702030302020204" pitchFamily="66" charset="0"/>
            </a:endParaRPr>
          </a:p>
        </p:txBody>
      </p:sp>
      <p:sp>
        <p:nvSpPr>
          <p:cNvPr id="8196" name="Text Box 5"/>
          <p:cNvSpPr txBox="1">
            <a:spLocks noChangeArrowheads="1"/>
          </p:cNvSpPr>
          <p:nvPr/>
        </p:nvSpPr>
        <p:spPr bwMode="auto">
          <a:xfrm>
            <a:off x="0" y="6629400"/>
            <a:ext cx="27225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sz="1000">
                <a:latin typeface="Comic Sans MS" panose="030F0702030302020204" pitchFamily="66" charset="0"/>
              </a:rPr>
              <a:t>Image: </a:t>
            </a:r>
            <a:r>
              <a:rPr lang="en-US" sz="1000">
                <a:latin typeface="Comic Sans MS" panose="030F0702030302020204" pitchFamily="66" charset="0"/>
                <a:hlinkClick r:id="rId4"/>
              </a:rPr>
              <a:t>Cell cycle </a:t>
            </a:r>
            <a:r>
              <a:rPr lang="en-US" sz="1000">
                <a:latin typeface="Comic Sans MS" panose="030F0702030302020204" pitchFamily="66" charset="0"/>
              </a:rPr>
              <a:t>by Richard Wheeler</a:t>
            </a:r>
          </a:p>
        </p:txBody>
      </p:sp>
      <p:sp>
        <p:nvSpPr>
          <p:cNvPr id="8197" name="Text Box 6"/>
          <p:cNvSpPr txBox="1">
            <a:spLocks noChangeArrowheads="1"/>
          </p:cNvSpPr>
          <p:nvPr/>
        </p:nvSpPr>
        <p:spPr bwMode="auto">
          <a:xfrm>
            <a:off x="381000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spcBef>
                <a:spcPct val="50000"/>
              </a:spcBef>
            </a:pPr>
            <a:r>
              <a:rPr lang="en-US" sz="1000">
                <a:latin typeface="Comic Sans MS" panose="030F0702030302020204" pitchFamily="66" charset="0"/>
              </a:rPr>
              <a:t>From the  </a:t>
            </a:r>
            <a:r>
              <a:rPr lang="en-US" sz="1000">
                <a:latin typeface="Comic Sans MS" panose="030F0702030302020204" pitchFamily="66" charset="0"/>
                <a:hlinkClick r:id="rId5"/>
              </a:rPr>
              <a:t>Virtual Cell Biology Classroom</a:t>
            </a:r>
            <a:r>
              <a:rPr lang="en-US" sz="1000">
                <a:latin typeface="Comic Sans MS" panose="030F0702030302020204" pitchFamily="66" charset="0"/>
              </a:rPr>
              <a:t> on </a:t>
            </a:r>
            <a:r>
              <a:rPr lang="en-US" sz="1000">
                <a:latin typeface="Comic Sans MS" panose="030F0702030302020204" pitchFamily="66" charset="0"/>
                <a:hlinkClick r:id="rId6"/>
              </a:rPr>
              <a:t>ScienceProfOnline.com</a:t>
            </a:r>
            <a:endParaRPr lang="en-US" sz="1000">
              <a:latin typeface="Comic Sans MS" panose="030F0702030302020204" pitchFamily="66" charset="0"/>
            </a:endParaRPr>
          </a:p>
        </p:txBody>
      </p:sp>
      <p:pic>
        <p:nvPicPr>
          <p:cNvPr id="8198" name="Picture 7" descr="Cell_Cycle-RichardWheele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34000" y="228600"/>
            <a:ext cx="36480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20818</TotalTime>
  <Words>2158</Words>
  <Application>Microsoft Macintosh PowerPoint</Application>
  <PresentationFormat>On-screen Show (4:3)</PresentationFormat>
  <Paragraphs>393</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PowerPoint Presentation</vt:lpstr>
      <vt:lpstr>Genetics:  Mitotic Cell Division</vt:lpstr>
      <vt:lpstr>PowerPoint Presentation</vt:lpstr>
      <vt:lpstr>PowerPoint Presentation</vt:lpstr>
      <vt:lpstr>Two Basic Types of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Cytokinesis – Plant vs. Animal Cell</vt:lpstr>
      <vt:lpstr>PowerPoint Presentation</vt:lpstr>
      <vt:lpstr>PowerPoint Presentation</vt:lpstr>
      <vt:lpstr>Phases and Sub-phases of Cell Division</vt:lpstr>
      <vt:lpstr>Drawing and Labeling Chromatin</vt:lpstr>
      <vt:lpstr>Drawing and Labeling Chromosomes</vt:lpstr>
      <vt:lpstr>Mitosis Demo  &amp; Practice</vt:lpstr>
      <vt:lpstr>PowerPoint Presentation</vt:lpstr>
      <vt:lpstr>Are you feeling blinded by science?  Do yourself a favor. Use the…                 Virtual Cell Biology                        Classroom (VCBC)  !  The VCBC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Division - Mitosis Lecture PowerPoint</dc:title>
  <dc:creator>Tami Port</dc:creator>
  <cp:keywords>cell division lecture powerpoint, mitosis lecture, mitosis lecture ppt, free cell division lecture powerpoint</cp:keywords>
  <cp:lastModifiedBy>Voicemail</cp:lastModifiedBy>
  <cp:revision>184</cp:revision>
  <dcterms:created xsi:type="dcterms:W3CDTF">2007-06-25T19:32:03Z</dcterms:created>
  <dcterms:modified xsi:type="dcterms:W3CDTF">2016-02-01T19:07:10Z</dcterms:modified>
  <cp:category>Cell Biology Lecture PowerPoint</cp:category>
</cp:coreProperties>
</file>