
<file path=[Content_Types].xml><?xml version="1.0" encoding="utf-8"?>
<Types xmlns="http://schemas.openxmlformats.org/package/2006/content-types">
  <Default Extension="xml" ContentType="application/xml"/>
  <Default Extension="jpe" ContentType="image/jpeg"/>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63" r:id="rId2"/>
    <p:sldId id="261" r:id="rId3"/>
    <p:sldId id="429" r:id="rId4"/>
    <p:sldId id="430" r:id="rId5"/>
    <p:sldId id="391" r:id="rId6"/>
    <p:sldId id="390" r:id="rId7"/>
    <p:sldId id="403" r:id="rId8"/>
    <p:sldId id="405" r:id="rId9"/>
    <p:sldId id="409" r:id="rId10"/>
    <p:sldId id="392" r:id="rId11"/>
    <p:sldId id="389" r:id="rId12"/>
    <p:sldId id="410" r:id="rId13"/>
    <p:sldId id="394" r:id="rId14"/>
    <p:sldId id="395" r:id="rId15"/>
    <p:sldId id="404" r:id="rId16"/>
    <p:sldId id="428" r:id="rId17"/>
    <p:sldId id="393" r:id="rId18"/>
    <p:sldId id="422" r:id="rId19"/>
    <p:sldId id="399" r:id="rId20"/>
    <p:sldId id="397" r:id="rId21"/>
    <p:sldId id="426" r:id="rId22"/>
    <p:sldId id="388" r:id="rId23"/>
    <p:sldId id="400" r:id="rId24"/>
    <p:sldId id="401" r:id="rId25"/>
    <p:sldId id="402" r:id="rId26"/>
    <p:sldId id="427" r:id="rId27"/>
    <p:sldId id="382" r:id="rId28"/>
    <p:sldId id="414" r:id="rId29"/>
    <p:sldId id="416" r:id="rId30"/>
    <p:sldId id="417" r:id="rId31"/>
    <p:sldId id="383" r:id="rId32"/>
    <p:sldId id="329" r:id="rId33"/>
    <p:sldId id="423" r:id="rId34"/>
    <p:sldId id="412" r:id="rId35"/>
    <p:sldId id="413" r:id="rId36"/>
    <p:sldId id="418" r:id="rId37"/>
    <p:sldId id="415" r:id="rId38"/>
    <p:sldId id="419" r:id="rId39"/>
    <p:sldId id="424" r:id="rId40"/>
    <p:sldId id="425" r:id="rId41"/>
    <p:sldId id="347" r:id="rId42"/>
  </p:sldIdLst>
  <p:sldSz cx="9144000" cy="6858000" type="screen4x3"/>
  <p:notesSz cx="6858000" cy="907732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4E8AA6"/>
    <a:srgbClr val="CE17B7"/>
    <a:srgbClr val="9B1667"/>
    <a:srgbClr val="FF006A"/>
    <a:srgbClr val="1F5EA6"/>
    <a:srgbClr val="3394FF"/>
    <a:srgbClr val="FFD909"/>
    <a:srgbClr val="D1BC38"/>
    <a:srgbClr val="A7962D"/>
    <a:srgbClr val="A7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3917" autoAdjust="0"/>
  </p:normalViewPr>
  <p:slideViewPr>
    <p:cSldViewPr>
      <p:cViewPr varScale="1">
        <p:scale>
          <a:sx n="87" d="100"/>
          <a:sy n="87" d="100"/>
        </p:scale>
        <p:origin x="-8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7545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75460"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75461"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8A429F6-D962-4BEC-8E51-1BFBAEDF4125}" type="slidenum">
              <a:rPr lang="en-US"/>
              <a:pPr>
                <a:defRPr/>
              </a:pPr>
              <a:t>‹#›</a:t>
            </a:fld>
            <a:endParaRPr lang="en-US"/>
          </a:p>
        </p:txBody>
      </p:sp>
    </p:spTree>
    <p:extLst>
      <p:ext uri="{BB962C8B-B14F-4D97-AF65-F5344CB8AC3E}">
        <p14:creationId xmlns:p14="http://schemas.microsoft.com/office/powerpoint/2010/main" val="350950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00F6E6B-7E06-4CC3-9AB3-8DFF5FE4E12A}" type="slidenum">
              <a:rPr lang="en-US"/>
              <a:pPr>
                <a:defRPr/>
              </a:pPr>
              <a:t>‹#›</a:t>
            </a:fld>
            <a:endParaRPr lang="en-US"/>
          </a:p>
        </p:txBody>
      </p:sp>
    </p:spTree>
    <p:extLst>
      <p:ext uri="{BB962C8B-B14F-4D97-AF65-F5344CB8AC3E}">
        <p14:creationId xmlns:p14="http://schemas.microsoft.com/office/powerpoint/2010/main" val="3765820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68FBE2-CF42-48C7-8FAA-C5AD05C4D123}" type="slidenum">
              <a:rPr lang="en-US" altLang="en-US" b="0" smtClean="0">
                <a:cs typeface="Arial" charset="0"/>
              </a:rPr>
              <a:pPr eaLnBrk="1" hangingPunct="1"/>
              <a:t>1</a:t>
            </a:fld>
            <a:endParaRPr lang="en-US" altLang="en-US" b="0"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10</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11</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12</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13</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14</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15</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16</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17</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18</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19</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2</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20</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21</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22</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23</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24</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25</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26</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27</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28</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29</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3</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30</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Insect pollinated plants put a HUGE amount of energy into attracting pollinators. That is the whole purpose of a showy flower.</a:t>
            </a:r>
          </a:p>
          <a:p>
            <a:endParaRPr lang="en-US" dirty="0" smtClean="0"/>
          </a:p>
          <a:p>
            <a:r>
              <a:rPr lang="en-US" dirty="0" smtClean="0"/>
              <a:t>Flowers are how flowing plants have sex. Some</a:t>
            </a:r>
            <a:r>
              <a:rPr lang="en-US" baseline="0" dirty="0" smtClean="0"/>
              <a:t> </a:t>
            </a:r>
            <a:r>
              <a:rPr lang="en-US" dirty="0" smtClean="0"/>
              <a:t>flowers have both male</a:t>
            </a:r>
            <a:r>
              <a:rPr lang="en-US" baseline="0" dirty="0" smtClean="0"/>
              <a:t> and female flowers on the same plant, others have male and female flowers on separate plants. </a:t>
            </a:r>
            <a:endParaRPr lang="en-US" dirty="0" smtClean="0"/>
          </a:p>
          <a:p>
            <a:endParaRPr lang="en-US" dirty="0" smtClean="0"/>
          </a:p>
          <a:p>
            <a:r>
              <a:rPr lang="en-US" dirty="0" smtClean="0"/>
              <a:t>Above, the daisy, </a:t>
            </a:r>
            <a:r>
              <a:rPr lang="en-US" i="1" dirty="0" err="1" smtClean="0"/>
              <a:t>Crocosmia</a:t>
            </a:r>
            <a:r>
              <a:rPr lang="en-US" dirty="0" smtClean="0"/>
              <a:t> moth orchid,</a:t>
            </a:r>
            <a:r>
              <a:rPr lang="en-US" baseline="0" dirty="0" smtClean="0"/>
              <a:t> rose and </a:t>
            </a:r>
            <a:r>
              <a:rPr lang="en-US" i="1" baseline="0" dirty="0" smtClean="0"/>
              <a:t>Echinacea</a:t>
            </a:r>
            <a:r>
              <a:rPr lang="en-US" baseline="0" dirty="0" smtClean="0"/>
              <a:t> flowers are like billboards advertising that there is “free” nectar. (bribery)</a:t>
            </a:r>
          </a:p>
          <a:p>
            <a:endParaRPr lang="en-US" baseline="0" dirty="0" smtClean="0"/>
          </a:p>
          <a:p>
            <a:r>
              <a:rPr lang="en-US" baseline="0" dirty="0" smtClean="0"/>
              <a:t>The carrion flower spells like decomposing flesh to trick flies to come and pollinate it. The brown orchid looks and smells like a female wasp. Tricking the male into pollinating it. (deception) </a:t>
            </a:r>
            <a:endParaRPr lang="en-US" dirty="0"/>
          </a:p>
        </p:txBody>
      </p:sp>
      <p:sp>
        <p:nvSpPr>
          <p:cNvPr id="4" name="Slide Number Placeholder 3"/>
          <p:cNvSpPr>
            <a:spLocks noGrp="1"/>
          </p:cNvSpPr>
          <p:nvPr>
            <p:ph type="sldNum" sz="quarter" idx="10"/>
          </p:nvPr>
        </p:nvSpPr>
        <p:spPr/>
        <p:txBody>
          <a:bodyPr/>
          <a:lstStyle/>
          <a:p>
            <a:pPr>
              <a:defRPr/>
            </a:pPr>
            <a:fld id="{A00F6E6B-7E06-4CC3-9AB3-8DFF5FE4E12A}" type="slidenum">
              <a:rPr lang="en-US" smtClean="0"/>
              <a:pPr>
                <a:defRPr/>
              </a:pPr>
              <a:t>31</a:t>
            </a:fld>
            <a:endParaRPr lang="en-US"/>
          </a:p>
        </p:txBody>
      </p:sp>
    </p:spTree>
    <p:extLst>
      <p:ext uri="{BB962C8B-B14F-4D97-AF65-F5344CB8AC3E}">
        <p14:creationId xmlns:p14="http://schemas.microsoft.com/office/powerpoint/2010/main" val="600645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32</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33</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34</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35</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36</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37</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38</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39</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10854" eaLnBrk="0" hangingPunct="0">
              <a:defRPr b="1">
                <a:solidFill>
                  <a:schemeClr val="tx1"/>
                </a:solidFill>
                <a:latin typeface="Arial" pitchFamily="34" charset="0"/>
              </a:defRPr>
            </a:lvl1pPr>
            <a:lvl2pPr marL="720067" indent="-276949" defTabSz="910854" eaLnBrk="0" hangingPunct="0">
              <a:defRPr b="1">
                <a:solidFill>
                  <a:schemeClr val="tx1"/>
                </a:solidFill>
                <a:latin typeface="Arial" pitchFamily="34" charset="0"/>
              </a:defRPr>
            </a:lvl2pPr>
            <a:lvl3pPr marL="1107796" indent="-221559" defTabSz="910854" eaLnBrk="0" hangingPunct="0">
              <a:defRPr b="1">
                <a:solidFill>
                  <a:schemeClr val="tx1"/>
                </a:solidFill>
                <a:latin typeface="Arial" pitchFamily="34" charset="0"/>
              </a:defRPr>
            </a:lvl3pPr>
            <a:lvl4pPr marL="1550914" indent="-221559" defTabSz="910854" eaLnBrk="0" hangingPunct="0">
              <a:defRPr b="1">
                <a:solidFill>
                  <a:schemeClr val="tx1"/>
                </a:solidFill>
                <a:latin typeface="Arial" pitchFamily="34" charset="0"/>
              </a:defRPr>
            </a:lvl4pPr>
            <a:lvl5pPr marL="1994032" indent="-221559" defTabSz="910854" eaLnBrk="0" hangingPunct="0">
              <a:defRPr b="1">
                <a:solidFill>
                  <a:schemeClr val="tx1"/>
                </a:solidFill>
                <a:latin typeface="Arial" pitchFamily="34" charset="0"/>
              </a:defRPr>
            </a:lvl5pPr>
            <a:lvl6pPr marL="2437150" indent="-221559" algn="ctr" defTabSz="910854" eaLnBrk="0" fontAlgn="base" hangingPunct="0">
              <a:spcBef>
                <a:spcPct val="0"/>
              </a:spcBef>
              <a:spcAft>
                <a:spcPct val="0"/>
              </a:spcAft>
              <a:defRPr b="1">
                <a:solidFill>
                  <a:schemeClr val="tx1"/>
                </a:solidFill>
                <a:latin typeface="Arial" pitchFamily="34" charset="0"/>
              </a:defRPr>
            </a:lvl6pPr>
            <a:lvl7pPr marL="2880269" indent="-221559" algn="ctr" defTabSz="910854" eaLnBrk="0" fontAlgn="base" hangingPunct="0">
              <a:spcBef>
                <a:spcPct val="0"/>
              </a:spcBef>
              <a:spcAft>
                <a:spcPct val="0"/>
              </a:spcAft>
              <a:defRPr b="1">
                <a:solidFill>
                  <a:schemeClr val="tx1"/>
                </a:solidFill>
                <a:latin typeface="Arial" pitchFamily="34" charset="0"/>
              </a:defRPr>
            </a:lvl7pPr>
            <a:lvl8pPr marL="3323387" indent="-221559" algn="ctr" defTabSz="910854" eaLnBrk="0" fontAlgn="base" hangingPunct="0">
              <a:spcBef>
                <a:spcPct val="0"/>
              </a:spcBef>
              <a:spcAft>
                <a:spcPct val="0"/>
              </a:spcAft>
              <a:defRPr b="1">
                <a:solidFill>
                  <a:schemeClr val="tx1"/>
                </a:solidFill>
                <a:latin typeface="Arial" pitchFamily="34" charset="0"/>
              </a:defRPr>
            </a:lvl8pPr>
            <a:lvl9pPr marL="3766505" indent="-221559" algn="ctr" defTabSz="910854" eaLnBrk="0" fontAlgn="base" hangingPunct="0">
              <a:spcBef>
                <a:spcPct val="0"/>
              </a:spcBef>
              <a:spcAft>
                <a:spcPct val="0"/>
              </a:spcAft>
              <a:defRPr b="1">
                <a:solidFill>
                  <a:schemeClr val="tx1"/>
                </a:solidFill>
                <a:latin typeface="Arial" pitchFamily="34" charset="0"/>
              </a:defRPr>
            </a:lvl9pPr>
          </a:lstStyle>
          <a:p>
            <a:pPr eaLnBrk="1" hangingPunct="1"/>
            <a:fld id="{2E91E026-345C-4971-86DB-2A88CB130EA0}" type="slidenum">
              <a:rPr lang="en-US" b="0" smtClean="0"/>
              <a:pPr eaLnBrk="1" hangingPunct="1"/>
              <a:t>4</a:t>
            </a:fld>
            <a:endParaRPr lang="en-US" b="0" smtClean="0"/>
          </a:p>
        </p:txBody>
      </p:sp>
      <p:sp>
        <p:nvSpPr>
          <p:cNvPr id="19459" name="Rectangle 2"/>
          <p:cNvSpPr>
            <a:spLocks noGrp="1" noRot="1" noChangeAspect="1" noChangeArrowheads="1" noTextEdit="1"/>
          </p:cNvSpPr>
          <p:nvPr>
            <p:ph type="sldImg"/>
          </p:nvPr>
        </p:nvSpPr>
        <p:spPr>
          <a:xfrm>
            <a:off x="1162999" y="680261"/>
            <a:ext cx="4536618" cy="3404382"/>
          </a:xfrm>
          <a:ln/>
        </p:spPr>
      </p:sp>
      <p:sp>
        <p:nvSpPr>
          <p:cNvPr id="194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74772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40</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63638" y="681038"/>
            <a:ext cx="4538662" cy="34036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5</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6</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7</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8</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9</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6FF40-23E9-485B-84DA-DB94AABBD947}" type="slidenum">
              <a:rPr lang="en-US"/>
              <a:pPr>
                <a:defRPr/>
              </a:pPr>
              <a:t>‹#›</a:t>
            </a:fld>
            <a:endParaRPr lang="en-US"/>
          </a:p>
        </p:txBody>
      </p:sp>
    </p:spTree>
    <p:extLst>
      <p:ext uri="{BB962C8B-B14F-4D97-AF65-F5344CB8AC3E}">
        <p14:creationId xmlns:p14="http://schemas.microsoft.com/office/powerpoint/2010/main" val="38653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81707-A2D8-4B2A-9C1A-2012147EBF8F}" type="slidenum">
              <a:rPr lang="en-US"/>
              <a:pPr>
                <a:defRPr/>
              </a:pPr>
              <a:t>‹#›</a:t>
            </a:fld>
            <a:endParaRPr lang="en-US"/>
          </a:p>
        </p:txBody>
      </p:sp>
    </p:spTree>
    <p:extLst>
      <p:ext uri="{BB962C8B-B14F-4D97-AF65-F5344CB8AC3E}">
        <p14:creationId xmlns:p14="http://schemas.microsoft.com/office/powerpoint/2010/main" val="1298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A14B4-84C5-4E41-BBAD-BE631632B2E5}" type="slidenum">
              <a:rPr lang="en-US"/>
              <a:pPr>
                <a:defRPr/>
              </a:pPr>
              <a:t>‹#›</a:t>
            </a:fld>
            <a:endParaRPr lang="en-US"/>
          </a:p>
        </p:txBody>
      </p:sp>
    </p:spTree>
    <p:extLst>
      <p:ext uri="{BB962C8B-B14F-4D97-AF65-F5344CB8AC3E}">
        <p14:creationId xmlns:p14="http://schemas.microsoft.com/office/powerpoint/2010/main" val="122590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63C4112-0907-4EEE-8FBC-A9CC802F0716}" type="slidenum">
              <a:rPr lang="en-US"/>
              <a:pPr>
                <a:defRPr/>
              </a:pPr>
              <a:t>‹#›</a:t>
            </a:fld>
            <a:endParaRPr lang="en-US"/>
          </a:p>
        </p:txBody>
      </p:sp>
    </p:spTree>
    <p:extLst>
      <p:ext uri="{BB962C8B-B14F-4D97-AF65-F5344CB8AC3E}">
        <p14:creationId xmlns:p14="http://schemas.microsoft.com/office/powerpoint/2010/main" val="58456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699FE-74E5-4642-AF89-1D35146D914E}" type="slidenum">
              <a:rPr lang="en-US"/>
              <a:pPr>
                <a:defRPr/>
              </a:pPr>
              <a:t>‹#›</a:t>
            </a:fld>
            <a:endParaRPr lang="en-US"/>
          </a:p>
        </p:txBody>
      </p:sp>
    </p:spTree>
    <p:extLst>
      <p:ext uri="{BB962C8B-B14F-4D97-AF65-F5344CB8AC3E}">
        <p14:creationId xmlns:p14="http://schemas.microsoft.com/office/powerpoint/2010/main" val="242623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0E0CD-F9C3-4576-B73F-CF5486E4C6DF}" type="slidenum">
              <a:rPr lang="en-US"/>
              <a:pPr>
                <a:defRPr/>
              </a:pPr>
              <a:t>‹#›</a:t>
            </a:fld>
            <a:endParaRPr lang="en-US"/>
          </a:p>
        </p:txBody>
      </p:sp>
    </p:spTree>
    <p:extLst>
      <p:ext uri="{BB962C8B-B14F-4D97-AF65-F5344CB8AC3E}">
        <p14:creationId xmlns:p14="http://schemas.microsoft.com/office/powerpoint/2010/main" val="35024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5DC82A-329B-4109-8B7F-648D7CA7F31F}" type="slidenum">
              <a:rPr lang="en-US"/>
              <a:pPr>
                <a:defRPr/>
              </a:pPr>
              <a:t>‹#›</a:t>
            </a:fld>
            <a:endParaRPr lang="en-US"/>
          </a:p>
        </p:txBody>
      </p:sp>
    </p:spTree>
    <p:extLst>
      <p:ext uri="{BB962C8B-B14F-4D97-AF65-F5344CB8AC3E}">
        <p14:creationId xmlns:p14="http://schemas.microsoft.com/office/powerpoint/2010/main" val="282112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215FBB-103E-407E-815A-9BE5F5218FAE}" type="slidenum">
              <a:rPr lang="en-US"/>
              <a:pPr>
                <a:defRPr/>
              </a:pPr>
              <a:t>‹#›</a:t>
            </a:fld>
            <a:endParaRPr lang="en-US"/>
          </a:p>
        </p:txBody>
      </p:sp>
    </p:spTree>
    <p:extLst>
      <p:ext uri="{BB962C8B-B14F-4D97-AF65-F5344CB8AC3E}">
        <p14:creationId xmlns:p14="http://schemas.microsoft.com/office/powerpoint/2010/main" val="39637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A51C0-1169-41D4-BBD8-EA1331E62D95}" type="slidenum">
              <a:rPr lang="en-US"/>
              <a:pPr>
                <a:defRPr/>
              </a:pPr>
              <a:t>‹#›</a:t>
            </a:fld>
            <a:endParaRPr lang="en-US"/>
          </a:p>
        </p:txBody>
      </p:sp>
    </p:spTree>
    <p:extLst>
      <p:ext uri="{BB962C8B-B14F-4D97-AF65-F5344CB8AC3E}">
        <p14:creationId xmlns:p14="http://schemas.microsoft.com/office/powerpoint/2010/main" val="102510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DC8B5-9419-4CCF-AEBA-5163AE0B24FC}" type="slidenum">
              <a:rPr lang="en-US"/>
              <a:pPr>
                <a:defRPr/>
              </a:pPr>
              <a:t>‹#›</a:t>
            </a:fld>
            <a:endParaRPr lang="en-US"/>
          </a:p>
        </p:txBody>
      </p:sp>
    </p:spTree>
    <p:extLst>
      <p:ext uri="{BB962C8B-B14F-4D97-AF65-F5344CB8AC3E}">
        <p14:creationId xmlns:p14="http://schemas.microsoft.com/office/powerpoint/2010/main" val="197764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D3476-99F7-4115-B758-9F777F211104}" type="slidenum">
              <a:rPr lang="en-US"/>
              <a:pPr>
                <a:defRPr/>
              </a:pPr>
              <a:t>‹#›</a:t>
            </a:fld>
            <a:endParaRPr lang="en-US"/>
          </a:p>
        </p:txBody>
      </p:sp>
    </p:spTree>
    <p:extLst>
      <p:ext uri="{BB962C8B-B14F-4D97-AF65-F5344CB8AC3E}">
        <p14:creationId xmlns:p14="http://schemas.microsoft.com/office/powerpoint/2010/main" val="563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4D293A-CF90-4FF0-B6D2-78DF78FDA32E}" type="slidenum">
              <a:rPr lang="en-US"/>
              <a:pPr>
                <a:defRPr/>
              </a:pPr>
              <a:t>‹#›</a:t>
            </a:fld>
            <a:endParaRPr lang="en-US"/>
          </a:p>
        </p:txBody>
      </p:sp>
    </p:spTree>
    <p:extLst>
      <p:ext uri="{BB962C8B-B14F-4D97-AF65-F5344CB8AC3E}">
        <p14:creationId xmlns:p14="http://schemas.microsoft.com/office/powerpoint/2010/main" val="365483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1B5555-485D-4808-A755-F3273330CBD9}" type="slidenum">
              <a:rPr lang="en-US"/>
              <a:pPr>
                <a:defRPr/>
              </a:pPr>
              <a:t>‹#›</a:t>
            </a:fld>
            <a:endParaRPr lang="en-US"/>
          </a:p>
        </p:txBody>
      </p:sp>
    </p:spTree>
    <p:extLst>
      <p:ext uri="{BB962C8B-B14F-4D97-AF65-F5344CB8AC3E}">
        <p14:creationId xmlns:p14="http://schemas.microsoft.com/office/powerpoint/2010/main" val="311704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EC9400-8D6F-4263-92D9-1CCDBED4C30D}" type="slidenum">
              <a:rPr lang="en-US"/>
              <a:pPr>
                <a:defRPr/>
              </a:pPr>
              <a:t>‹#›</a:t>
            </a:fld>
            <a:endParaRPr lang="en-US"/>
          </a:p>
        </p:txBody>
      </p:sp>
    </p:spTree>
    <p:extLst>
      <p:ext uri="{BB962C8B-B14F-4D97-AF65-F5344CB8AC3E}">
        <p14:creationId xmlns:p14="http://schemas.microsoft.com/office/powerpoint/2010/main" val="39268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705C8-1AF2-45EE-9D4E-581BFACF4BC9}" type="slidenum">
              <a:rPr lang="en-US"/>
              <a:pPr>
                <a:defRPr/>
              </a:pPr>
              <a:t>‹#›</a:t>
            </a:fld>
            <a:endParaRPr lang="en-US"/>
          </a:p>
        </p:txBody>
      </p:sp>
    </p:spTree>
    <p:extLst>
      <p:ext uri="{BB962C8B-B14F-4D97-AF65-F5344CB8AC3E}">
        <p14:creationId xmlns:p14="http://schemas.microsoft.com/office/powerpoint/2010/main" val="268247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EE571-DFE6-4641-B881-6F8D557D8DBC}" type="slidenum">
              <a:rPr lang="en-US"/>
              <a:pPr>
                <a:defRPr/>
              </a:pPr>
              <a:t>‹#›</a:t>
            </a:fld>
            <a:endParaRPr lang="en-US"/>
          </a:p>
        </p:txBody>
      </p:sp>
    </p:spTree>
    <p:extLst>
      <p:ext uri="{BB962C8B-B14F-4D97-AF65-F5344CB8AC3E}">
        <p14:creationId xmlns:p14="http://schemas.microsoft.com/office/powerpoint/2010/main" val="13091874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BBEEFF4C-376B-4C7E-9277-E013E4EB4F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mailto:info@scienceprofonline.com" TargetMode="External"/><Relationship Id="rId8" Type="http://schemas.openxmlformats.org/officeDocument/2006/relationships/hyperlink" Target="http://www.scienceprofonline.com/virtual-biology-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Mos.jpg" TargetMode="External"/><Relationship Id="rId4" Type="http://schemas.openxmlformats.org/officeDocument/2006/relationships/hyperlink" Target="https://commons.wikimedia.org/wiki/File:Moss_Gametophytes_Sporophytes.JPG" TargetMode="External"/><Relationship Id="rId5" Type="http://schemas.openxmlformats.org/officeDocument/2006/relationships/image" Target="../media/image3.jpg"/><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8" Type="http://schemas.openxmlformats.org/officeDocument/2006/relationships/image" Target="../media/image12.JPG"/><Relationship Id="rId9" Type="http://schemas.openxmlformats.org/officeDocument/2006/relationships/hyperlink" Target="https://www.youtube.com/watch?v=iWaX97p6y9U"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Lifecycle_moss_svg_diagram.sv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13.png"/><Relationship Id="rId7" Type="http://schemas.openxmlformats.org/officeDocument/2006/relationships/hyperlink" Target="http://www.sumanasinc.com/webcontent/animations/content/moss.html"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Mos.jpg" TargetMode="External"/><Relationship Id="rId6" Type="http://schemas.openxmlformats.org/officeDocument/2006/relationships/hyperlink" Target="https://commons.wikimedia.org/wiki/File:SoriDicksonia.jpg" TargetMode="External"/><Relationship Id="rId7" Type="http://schemas.openxmlformats.org/officeDocument/2006/relationships/hyperlink" Target="https://commons.wikimedia.org/wiki/File:Pinus_coulteri_MHNT_Cone.jpg" TargetMode="External"/><Relationship Id="rId8" Type="http://schemas.openxmlformats.org/officeDocument/2006/relationships/image" Target="../media/image4.jpg"/><Relationship Id="rId9" Type="http://schemas.openxmlformats.org/officeDocument/2006/relationships/image" Target="../media/image5.jpg"/><Relationship Id="rId10" Type="http://schemas.openxmlformats.org/officeDocument/2006/relationships/image" Target="../media/image6.jpg"/><Relationship Id="rId11" Type="http://schemas.openxmlformats.org/officeDocument/2006/relationships/hyperlink" Target="https://www.youtube.com/watch?v=h9oDTMXM7M8"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Celery_cross_section.jp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14.jp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Plant_cell_types.sv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Stem-histology-cross-section-tag.sv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Mos.jpg" TargetMode="External"/><Relationship Id="rId6" Type="http://schemas.openxmlformats.org/officeDocument/2006/relationships/hyperlink" Target="https://commons.wikimedia.org/wiki/File:SoriDicksonia.jpg" TargetMode="External"/><Relationship Id="rId7" Type="http://schemas.openxmlformats.org/officeDocument/2006/relationships/hyperlink" Target="https://commons.wikimedia.org/wiki/File:Pinus_coulteri_MHNT_Cone.jpg" TargetMode="External"/><Relationship Id="rId8" Type="http://schemas.openxmlformats.org/officeDocument/2006/relationships/image" Target="../media/image4.jpg"/><Relationship Id="rId9" Type="http://schemas.openxmlformats.org/officeDocument/2006/relationships/image" Target="../media/image6.jpg"/><Relationship Id="rId10" Type="http://schemas.openxmlformats.org/officeDocument/2006/relationships/image" Target="../media/image3.jpg"/><Relationship Id="rId11"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Athyrium_filix-femina.jpg" TargetMode="External"/><Relationship Id="rId4" Type="http://schemas.openxmlformats.org/officeDocument/2006/relationships/hyperlink" Target="https://commons.wikimedia.org/wiki/File:Ferns_at_melb_botanical_gardens.jpg" TargetMode="External"/><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hyperlink" Target="http://www.scienceprofonline.com/virtual-biology-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SoriDicksonia.jpg" TargetMode="External"/><Relationship Id="rId4" Type="http://schemas.openxmlformats.org/officeDocument/2006/relationships/hyperlink" Target="https://commons.wikimedia.org/wiki/File:Round_sori.jpg" TargetMode="External"/><Relationship Id="rId5" Type="http://schemas.openxmlformats.org/officeDocument/2006/relationships/hyperlink" Target="http://www.wikiwand.com/en/Annulus_(botany)" TargetMode="External"/><Relationship Id="rId6" Type="http://schemas.openxmlformats.org/officeDocument/2006/relationships/image" Target="../media/image5.jpg"/><Relationship Id="rId7" Type="http://schemas.openxmlformats.org/officeDocument/2006/relationships/image" Target="../media/image20.jpg"/><Relationship Id="rId8" Type="http://schemas.openxmlformats.org/officeDocument/2006/relationships/hyperlink" Target="http://www.scienceprofonline.com/virtual-biology-main.html" TargetMode="External"/><Relationship Id="rId9" Type="http://schemas.openxmlformats.org/officeDocument/2006/relationships/hyperlink" Target="http://www.scienceprofonline.com/" TargetMode="External"/><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Onoclea_sensibilis_4_crop.jpg" TargetMode="External"/><Relationship Id="rId4" Type="http://schemas.openxmlformats.org/officeDocument/2006/relationships/hyperlink" Target="http://www.yorku.ca/planters/Fern_Babies/Web_gametophytes.pn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22.jp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hyperlink" Target="https://commons.wikimedia.org/wiki/File:Mos.jpg" TargetMode="External"/><Relationship Id="rId12" Type="http://schemas.openxmlformats.org/officeDocument/2006/relationships/hyperlink" Target="https://commons.wikimedia.org/wiki/File:SoriDicksonia.jpg" TargetMode="External"/><Relationship Id="rId13" Type="http://schemas.openxmlformats.org/officeDocument/2006/relationships/hyperlink" Target="https://commons.wikimedia.org/wiki/File:Pinus_coulteri_MHNT_Cone.jp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jpg"/><Relationship Id="rId9" Type="http://schemas.openxmlformats.org/officeDocument/2006/relationships/image" Target="../media/image6.jpg"/><Relationship Id="rId10" Type="http://schemas.openxmlformats.org/officeDocument/2006/relationships/hyperlink" Target="http://commons.wikimedia.org/wiki/File:Plant_cell_structure_no_text-2.sv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Pteridophyte_lifecycle.jp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24.jpg"/><Relationship Id="rId7" Type="http://schemas.openxmlformats.org/officeDocument/2006/relationships/hyperlink" Target="http://glencoe.mheducation.com/sites/007877814x/student_view0/chapter4/concept_animations.html"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Mos.jpg" TargetMode="External"/><Relationship Id="rId6" Type="http://schemas.openxmlformats.org/officeDocument/2006/relationships/hyperlink" Target="https://commons.wikimedia.org/wiki/File:SoriDicksonia.jpg" TargetMode="External"/><Relationship Id="rId7" Type="http://schemas.openxmlformats.org/officeDocument/2006/relationships/hyperlink" Target="https://commons.wikimedia.org/wiki/File:Pinus_coulteri_MHNT_Cone.jpg" TargetMode="External"/><Relationship Id="rId8" Type="http://schemas.openxmlformats.org/officeDocument/2006/relationships/image" Target="../media/image4.jpg"/><Relationship Id="rId9" Type="http://schemas.openxmlformats.org/officeDocument/2006/relationships/image" Target="../media/image5.jpg"/><Relationship Id="rId10" Type="http://schemas.openxmlformats.org/officeDocument/2006/relationships/image" Target="../media/image6.jpg"/><Relationship Id="rId11"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Cedrus_deodara_Manali_2.jpg" TargetMode="External"/><Relationship Id="rId4" Type="http://schemas.openxmlformats.org/officeDocument/2006/relationships/hyperlink" Target="https://commons.wikimedia.org/wiki/File:Pinus_coulteri_MHNT_Cone.jp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25.jpg"/><Relationship Id="rId8" Type="http://schemas.openxmlformats.org/officeDocument/2006/relationships/image" Target="../media/image4.jpg"/><Relationship Id="rId9" Type="http://schemas.openxmlformats.org/officeDocument/2006/relationships/hyperlink" Target="http://life9e.sinauer.com/life9e/pages/29/292001.html"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File:Pine_cones,_male_and_female.jpg" TargetMode="External"/><Relationship Id="rId4" Type="http://schemas.openxmlformats.org/officeDocument/2006/relationships/hyperlink" Target="https://commons.wikimedia.org/wiki/File:Pinus_coulteri_MHNT_Cone.jp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26.jpg"/><Relationship Id="rId8" Type="http://schemas.openxmlformats.org/officeDocument/2006/relationships/image" Target="../media/image4.jpg"/><Relationship Id="rId9"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Abies_cone_&amp;_bits.jpg" TargetMode="External"/><Relationship Id="rId4" Type="http://schemas.openxmlformats.org/officeDocument/2006/relationships/hyperlink" Target="https://commons.wikimedia.org/wiki/File:Pinus_coulteri_MHNT_Cone.jp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28.jpg"/><Relationship Id="rId8"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Pollen_from_pine_tree_2.jpg" TargetMode="External"/><Relationship Id="rId4" Type="http://schemas.openxmlformats.org/officeDocument/2006/relationships/hyperlink" Target="https://commons.wikimedia.org/wiki/File:Cycus_tici.jpg" TargetMode="External"/><Relationship Id="rId5" Type="http://schemas.openxmlformats.org/officeDocument/2006/relationships/hyperlink" Target="http://www.nps.gov/romo/microscopic_pine_pollen.htm" TargetMode="External"/><Relationship Id="rId6" Type="http://schemas.openxmlformats.org/officeDocument/2006/relationships/hyperlink" Target="http://www.scienceprofonline.com/virtual-biology-main.html" TargetMode="External"/><Relationship Id="rId7" Type="http://schemas.openxmlformats.org/officeDocument/2006/relationships/hyperlink" Target="http://www.scienceprofonline.com/" TargetMode="External"/><Relationship Id="rId8" Type="http://schemas.openxmlformats.org/officeDocument/2006/relationships/image" Target="../media/image29.jpg"/><Relationship Id="rId9" Type="http://schemas.openxmlformats.org/officeDocument/2006/relationships/image" Target="../media/image30.jpg"/><Relationship Id="rId10"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Mos.jpg" TargetMode="External"/><Relationship Id="rId6" Type="http://schemas.openxmlformats.org/officeDocument/2006/relationships/hyperlink" Target="https://commons.wikimedia.org/wiki/File:SoriDicksonia.jpg" TargetMode="External"/><Relationship Id="rId7" Type="http://schemas.openxmlformats.org/officeDocument/2006/relationships/hyperlink" Target="https://commons.wikimedia.org/wiki/File:Pinus_coulteri_MHNT_Cone.jpg" TargetMode="External"/><Relationship Id="rId8" Type="http://schemas.openxmlformats.org/officeDocument/2006/relationships/image" Target="../media/image4.jpg"/><Relationship Id="rId9" Type="http://schemas.openxmlformats.org/officeDocument/2006/relationships/image" Target="../media/image5.jpg"/><Relationship Id="rId10" Type="http://schemas.openxmlformats.org/officeDocument/2006/relationships/image" Target="../media/image6.jpg"/><Relationship Id="rId11"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hyperlink" Target="http://www.jukebo.com/salt-n-pepa/music-clip,let-s-talk-about-sex,lklfs.html" TargetMode="External"/><Relationship Id="rId12" Type="http://schemas.openxmlformats.org/officeDocument/2006/relationships/image" Target="../media/image35.jpg"/><Relationship Id="rId13" Type="http://schemas.openxmlformats.org/officeDocument/2006/relationships/image" Target="../media/image36.jpg"/><Relationship Id="rId14" Type="http://schemas.openxmlformats.org/officeDocument/2006/relationships/hyperlink" Target="https://www.youtube.com/watch?v=ExaQ8shhkw8"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image" Target="../media/image32.jpg"/><Relationship Id="rId6" Type="http://schemas.openxmlformats.org/officeDocument/2006/relationships/image" Target="../media/image33.jpg"/><Relationship Id="rId7" Type="http://schemas.openxmlformats.org/officeDocument/2006/relationships/image" Target="../media/image6.jpg"/><Relationship Id="rId8" Type="http://schemas.openxmlformats.org/officeDocument/2006/relationships/image" Target="../media/image34.jpg"/><Relationship Id="rId9" Type="http://schemas.openxmlformats.org/officeDocument/2006/relationships/hyperlink" Target="http://commons.wikimedia.org/wiki/File:Ambrosia_psilostachya_kz1.jpg" TargetMode="External"/><Relationship Id="rId10" Type="http://schemas.openxmlformats.org/officeDocument/2006/relationships/hyperlink" Target="http://commons.wikimedia.org/wiki/File:Quercus_robur_early_flowers.jpg" TargetMode="External"/></Relationships>
</file>

<file path=ppt/slides/_rels/slide28.xml.rels><?xml version="1.0" encoding="UTF-8" standalone="yes"?>
<Relationships xmlns="http://schemas.openxmlformats.org/package/2006/relationships"><Relationship Id="rId11" Type="http://schemas.openxmlformats.org/officeDocument/2006/relationships/image" Target="../media/image41.jpg"/><Relationship Id="rId12"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en.wikipedia.org/wiki/File:Tulip_Leaves_AWL.JPG" TargetMode="External"/><Relationship Id="rId6" Type="http://schemas.openxmlformats.org/officeDocument/2006/relationships/hyperlink" Target="https://commons.wikimedia.org/wiki/File:Corntassel_7095.jpg" TargetMode="External"/><Relationship Id="rId7" Type="http://schemas.openxmlformats.org/officeDocument/2006/relationships/image" Target="../media/image37.JPG"/><Relationship Id="rId8" Type="http://schemas.openxmlformats.org/officeDocument/2006/relationships/image" Target="../media/image38.jpg"/><Relationship Id="rId9" Type="http://schemas.openxmlformats.org/officeDocument/2006/relationships/image" Target="../media/image39.jpg"/><Relationship Id="rId10"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image" Target="../media/image32.jpg"/><Relationship Id="rId6" Type="http://schemas.openxmlformats.org/officeDocument/2006/relationships/hyperlink" Target="http://commons.wikimedia.org/wiki/File:Quercus_robur_early_flowers.jpg" TargetMode="External"/><Relationship Id="rId7" Type="http://schemas.openxmlformats.org/officeDocument/2006/relationships/hyperlink" Target="https://commons.wikimedia.org/wiki/File:Oryza_sativa_of_Kadavoor.jpg" TargetMode="External"/><Relationship Id="rId8" Type="http://schemas.openxmlformats.org/officeDocument/2006/relationships/hyperlink" Target="https://commons.wikimedia.org/wiki/File:Corntassel_7095.jpg" TargetMode="External"/><Relationship Id="rId9" Type="http://schemas.openxmlformats.org/officeDocument/2006/relationships/image" Target="../media/image41.jpg"/><Relationship Id="rId10" Type="http://schemas.openxmlformats.org/officeDocument/2006/relationships/image" Target="../media/image43.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s://commons.wikimedia.org/wiki/File:Mos.jpg" TargetMode="External"/><Relationship Id="rId7" Type="http://schemas.openxmlformats.org/officeDocument/2006/relationships/hyperlink" Target="https://commons.wikimedia.org/wiki/File:SoriDicksonia.jpg" TargetMode="External"/><Relationship Id="rId8" Type="http://schemas.openxmlformats.org/officeDocument/2006/relationships/hyperlink" Target="https://commons.wikimedia.org/wiki/File:Pinus_coulteri_MHNT_Cone.jpg" TargetMode="External"/><Relationship Id="rId9" Type="http://schemas.openxmlformats.org/officeDocument/2006/relationships/image" Target="../media/image7.jpg"/><Relationship Id="rId10" Type="http://schemas.openxmlformats.org/officeDocument/2006/relationships/hyperlink" Target="https://www.youtube.com/watch?v=9UvlqAVCoqY" TargetMode="External"/><Relationship Id="rId11" Type="http://schemas.openxmlformats.org/officeDocument/2006/relationships/hyperlink" Target="http://www.scienceprofonline.com/cell-biology/plant-cell-parts-functions-diagrams.html"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commons.wikimedia.org/wiki/File:Ambrosia_psilostachya_kz1.jpg" TargetMode="External"/><Relationship Id="rId6" Type="http://schemas.openxmlformats.org/officeDocument/2006/relationships/hyperlink" Target="https://commons.wikimedia.org/wiki/File:Solidago_gigantea01.jpg" TargetMode="External"/><Relationship Id="rId7" Type="http://schemas.openxmlformats.org/officeDocument/2006/relationships/hyperlink" Target="https://commons.wikimedia.org/wiki/File:Bombus_cryptarum_-_Solidago_virgaurea_-_Keila2.jpg" TargetMode="External"/><Relationship Id="rId8" Type="http://schemas.openxmlformats.org/officeDocument/2006/relationships/image" Target="../media/image35.jpg"/><Relationship Id="rId9" Type="http://schemas.openxmlformats.org/officeDocument/2006/relationships/image" Target="../media/image44.jpg"/><Relationship Id="rId10"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File:Stapelia_lepida.jpg" TargetMode="External"/><Relationship Id="rId4" Type="http://schemas.openxmlformats.org/officeDocument/2006/relationships/image" Target="../media/image33.jpg"/><Relationship Id="rId5" Type="http://schemas.openxmlformats.org/officeDocument/2006/relationships/image" Target="../media/image6.jpg"/><Relationship Id="rId6" Type="http://schemas.openxmlformats.org/officeDocument/2006/relationships/image" Target="../media/image46.jpg"/><Relationship Id="rId7" Type="http://schemas.openxmlformats.org/officeDocument/2006/relationships/image" Target="../media/image47.jpg"/><Relationship Id="rId8" Type="http://schemas.openxmlformats.org/officeDocument/2006/relationships/image" Target="../media/image34.jpg"/><Relationship Id="rId9" Type="http://schemas.openxmlformats.org/officeDocument/2006/relationships/image" Target="../media/image36.jpg"/><Relationship Id="rId10" Type="http://schemas.openxmlformats.org/officeDocument/2006/relationships/image" Target="../media/image48.jpg"/><Relationship Id="rId11" Type="http://schemas.openxmlformats.org/officeDocument/2006/relationships/hyperlink" Target="https://www.youtube.com/watch?v=4YQ5q1cjEU4"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http://commons.wikimedia.org/wiki/File:Mature_flower_diagram.sv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hyperlink" Target="http://www.sumanasinc.com/webcontent/animations/content/angiosperm.html"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tudy.com/academy/lesson/gynoecium-definition-lesson-quiz.html"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Misc_pollen_colorized.jpg" TargetMode="External"/><Relationship Id="rId4" Type="http://schemas.openxmlformats.org/officeDocument/2006/relationships/hyperlink" Target="https://en.wikipedia.org/wiki/Pollen%23/media/File:Tulip_Stamen_Tip.jp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51.jpg"/><Relationship Id="rId8"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1" Type="http://schemas.openxmlformats.org/officeDocument/2006/relationships/image" Target="../media/image55.jpg"/><Relationship Id="rId12" Type="http://schemas.openxmlformats.org/officeDocument/2006/relationships/image" Target="../media/image56.jpg"/><Relationship Id="rId13" Type="http://schemas.openxmlformats.org/officeDocument/2006/relationships/image" Target="../media/image57.jpg"/><Relationship Id="rId14"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commons.wikimedia.org/wiki/File:Red_capsicum_and_cross_section.jpg" TargetMode="External"/><Relationship Id="rId4" Type="http://schemas.openxmlformats.org/officeDocument/2006/relationships/hyperlink" Target="http://commons.wikimedia.org/wiki/File:Tomato_fruit_and_flowers_at_day_52.jpg" TargetMode="External"/><Relationship Id="rId5" Type="http://schemas.openxmlformats.org/officeDocument/2006/relationships/hyperlink" Target="https://commons.wikimedia.org/wiki/File:ARS_red_onion.jpg" TargetMode="External"/><Relationship Id="rId6" Type="http://schemas.openxmlformats.org/officeDocument/2006/relationships/image" Target="../media/image53.jpeg"/><Relationship Id="rId7" Type="http://schemas.openxmlformats.org/officeDocument/2006/relationships/hyperlink" Target="http://www.scienceprofonline.com/virtual-biology-main.html" TargetMode="External"/><Relationship Id="rId8" Type="http://schemas.openxmlformats.org/officeDocument/2006/relationships/hyperlink" Target="http://www.scienceprofonline.com/" TargetMode="External"/><Relationship Id="rId9" Type="http://schemas.openxmlformats.org/officeDocument/2006/relationships/hyperlink" Target="https://www.youtube.com/watch?v=4ttRgMj7PdQ" TargetMode="External"/><Relationship Id="rId10" Type="http://schemas.openxmlformats.org/officeDocument/2006/relationships/image" Target="../media/image54.jp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hyperlink" Target="https://upload.wikimedia.org/wikipedia/commons/5/5c/Monocot_dicot_seed.svg" TargetMode="External"/><Relationship Id="rId7" Type="http://schemas.openxmlformats.org/officeDocument/2006/relationships/image" Target="../media/image60.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upload.wikimedia.org/wikipedia/commons/5/5c/Monocot_dicot_seed.svg" TargetMode="External"/><Relationship Id="rId4" Type="http://schemas.openxmlformats.org/officeDocument/2006/relationships/image" Target="../media/image59.png"/><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Leaf_Tissue_Structure.sv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s://commons.wikimedia.org/wiki/File:Tomato_leaf_stomate_1-color.jpg" TargetMode="External"/><Relationship Id="rId4" Type="http://schemas.openxmlformats.org/officeDocument/2006/relationships/hyperlink" Target="https://en.wikipedia.org/wiki/Stoma%23/media/File:Stoma_Opening_Closing.svg" TargetMode="External"/><Relationship Id="rId5" Type="http://schemas.openxmlformats.org/officeDocument/2006/relationships/hyperlink" Target="http://www.scienceprofonline.com/virtual-biology-main.html" TargetMode="External"/><Relationship Id="rId6" Type="http://schemas.openxmlformats.org/officeDocument/2006/relationships/hyperlink" Target="http://www.scienceprofonline.com/" TargetMode="External"/><Relationship Id="rId7" Type="http://schemas.openxmlformats.org/officeDocument/2006/relationships/image" Target="../media/image62.png"/><Relationship Id="rId8" Type="http://schemas.openxmlformats.org/officeDocument/2006/relationships/image" Target="../media/image63.jpe"/><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Phylogenetic_tree.svg"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image" Target="../media/image8.jpe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image" Target="../media/image64.jp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hyperlink" Target="https://www.youtube.com/watch?v=4YQ5q1cjEU4" TargetMode="External"/><Relationship Id="rId12" Type="http://schemas.openxmlformats.org/officeDocument/2006/relationships/hyperlink" Target="http://www.livescience.com/32261-do-plants-have-sex.html" TargetMode="External"/><Relationship Id="rId13" Type="http://schemas.openxmlformats.org/officeDocument/2006/relationships/hyperlink" Target="https://www.youtube.com/watch?v=h9oDTMXM7M8" TargetMode="External"/><Relationship Id="rId14" Type="http://schemas.openxmlformats.org/officeDocument/2006/relationships/hyperlink" Target="https://www.youtube.com/watch?v=ExaQ8shhkw8" TargetMode="External"/><Relationship Id="rId15" Type="http://schemas.openxmlformats.org/officeDocument/2006/relationships/hyperlink" Target="https://www.youtube.com/watch?v=AykzPemLs7Q" TargetMode="External"/><Relationship Id="rId16" Type="http://schemas.openxmlformats.org/officeDocument/2006/relationships/image" Target="../media/image65.wmf"/><Relationship Id="rId17" Type="http://schemas.openxmlformats.org/officeDocument/2006/relationships/hyperlink" Target="http://www.scienceprofonline.com/virtual-biology-main.html" TargetMode="External"/><Relationship Id="rId18" Type="http://schemas.openxmlformats.org/officeDocument/2006/relationships/image" Target="../media/image66.jpg"/><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scienceprofonline.com/vcbc/eukaryotic-cells-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cell-biology/plant-cell-parts-functions-diagrams.html" TargetMode="External"/><Relationship Id="rId6" Type="http://schemas.openxmlformats.org/officeDocument/2006/relationships/hyperlink" Target="https://www.youtube.com/watch?v=9UvlqAVCoqY" TargetMode="External"/><Relationship Id="rId7" Type="http://schemas.openxmlformats.org/officeDocument/2006/relationships/hyperlink" Target="https://www.youtube.com/watch?v=-P-IUyAjqYc" TargetMode="External"/><Relationship Id="rId8" Type="http://schemas.openxmlformats.org/officeDocument/2006/relationships/hyperlink" Target="http://www.scienceprofonline.com/cell-biology/eukaryotic-cell-parts-functions-diagrams.html" TargetMode="External"/><Relationship Id="rId9" Type="http://schemas.openxmlformats.org/officeDocument/2006/relationships/hyperlink" Target="https://www.youtube.com/watch?v=iWaX97p6y9U" TargetMode="External"/><Relationship Id="rId10" Type="http://schemas.openxmlformats.org/officeDocument/2006/relationships/hyperlink" Target="https://www.youtube.com/watch?v=drcnTg7ZCo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Plant_Diversity_(2).sv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Chara_braunii_1.JPG" TargetMode="External"/><Relationship Id="rId4" Type="http://schemas.openxmlformats.org/officeDocument/2006/relationships/hyperlink" Target="http://www.scienceprofonline.com/virtual-biology-main.html" TargetMode="External"/><Relationship Id="rId5" Type="http://schemas.openxmlformats.org/officeDocument/2006/relationships/hyperlink" Target="http://www.scienceprofonline.com/" TargetMode="External"/><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Sporic_meiosis.svg" TargetMode="External"/><Relationship Id="rId6" Type="http://schemas.openxmlformats.org/officeDocument/2006/relationships/image" Target="../media/image11.png"/><Relationship Id="rId7" Type="http://schemas.openxmlformats.org/officeDocument/2006/relationships/hyperlink" Target="http://glencoe.mheducation.com/sites/007877814x/student_view0/chapter4/concept_animations.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Sporic_meiosis.svg" TargetMode="External"/><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virtual-biology-main.html" TargetMode="External"/><Relationship Id="rId4" Type="http://schemas.openxmlformats.org/officeDocument/2006/relationships/hyperlink" Target="http://www.scienceprofonline.com/" TargetMode="External"/><Relationship Id="rId5" Type="http://schemas.openxmlformats.org/officeDocument/2006/relationships/hyperlink" Target="https://commons.wikimedia.org/wiki/File:Mos.jpg" TargetMode="External"/><Relationship Id="rId6" Type="http://schemas.openxmlformats.org/officeDocument/2006/relationships/hyperlink" Target="https://commons.wikimedia.org/wiki/File:SoriDicksonia.jpg" TargetMode="External"/><Relationship Id="rId7" Type="http://schemas.openxmlformats.org/officeDocument/2006/relationships/hyperlink" Target="https://commons.wikimedia.org/wiki/File:Pinus_coulteri_MHNT_Cone.jpg" TargetMode="External"/><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 Id="rId11"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000" b="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7"/>
              </a:rPr>
              <a:t>info@scienceprofonline.com</a:t>
            </a:r>
            <a:endParaRPr lang="en-US" altLang="en-US" sz="1200" b="0">
              <a:latin typeface="Comic Sans MS" pitchFamily="66" charset="0"/>
              <a:cs typeface="Arial" charset="0"/>
            </a:endParaRPr>
          </a:p>
        </p:txBody>
      </p:sp>
      <p:sp>
        <p:nvSpPr>
          <p:cNvPr id="9" name="Text Box 5"/>
          <p:cNvSpPr txBox="1">
            <a:spLocks noChangeArrowheads="1"/>
          </p:cNvSpPr>
          <p:nvPr/>
        </p:nvSpPr>
        <p:spPr bwMode="auto">
          <a:xfrm>
            <a:off x="0" y="66357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a:t>
            </a:r>
            <a:r>
              <a:rPr lang="en-US" altLang="en-US" sz="1000" b="0" dirty="0" smtClean="0">
                <a:latin typeface="Comic Sans MS" pitchFamily="66" charset="0"/>
                <a:hlinkClick r:id="rId8"/>
              </a:rPr>
              <a:t>Biology </a:t>
            </a:r>
            <a:r>
              <a:rPr lang="en-US" altLang="en-US" sz="1000" b="0" dirty="0">
                <a:latin typeface="Comic Sans MS" pitchFamily="66" charset="0"/>
                <a:hlinkClick r:id="rId8"/>
              </a:rPr>
              <a:t>Classroom </a:t>
            </a:r>
            <a:r>
              <a:rPr lang="en-US" altLang="en-US" sz="1000" b="0" dirty="0">
                <a:latin typeface="Comic Sans MS" pitchFamily="66" charset="0"/>
              </a:rPr>
              <a:t>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6781800" cy="838200"/>
          </a:xfrm>
        </p:spPr>
        <p:txBody>
          <a:bodyPr/>
          <a:lstStyle/>
          <a:p>
            <a:pPr algn="l"/>
            <a:r>
              <a:rPr lang="en-US" sz="3600" b="1" dirty="0">
                <a:solidFill>
                  <a:srgbClr val="008000"/>
                </a:solidFill>
                <a:latin typeface="Comic Sans MS"/>
                <a:cs typeface="Comic Sans MS"/>
              </a:rPr>
              <a:t>Non-Vascular </a:t>
            </a:r>
            <a:r>
              <a:rPr lang="en-US" sz="3600" b="1" dirty="0" smtClean="0">
                <a:solidFill>
                  <a:srgbClr val="008000"/>
                </a:solidFill>
                <a:latin typeface="Comic Sans MS"/>
                <a:cs typeface="Comic Sans MS"/>
              </a:rPr>
              <a:t>Land Plants</a:t>
            </a:r>
            <a:endParaRPr lang="en-US" sz="3600" b="1" dirty="0">
              <a:solidFill>
                <a:srgbClr val="008000"/>
              </a:solidFill>
              <a:latin typeface="Comic Sans MS"/>
              <a:cs typeface="Comic Sans MS"/>
            </a:endParaRPr>
          </a:p>
        </p:txBody>
      </p:sp>
      <p:sp>
        <p:nvSpPr>
          <p:cNvPr id="30724" name="Text Box 6"/>
          <p:cNvSpPr txBox="1">
            <a:spLocks noChangeArrowheads="1"/>
          </p:cNvSpPr>
          <p:nvPr/>
        </p:nvSpPr>
        <p:spPr bwMode="auto">
          <a:xfrm>
            <a:off x="6172200" y="6471195"/>
            <a:ext cx="297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Moss, </a:t>
            </a:r>
            <a:r>
              <a:rPr lang="en-US" altLang="en-US" sz="1000" b="0" dirty="0" smtClean="0">
                <a:latin typeface="Comic Sans MS" pitchFamily="66" charset="0"/>
              </a:rPr>
              <a:t> </a:t>
            </a:r>
            <a:r>
              <a:rPr lang="en-US" altLang="en-US" sz="1000" b="0" dirty="0" smtClean="0">
                <a:latin typeface="Comic Sans MS" pitchFamily="66" charset="0"/>
                <a:hlinkClick r:id="rId4"/>
              </a:rPr>
              <a:t>Moss sporophyte and </a:t>
            </a:r>
            <a:r>
              <a:rPr lang="en-US" altLang="en-US" sz="1000" b="0" dirty="0" err="1" smtClean="0">
                <a:latin typeface="Comic Sans MS" pitchFamily="66" charset="0"/>
                <a:hlinkClick r:id="rId4"/>
              </a:rPr>
              <a:t>gemetophyte</a:t>
            </a:r>
            <a:r>
              <a:rPr lang="en-US" altLang="en-US" sz="1000" b="0" dirty="0" err="1" smtClean="0">
                <a:latin typeface="Comic Sans MS" pitchFamily="66" charset="0"/>
              </a:rPr>
              <a:t>,Wiki</a:t>
            </a:r>
            <a:r>
              <a:rPr lang="en-US" altLang="en-US" sz="1000" b="0" dirty="0" smtClean="0">
                <a:latin typeface="Comic Sans MS" pitchFamily="66" charset="0"/>
              </a:rPr>
              <a:t>.  </a:t>
            </a:r>
            <a:endParaRPr lang="en-US" altLang="en-US" sz="1000" b="0" dirty="0">
              <a:latin typeface="Comic Sans MS" pitchFamily="66"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1295400"/>
            <a:ext cx="3952875"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a:t>
            </a:r>
            <a:r>
              <a:rPr lang="en-US" altLang="en-US" sz="1000" b="0" dirty="0" smtClean="0">
                <a:latin typeface="Comic Sans MS" pitchFamily="66" charset="0"/>
                <a:hlinkClick r:id="rId6"/>
              </a:rPr>
              <a:t>Biology </a:t>
            </a:r>
            <a:r>
              <a:rPr lang="en-US" altLang="en-US" sz="1000" b="0" dirty="0">
                <a:latin typeface="Comic Sans MS" pitchFamily="66" charset="0"/>
                <a:hlinkClick r:id="rId6"/>
              </a:rPr>
              <a:t>Classroom </a:t>
            </a:r>
            <a:r>
              <a:rPr lang="en-US" altLang="en-US" sz="1000" b="0" dirty="0">
                <a:latin typeface="Comic Sans MS" pitchFamily="66" charset="0"/>
              </a:rPr>
              <a:t>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2" name="TextBox 1"/>
          <p:cNvSpPr txBox="1"/>
          <p:nvPr/>
        </p:nvSpPr>
        <p:spPr>
          <a:xfrm>
            <a:off x="228600" y="1143000"/>
            <a:ext cx="2895600" cy="5170646"/>
          </a:xfrm>
          <a:prstGeom prst="rect">
            <a:avLst/>
          </a:prstGeom>
          <a:noFill/>
        </p:spPr>
        <p:txBody>
          <a:bodyPr wrap="square" rtlCol="0">
            <a:spAutoFit/>
          </a:bodyPr>
          <a:lstStyle/>
          <a:p>
            <a:r>
              <a:rPr lang="en-US" sz="2400" dirty="0" err="1" smtClean="0">
                <a:latin typeface="Comic Sans MS"/>
                <a:cs typeface="Comic Sans MS"/>
              </a:rPr>
              <a:t>Bryophyta</a:t>
            </a:r>
            <a:r>
              <a:rPr lang="en-US" sz="2400" dirty="0" smtClean="0">
                <a:latin typeface="Comic Sans MS"/>
                <a:cs typeface="Comic Sans MS"/>
              </a:rPr>
              <a:t>: </a:t>
            </a:r>
          </a:p>
          <a:p>
            <a:r>
              <a:rPr lang="en-US" sz="2400" b="0" i="1" dirty="0" smtClean="0">
                <a:latin typeface="Comic Sans MS"/>
                <a:cs typeface="Comic Sans MS"/>
              </a:rPr>
              <a:t>Mosses</a:t>
            </a:r>
            <a:r>
              <a:rPr lang="en-US" sz="2400" dirty="0" smtClean="0">
                <a:latin typeface="Comic Sans MS"/>
                <a:cs typeface="Comic Sans MS"/>
              </a:rPr>
              <a:t>, </a:t>
            </a:r>
          </a:p>
          <a:p>
            <a:r>
              <a:rPr lang="en-US" sz="2400" b="0" dirty="0" smtClean="0">
                <a:latin typeface="Comic Sans MS"/>
                <a:cs typeface="Comic Sans MS"/>
              </a:rPr>
              <a:t>Liverworts, Hornworts</a:t>
            </a:r>
          </a:p>
          <a:p>
            <a:endParaRPr lang="en-US" sz="2400" b="0" dirty="0">
              <a:latin typeface="Comic Sans MS"/>
              <a:cs typeface="Comic Sans MS"/>
            </a:endParaRPr>
          </a:p>
          <a:p>
            <a:r>
              <a:rPr lang="en-US" sz="2000" b="0" dirty="0" smtClean="0">
                <a:latin typeface="Comic Sans MS"/>
                <a:cs typeface="Comic Sans MS"/>
              </a:rPr>
              <a:t>Lack vascular tissue </a:t>
            </a:r>
            <a:r>
              <a:rPr lang="en-US" sz="1600" b="0" dirty="0" smtClean="0">
                <a:latin typeface="Comic Sans MS"/>
                <a:cs typeface="Comic Sans MS"/>
              </a:rPr>
              <a:t>(other land plants have vascular tissue)</a:t>
            </a:r>
            <a:r>
              <a:rPr lang="en-US" b="0" dirty="0" smtClean="0">
                <a:latin typeface="Comic Sans MS"/>
                <a:cs typeface="Comic Sans MS"/>
              </a:rPr>
              <a:t>.</a:t>
            </a:r>
          </a:p>
          <a:p>
            <a:endParaRPr lang="en-US" sz="2000" b="0" dirty="0">
              <a:latin typeface="Comic Sans MS"/>
              <a:cs typeface="Comic Sans MS"/>
            </a:endParaRPr>
          </a:p>
          <a:p>
            <a:r>
              <a:rPr lang="en-US" sz="2000" b="0" dirty="0" smtClean="0">
                <a:latin typeface="Comic Sans MS"/>
                <a:cs typeface="Comic Sans MS"/>
              </a:rPr>
              <a:t>Gametophyte </a:t>
            </a:r>
            <a:r>
              <a:rPr lang="en-US" sz="1600" b="0" dirty="0" smtClean="0">
                <a:latin typeface="Comic Sans MS"/>
                <a:cs typeface="Comic Sans MS"/>
              </a:rPr>
              <a:t>(haploid) </a:t>
            </a:r>
            <a:r>
              <a:rPr lang="en-US" sz="2000" b="0" dirty="0" smtClean="0">
                <a:latin typeface="Comic Sans MS"/>
                <a:cs typeface="Comic Sans MS"/>
              </a:rPr>
              <a:t>is dominant phase in the Bryophyte life </a:t>
            </a:r>
            <a:r>
              <a:rPr lang="en-US" b="0" dirty="0" smtClean="0">
                <a:latin typeface="Comic Sans MS"/>
                <a:cs typeface="Comic Sans MS"/>
              </a:rPr>
              <a:t>cycle </a:t>
            </a:r>
            <a:r>
              <a:rPr lang="en-US" sz="1600" b="0" dirty="0" smtClean="0">
                <a:latin typeface="Comic Sans MS"/>
                <a:cs typeface="Comic Sans MS"/>
              </a:rPr>
              <a:t>(Other plants have sporophyte as dominant phase of life cycle)</a:t>
            </a:r>
            <a:r>
              <a:rPr lang="en-US" sz="2000" b="0" dirty="0" smtClean="0">
                <a:latin typeface="Comic Sans MS"/>
                <a:cs typeface="Comic Sans MS"/>
              </a:rPr>
              <a:t>.</a:t>
            </a:r>
            <a:endParaRPr lang="en-US" sz="2800" dirty="0">
              <a:latin typeface="Comic Sans MS"/>
              <a:cs typeface="Comic Sans MS"/>
            </a:endParaRPr>
          </a:p>
          <a:p>
            <a:endParaRPr lang="en-US" sz="2400" dirty="0" smtClean="0">
              <a:latin typeface="Comic Sans MS"/>
              <a:cs typeface="Comic Sans MS"/>
            </a:endParaRPr>
          </a:p>
        </p:txBody>
      </p:sp>
      <p:pic>
        <p:nvPicPr>
          <p:cNvPr id="5" name="Picture 4" descr="Moss_Gametophytes_Sporophyt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3124200"/>
            <a:ext cx="40386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419600" y="5715000"/>
            <a:ext cx="4038600" cy="646331"/>
          </a:xfrm>
          <a:prstGeom prst="rect">
            <a:avLst/>
          </a:prstGeom>
          <a:noFill/>
        </p:spPr>
        <p:txBody>
          <a:bodyPr wrap="square" rtlCol="0">
            <a:spAutoFit/>
          </a:bodyPr>
          <a:lstStyle/>
          <a:p>
            <a:pPr algn="ctr"/>
            <a:r>
              <a:rPr lang="en-US" sz="1200" b="0" dirty="0">
                <a:latin typeface="Comic Sans MS"/>
                <a:cs typeface="Comic Sans MS"/>
              </a:rPr>
              <a:t>A patch of moss showing both </a:t>
            </a:r>
            <a:r>
              <a:rPr lang="en-US" sz="1200" i="1" dirty="0">
                <a:latin typeface="Comic Sans MS"/>
                <a:cs typeface="Comic Sans MS"/>
              </a:rPr>
              <a:t>gametophytes</a:t>
            </a:r>
            <a:r>
              <a:rPr lang="en-US" sz="1200" b="0" dirty="0">
                <a:latin typeface="Comic Sans MS"/>
                <a:cs typeface="Comic Sans MS"/>
              </a:rPr>
              <a:t> (the low, leaf-like forms) and </a:t>
            </a:r>
            <a:r>
              <a:rPr lang="en-US" sz="1200" i="1" dirty="0">
                <a:latin typeface="Comic Sans MS"/>
                <a:cs typeface="Comic Sans MS"/>
              </a:rPr>
              <a:t>sporophytes</a:t>
            </a:r>
            <a:r>
              <a:rPr lang="en-US" sz="1200" b="0" dirty="0">
                <a:latin typeface="Comic Sans MS"/>
                <a:cs typeface="Comic Sans MS"/>
              </a:rPr>
              <a:t> (the tall, stalk-like forms</a:t>
            </a:r>
            <a:r>
              <a:rPr lang="en-US" sz="1200" b="0" dirty="0" smtClean="0">
                <a:latin typeface="Comic Sans MS"/>
                <a:cs typeface="Comic Sans MS"/>
              </a:rPr>
              <a:t>).</a:t>
            </a:r>
            <a:endParaRPr lang="en-US" sz="1200" b="0" dirty="0">
              <a:latin typeface="Comic Sans MS"/>
              <a:cs typeface="Comic Sans MS"/>
            </a:endParaRPr>
          </a:p>
        </p:txBody>
      </p:sp>
      <p:sp>
        <p:nvSpPr>
          <p:cNvPr id="4" name="TextBox 3"/>
          <p:cNvSpPr txBox="1"/>
          <p:nvPr/>
        </p:nvSpPr>
        <p:spPr>
          <a:xfrm>
            <a:off x="7467600" y="457200"/>
            <a:ext cx="1447800" cy="2431435"/>
          </a:xfrm>
          <a:prstGeom prst="rect">
            <a:avLst/>
          </a:prstGeom>
          <a:noFill/>
        </p:spPr>
        <p:txBody>
          <a:bodyPr wrap="square" rtlCol="0">
            <a:spAutoFit/>
          </a:bodyPr>
          <a:lstStyle/>
          <a:p>
            <a:pPr algn="ctr"/>
            <a:r>
              <a:rPr lang="en-US" sz="1600" dirty="0" smtClean="0">
                <a:solidFill>
                  <a:srgbClr val="FF0000"/>
                </a:solidFill>
                <a:latin typeface="Comic Sans MS"/>
                <a:cs typeface="Comic Sans MS"/>
              </a:rPr>
              <a:t>VIDEO</a:t>
            </a:r>
            <a:r>
              <a:rPr lang="en-US" sz="1600" dirty="0" smtClean="0">
                <a:latin typeface="Comic Sans MS"/>
                <a:cs typeface="Comic Sans MS"/>
              </a:rPr>
              <a:t>: </a:t>
            </a:r>
            <a:endParaRPr lang="en-US" sz="1600" dirty="0" smtClean="0">
              <a:latin typeface="Comic Sans MS"/>
              <a:cs typeface="Comic Sans MS"/>
              <a:hlinkClick r:id="rId9"/>
            </a:endParaRPr>
          </a:p>
          <a:p>
            <a:pPr algn="ctr"/>
            <a:r>
              <a:rPr lang="en-US" sz="1600" dirty="0" smtClean="0">
                <a:latin typeface="Comic Sans MS"/>
                <a:cs typeface="Comic Sans MS"/>
                <a:hlinkClick r:id="rId9"/>
              </a:rPr>
              <a:t>The Sex Lives of Non-Vascular Plants </a:t>
            </a:r>
            <a:endParaRPr lang="en-US" sz="1600" dirty="0" smtClean="0">
              <a:latin typeface="Comic Sans MS"/>
              <a:cs typeface="Comic Sans MS"/>
            </a:endParaRPr>
          </a:p>
          <a:p>
            <a:pPr algn="ctr"/>
            <a:r>
              <a:rPr lang="en-US" sz="1400" b="0" dirty="0" smtClean="0">
                <a:latin typeface="Comic Sans MS"/>
                <a:cs typeface="Comic Sans MS"/>
              </a:rPr>
              <a:t>from </a:t>
            </a:r>
          </a:p>
          <a:p>
            <a:pPr algn="ctr"/>
            <a:r>
              <a:rPr lang="en-US" sz="1400" b="0" dirty="0" smtClean="0">
                <a:latin typeface="Comic Sans MS"/>
                <a:cs typeface="Comic Sans MS"/>
              </a:rPr>
              <a:t>Crash </a:t>
            </a:r>
            <a:r>
              <a:rPr lang="en-US" sz="1400" b="0" dirty="0">
                <a:latin typeface="Comic Sans MS"/>
                <a:cs typeface="Comic Sans MS"/>
              </a:rPr>
              <a:t>C</a:t>
            </a:r>
            <a:r>
              <a:rPr lang="en-US" sz="1400" b="0" dirty="0" smtClean="0">
                <a:latin typeface="Comic Sans MS"/>
                <a:cs typeface="Comic Sans MS"/>
              </a:rPr>
              <a:t>ourse Biology</a:t>
            </a:r>
          </a:p>
          <a:p>
            <a:pPr algn="ctr"/>
            <a:endParaRPr lang="en-US" sz="1400" b="0" dirty="0">
              <a:latin typeface="Comic Sans MS"/>
              <a:cs typeface="Comic Sans MS"/>
            </a:endParaRPr>
          </a:p>
        </p:txBody>
      </p:sp>
    </p:spTree>
    <p:extLst>
      <p:ext uri="{BB962C8B-B14F-4D97-AF65-F5344CB8AC3E}">
        <p14:creationId xmlns:p14="http://schemas.microsoft.com/office/powerpoint/2010/main" val="2973510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3124200" cy="838200"/>
          </a:xfrm>
        </p:spPr>
        <p:txBody>
          <a:bodyPr/>
          <a:lstStyle/>
          <a:p>
            <a:r>
              <a:rPr lang="en-US" sz="3600" b="1" dirty="0" smtClean="0">
                <a:solidFill>
                  <a:srgbClr val="008000"/>
                </a:solidFill>
                <a:latin typeface="Comic Sans MS"/>
                <a:cs typeface="Comic Sans MS"/>
              </a:rPr>
              <a:t>Mosses</a:t>
            </a:r>
            <a:endParaRPr lang="en-US" sz="3600" b="1" dirty="0">
              <a:solidFill>
                <a:srgbClr val="008000"/>
              </a:solidFill>
              <a:latin typeface="Comic Sans MS"/>
              <a:cs typeface="Comic Sans MS"/>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Moss life cycle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2" name="TextBox 1"/>
          <p:cNvSpPr txBox="1"/>
          <p:nvPr/>
        </p:nvSpPr>
        <p:spPr>
          <a:xfrm>
            <a:off x="457200" y="1143000"/>
            <a:ext cx="3200400" cy="5324535"/>
          </a:xfrm>
          <a:prstGeom prst="rect">
            <a:avLst/>
          </a:prstGeom>
          <a:noFill/>
        </p:spPr>
        <p:txBody>
          <a:bodyPr wrap="square" rtlCol="0">
            <a:spAutoFit/>
          </a:bodyPr>
          <a:lstStyle/>
          <a:p>
            <a:r>
              <a:rPr lang="en-US" sz="2000" b="0" dirty="0">
                <a:latin typeface="Comic Sans MS"/>
                <a:cs typeface="Comic Sans MS"/>
              </a:rPr>
              <a:t>S</a:t>
            </a:r>
            <a:r>
              <a:rPr lang="en-US" sz="2000" b="0" dirty="0" smtClean="0">
                <a:latin typeface="Comic Sans MS"/>
                <a:cs typeface="Comic Sans MS"/>
              </a:rPr>
              <a:t>mall </a:t>
            </a:r>
            <a:r>
              <a:rPr lang="en-US" sz="2000" b="0" dirty="0">
                <a:latin typeface="Comic Sans MS"/>
                <a:cs typeface="Comic Sans MS"/>
              </a:rPr>
              <a:t>flowerless plants that usually grow in dense green clumps or mats, in </a:t>
            </a:r>
            <a:r>
              <a:rPr lang="en-US" sz="2000" b="0" dirty="0" smtClean="0">
                <a:latin typeface="Comic Sans MS"/>
                <a:cs typeface="Comic Sans MS"/>
              </a:rPr>
              <a:t>damp, </a:t>
            </a:r>
            <a:r>
              <a:rPr lang="en-US" sz="2000" b="0" dirty="0">
                <a:latin typeface="Comic Sans MS"/>
                <a:cs typeface="Comic Sans MS"/>
              </a:rPr>
              <a:t>shady locations. </a:t>
            </a:r>
            <a:endParaRPr lang="en-US" sz="2000" b="0" dirty="0" smtClean="0">
              <a:latin typeface="Comic Sans MS"/>
              <a:cs typeface="Comic Sans MS"/>
            </a:endParaRPr>
          </a:p>
          <a:p>
            <a:endParaRPr lang="en-US" sz="2000" b="0" dirty="0">
              <a:latin typeface="Comic Sans MS"/>
              <a:cs typeface="Comic Sans MS"/>
            </a:endParaRPr>
          </a:p>
          <a:p>
            <a:r>
              <a:rPr lang="en-US" sz="2000" b="0" dirty="0">
                <a:latin typeface="Comic Sans MS"/>
                <a:cs typeface="Comic Sans MS"/>
              </a:rPr>
              <a:t>I</a:t>
            </a:r>
            <a:r>
              <a:rPr lang="en-US" sz="2000" b="0" dirty="0" smtClean="0">
                <a:latin typeface="Comic Sans MS"/>
                <a:cs typeface="Comic Sans MS"/>
              </a:rPr>
              <a:t>ndividual </a:t>
            </a:r>
            <a:r>
              <a:rPr lang="en-US" sz="2000" b="0" dirty="0">
                <a:latin typeface="Comic Sans MS"/>
                <a:cs typeface="Comic Sans MS"/>
              </a:rPr>
              <a:t>plants </a:t>
            </a:r>
            <a:r>
              <a:rPr lang="en-US" sz="2000" b="0" dirty="0" smtClean="0">
                <a:latin typeface="Comic Sans MS"/>
                <a:cs typeface="Comic Sans MS"/>
              </a:rPr>
              <a:t>composed </a:t>
            </a:r>
            <a:r>
              <a:rPr lang="en-US" sz="2000" b="0" dirty="0">
                <a:latin typeface="Comic Sans MS"/>
                <a:cs typeface="Comic Sans MS"/>
              </a:rPr>
              <a:t>of simple, one-</a:t>
            </a:r>
            <a:r>
              <a:rPr lang="en-US" sz="2000" b="0" dirty="0" smtClean="0">
                <a:latin typeface="Comic Sans MS"/>
                <a:cs typeface="Comic Sans MS"/>
              </a:rPr>
              <a:t>cell-thick </a:t>
            </a:r>
            <a:r>
              <a:rPr lang="en-US" sz="2000" b="0" dirty="0">
                <a:latin typeface="Comic Sans MS"/>
                <a:cs typeface="Comic Sans MS"/>
              </a:rPr>
              <a:t>leaves, covering a thin stem that supports them but does not conduct water and nutrients </a:t>
            </a:r>
            <a:r>
              <a:rPr lang="en-US" sz="1600" b="0" dirty="0">
                <a:latin typeface="Comic Sans MS"/>
                <a:cs typeface="Comic Sans MS"/>
              </a:rPr>
              <a:t>(nonvascular</a:t>
            </a:r>
            <a:r>
              <a:rPr lang="en-US" sz="1600" b="0" dirty="0" smtClean="0">
                <a:latin typeface="Comic Sans MS"/>
                <a:cs typeface="Comic Sans MS"/>
              </a:rPr>
              <a:t>)</a:t>
            </a:r>
            <a:r>
              <a:rPr lang="en-US" sz="2000" b="0" dirty="0" smtClean="0">
                <a:latin typeface="Comic Sans MS"/>
                <a:cs typeface="Comic Sans MS"/>
              </a:rPr>
              <a:t>.</a:t>
            </a:r>
          </a:p>
          <a:p>
            <a:endParaRPr lang="en-US" sz="2000" b="0" dirty="0">
              <a:latin typeface="Comic Sans MS"/>
              <a:cs typeface="Comic Sans MS"/>
            </a:endParaRPr>
          </a:p>
          <a:p>
            <a:r>
              <a:rPr lang="en-US" sz="2000" b="0" dirty="0" smtClean="0">
                <a:latin typeface="Comic Sans MS"/>
                <a:cs typeface="Comic Sans MS"/>
              </a:rPr>
              <a:t>They </a:t>
            </a:r>
            <a:r>
              <a:rPr lang="en-US" sz="2000" b="0" dirty="0">
                <a:latin typeface="Comic Sans MS"/>
                <a:cs typeface="Comic Sans MS"/>
              </a:rPr>
              <a:t>do not have seeds or any vascular </a:t>
            </a:r>
            <a:r>
              <a:rPr lang="en-US" sz="2000" b="0" dirty="0" smtClean="0">
                <a:latin typeface="Comic Sans MS"/>
                <a:cs typeface="Comic Sans MS"/>
              </a:rPr>
              <a:t>tissue.</a:t>
            </a:r>
            <a:endParaRPr lang="en-US" sz="1600" b="0" dirty="0">
              <a:latin typeface="Comic Sans MS"/>
              <a:cs typeface="Comic Sans MS"/>
            </a:endParaRPr>
          </a:p>
          <a:p>
            <a:endParaRPr lang="en-US" sz="2000" dirty="0" smtClean="0">
              <a:latin typeface="Comic Sans MS"/>
              <a:cs typeface="Comic Sans MS"/>
            </a:endParaRPr>
          </a:p>
        </p:txBody>
      </p:sp>
      <p:pic>
        <p:nvPicPr>
          <p:cNvPr id="7" name="Picture 6" descr="397px-Lifecycle_moss_svg_diagram.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304800"/>
            <a:ext cx="4711700" cy="5334000"/>
          </a:xfrm>
          <a:prstGeom prst="rect">
            <a:avLst/>
          </a:prstGeom>
        </p:spPr>
      </p:pic>
      <p:sp>
        <p:nvSpPr>
          <p:cNvPr id="9" name="TextBox 8"/>
          <p:cNvSpPr txBox="1"/>
          <p:nvPr/>
        </p:nvSpPr>
        <p:spPr>
          <a:xfrm>
            <a:off x="4419600" y="5715000"/>
            <a:ext cx="4038600" cy="800219"/>
          </a:xfrm>
          <a:prstGeom prst="rect">
            <a:avLst/>
          </a:prstGeom>
          <a:noFill/>
        </p:spPr>
        <p:txBody>
          <a:bodyPr wrap="square" rtlCol="0">
            <a:spAutoFit/>
          </a:bodyPr>
          <a:lstStyle/>
          <a:p>
            <a:pPr algn="ctr"/>
            <a:r>
              <a:rPr lang="en-US" dirty="0" smtClean="0">
                <a:solidFill>
                  <a:srgbClr val="FF0000"/>
                </a:solidFill>
                <a:latin typeface="Comic Sans MS"/>
                <a:cs typeface="Comic Sans MS"/>
              </a:rPr>
              <a:t>ANIMATION</a:t>
            </a:r>
            <a:r>
              <a:rPr lang="en-US" b="0" dirty="0" smtClean="0">
                <a:latin typeface="Comic Sans MS"/>
                <a:cs typeface="Comic Sans MS"/>
              </a:rPr>
              <a:t>: </a:t>
            </a:r>
            <a:r>
              <a:rPr lang="en-US" b="0" dirty="0" smtClean="0">
                <a:latin typeface="Comic Sans MS"/>
                <a:cs typeface="Comic Sans MS"/>
                <a:hlinkClick r:id="rId7"/>
              </a:rPr>
              <a:t>Life Cycle of Moss</a:t>
            </a:r>
            <a:endParaRPr lang="en-US" b="0" dirty="0" smtClean="0">
              <a:latin typeface="Comic Sans MS"/>
              <a:cs typeface="Comic Sans MS"/>
            </a:endParaRPr>
          </a:p>
          <a:p>
            <a:pPr algn="ctr"/>
            <a:r>
              <a:rPr lang="en-US" sz="1400" b="0" dirty="0" smtClean="0">
                <a:latin typeface="Comic Sans MS"/>
                <a:cs typeface="Comic Sans MS"/>
              </a:rPr>
              <a:t>FROM McGraw Hill</a:t>
            </a:r>
          </a:p>
          <a:p>
            <a:pPr algn="ctr"/>
            <a:endParaRPr lang="en-US" sz="1400" b="0" dirty="0">
              <a:latin typeface="Comic Sans MS"/>
              <a:cs typeface="Comic Sans MS"/>
            </a:endParaRPr>
          </a:p>
        </p:txBody>
      </p:sp>
    </p:spTree>
    <p:extLst>
      <p:ext uri="{BB962C8B-B14F-4D97-AF65-F5344CB8AC3E}">
        <p14:creationId xmlns:p14="http://schemas.microsoft.com/office/powerpoint/2010/main" val="2534001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5029200" cy="639763"/>
          </a:xfrm>
        </p:spPr>
        <p:txBody>
          <a:bodyPr/>
          <a:lstStyle/>
          <a:p>
            <a:pPr algn="l" eaLnBrk="1" hangingPunct="1"/>
            <a:r>
              <a:rPr lang="en-US" altLang="en-US" sz="3600" b="1" dirty="0" smtClean="0">
                <a:solidFill>
                  <a:srgbClr val="005100"/>
                </a:solidFill>
                <a:latin typeface="Comic Sans MS" pitchFamily="66" charset="0"/>
              </a:rPr>
              <a:t>Types of Land Plants</a:t>
            </a:r>
            <a:endParaRPr lang="en-US" altLang="en-US" sz="2400" b="1" i="1" dirty="0" smtClean="0">
              <a:solidFill>
                <a:srgbClr val="005100"/>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533400" y="1143000"/>
            <a:ext cx="4495800" cy="5170647"/>
          </a:xfrm>
          <a:prstGeom prst="rect">
            <a:avLst/>
          </a:prstGeom>
          <a:noFill/>
        </p:spPr>
        <p:txBody>
          <a:bodyPr wrap="square" rtlCol="0">
            <a:spAutoFit/>
          </a:bodyPr>
          <a:lstStyle/>
          <a:p>
            <a:r>
              <a:rPr lang="en-US" sz="2000" dirty="0" smtClean="0">
                <a:solidFill>
                  <a:schemeClr val="bg2">
                    <a:lumMod val="75000"/>
                  </a:schemeClr>
                </a:solidFill>
                <a:latin typeface="Comic Sans MS"/>
                <a:cs typeface="Comic Sans MS"/>
              </a:rPr>
              <a:t>1. Non-Vascular Plants </a:t>
            </a:r>
          </a:p>
          <a:p>
            <a:pPr marL="285750" indent="-285750">
              <a:buFontTx/>
              <a:buChar char="-"/>
            </a:pPr>
            <a:r>
              <a:rPr lang="en-US" sz="1600" u="sng" dirty="0" err="1" smtClean="0">
                <a:solidFill>
                  <a:schemeClr val="bg2">
                    <a:lumMod val="75000"/>
                  </a:schemeClr>
                </a:solidFill>
                <a:latin typeface="Comic Sans MS"/>
                <a:cs typeface="Comic Sans MS"/>
              </a:rPr>
              <a:t>Bryophyta</a:t>
            </a:r>
            <a:r>
              <a:rPr lang="en-US" sz="1600" dirty="0" smtClean="0">
                <a:solidFill>
                  <a:schemeClr val="bg2">
                    <a:lumMod val="75000"/>
                  </a:schemeClr>
                </a:solidFill>
                <a:latin typeface="Comic Sans MS"/>
                <a:cs typeface="Comic Sans MS"/>
              </a:rPr>
              <a:t>: </a:t>
            </a:r>
            <a:r>
              <a:rPr lang="en-US" sz="1400" b="0" i="1" dirty="0" smtClean="0">
                <a:solidFill>
                  <a:schemeClr val="bg2">
                    <a:lumMod val="75000"/>
                  </a:schemeClr>
                </a:solidFill>
                <a:latin typeface="Comic Sans MS"/>
                <a:cs typeface="Comic Sans MS"/>
              </a:rPr>
              <a:t>Mosses</a:t>
            </a:r>
            <a:r>
              <a:rPr lang="en-US" sz="1400" b="0" dirty="0" smtClean="0">
                <a:solidFill>
                  <a:schemeClr val="bg2">
                    <a:lumMod val="75000"/>
                  </a:schemeClr>
                </a:solidFill>
                <a:latin typeface="Comic Sans MS"/>
                <a:cs typeface="Comic Sans MS"/>
              </a:rPr>
              <a:t>, Hornworts, Liverworts</a:t>
            </a:r>
          </a:p>
          <a:p>
            <a:endParaRPr lang="en-US" sz="1200" b="0" dirty="0" smtClean="0">
              <a:latin typeface="Comic Sans MS"/>
              <a:cs typeface="Comic Sans MS"/>
            </a:endParaRPr>
          </a:p>
          <a:p>
            <a:r>
              <a:rPr lang="en-US" sz="2800" dirty="0" smtClean="0">
                <a:ln w="12700">
                  <a:solidFill>
                    <a:schemeClr val="tx2">
                      <a:satMod val="155000"/>
                    </a:schemeClr>
                  </a:solidFill>
                  <a:prstDash val="solid"/>
                </a:ln>
                <a:solidFill>
                  <a:srgbClr val="FFD909"/>
                </a:solidFill>
                <a:effectLst>
                  <a:outerShdw blurRad="41275" dist="20320" dir="1800000" algn="tl" rotWithShape="0">
                    <a:srgbClr val="000000">
                      <a:alpha val="40000"/>
                    </a:srgbClr>
                  </a:outerShdw>
                </a:effectLst>
                <a:latin typeface="Comic Sans MS"/>
                <a:cs typeface="Comic Sans MS"/>
              </a:rPr>
              <a:t>2. Vascular Plants</a:t>
            </a:r>
          </a:p>
          <a:p>
            <a:r>
              <a:rPr lang="en-US" dirty="0" smtClean="0">
                <a:latin typeface="Comic Sans MS"/>
                <a:cs typeface="Comic Sans MS"/>
              </a:rPr>
              <a:t>a. Seedless Vascular Plants</a:t>
            </a:r>
          </a:p>
          <a:p>
            <a:r>
              <a:rPr lang="en-US" sz="1600" b="0" dirty="0" smtClean="0">
                <a:latin typeface="Comic Sans MS"/>
                <a:cs typeface="Comic Sans MS"/>
              </a:rPr>
              <a:t>-   </a:t>
            </a:r>
            <a:r>
              <a:rPr lang="en-US" sz="1600" b="0" u="sng" dirty="0" smtClean="0">
                <a:latin typeface="Comic Sans MS"/>
                <a:cs typeface="Comic Sans MS"/>
              </a:rPr>
              <a:t>Example:</a:t>
            </a:r>
            <a:r>
              <a:rPr lang="en-US" sz="1400" b="0" dirty="0" smtClean="0">
                <a:latin typeface="Comic Sans MS"/>
                <a:cs typeface="Comic Sans MS"/>
              </a:rPr>
              <a:t> </a:t>
            </a:r>
            <a:r>
              <a:rPr lang="en-US" sz="1600" b="0" dirty="0" err="1" smtClean="0">
                <a:latin typeface="Comic Sans MS"/>
                <a:cs typeface="Comic Sans MS"/>
              </a:rPr>
              <a:t>Pterophyta</a:t>
            </a:r>
            <a:r>
              <a:rPr lang="en-US" sz="1600" b="0" dirty="0" smtClean="0">
                <a:latin typeface="Comic Sans MS"/>
                <a:cs typeface="Comic Sans MS"/>
              </a:rPr>
              <a:t> – Ferns</a:t>
            </a:r>
          </a:p>
          <a:p>
            <a:pPr marL="342900" indent="-342900">
              <a:buFontTx/>
              <a:buChar char="-"/>
            </a:pPr>
            <a:r>
              <a:rPr lang="en-US" sz="1600" b="0" dirty="0" smtClean="0">
                <a:latin typeface="Comic Sans MS"/>
                <a:cs typeface="Comic Sans MS"/>
              </a:rPr>
              <a:t>Important parts to the life cycle: </a:t>
            </a:r>
          </a:p>
          <a:p>
            <a:r>
              <a:rPr lang="en-US" sz="1600" b="0" i="1" dirty="0">
                <a:latin typeface="Comic Sans MS"/>
                <a:cs typeface="Comic Sans MS"/>
              </a:rPr>
              <a:t> </a:t>
            </a:r>
            <a:r>
              <a:rPr lang="en-US" sz="1600" b="0" i="1" dirty="0" smtClean="0">
                <a:latin typeface="Comic Sans MS"/>
                <a:cs typeface="Comic Sans MS"/>
              </a:rPr>
              <a:t>    </a:t>
            </a:r>
            <a:r>
              <a:rPr lang="en-US" sz="1400" b="0" i="1" dirty="0" smtClean="0">
                <a:latin typeface="Comic Sans MS"/>
                <a:cs typeface="Comic Sans MS"/>
              </a:rPr>
              <a:t>sporophyte, </a:t>
            </a:r>
            <a:r>
              <a:rPr lang="en-US" sz="1400" b="0" i="1" dirty="0" err="1" smtClean="0">
                <a:latin typeface="Comic Sans MS"/>
                <a:cs typeface="Comic Sans MS"/>
              </a:rPr>
              <a:t>sori</a:t>
            </a:r>
            <a:r>
              <a:rPr lang="en-US" sz="1400" b="0" i="1" dirty="0" smtClean="0">
                <a:latin typeface="Comic Sans MS"/>
                <a:cs typeface="Comic Sans MS"/>
              </a:rPr>
              <a:t>, sporangium, spore, </a:t>
            </a:r>
          </a:p>
          <a:p>
            <a:r>
              <a:rPr lang="en-US" sz="1400" b="0" i="1" dirty="0">
                <a:latin typeface="Comic Sans MS"/>
                <a:cs typeface="Comic Sans MS"/>
              </a:rPr>
              <a:t> </a:t>
            </a:r>
            <a:r>
              <a:rPr lang="en-US" sz="1400" b="0" i="1" dirty="0" smtClean="0">
                <a:latin typeface="Comic Sans MS"/>
                <a:cs typeface="Comic Sans MS"/>
              </a:rPr>
              <a:t>    gametophyte.</a:t>
            </a:r>
          </a:p>
          <a:p>
            <a:pPr marL="171450" indent="-171450">
              <a:buFontTx/>
              <a:buChar char="-"/>
            </a:pPr>
            <a:endParaRPr lang="en-US" sz="1200" b="0" dirty="0" smtClean="0">
              <a:latin typeface="Comic Sans MS"/>
              <a:cs typeface="Comic Sans MS"/>
            </a:endParaRPr>
          </a:p>
          <a:p>
            <a:r>
              <a:rPr lang="en-US" dirty="0" smtClean="0">
                <a:solidFill>
                  <a:srgbClr val="000000"/>
                </a:solidFill>
                <a:latin typeface="Comic Sans MS"/>
                <a:cs typeface="Comic Sans MS"/>
              </a:rPr>
              <a:t>b. Gymnosperms</a:t>
            </a:r>
          </a:p>
          <a:p>
            <a:r>
              <a:rPr lang="en-US" sz="1600" b="0" dirty="0" smtClean="0">
                <a:solidFill>
                  <a:srgbClr val="000000"/>
                </a:solidFill>
                <a:latin typeface="Comic Sans MS"/>
                <a:cs typeface="Comic Sans MS"/>
              </a:rPr>
              <a:t>-   </a:t>
            </a:r>
            <a:r>
              <a:rPr lang="en-US" sz="1600" b="0" u="sng" dirty="0" smtClean="0">
                <a:solidFill>
                  <a:srgbClr val="000000"/>
                </a:solidFill>
                <a:latin typeface="Comic Sans MS"/>
                <a:cs typeface="Comic Sans MS"/>
              </a:rPr>
              <a:t>Example</a:t>
            </a:r>
            <a:r>
              <a:rPr lang="en-US" sz="1600" b="0" dirty="0" smtClean="0">
                <a:solidFill>
                  <a:srgbClr val="000000"/>
                </a:solidFill>
                <a:latin typeface="Comic Sans MS"/>
                <a:cs typeface="Comic Sans MS"/>
              </a:rPr>
              <a:t>: Pines &amp; Spruces</a:t>
            </a:r>
          </a:p>
          <a:p>
            <a:pPr marL="285750" indent="-285750">
              <a:buFontTx/>
              <a:buChar char="-"/>
            </a:pPr>
            <a:r>
              <a:rPr lang="en-US" sz="1600" b="0" dirty="0" smtClean="0">
                <a:solidFill>
                  <a:srgbClr val="000000"/>
                </a:solidFill>
                <a:latin typeface="Comic Sans MS"/>
                <a:cs typeface="Comic Sans MS"/>
              </a:rPr>
              <a:t>Produce naked seeds, but not flowers.</a:t>
            </a:r>
          </a:p>
          <a:p>
            <a:endParaRPr lang="en-US" sz="1200" b="0" u="sng" dirty="0" smtClean="0">
              <a:solidFill>
                <a:srgbClr val="000000"/>
              </a:solidFill>
              <a:latin typeface="Comic Sans MS"/>
              <a:cs typeface="Comic Sans MS"/>
            </a:endParaRPr>
          </a:p>
          <a:p>
            <a:r>
              <a:rPr lang="en-US" dirty="0" smtClean="0">
                <a:solidFill>
                  <a:srgbClr val="000000"/>
                </a:solidFill>
                <a:latin typeface="Comic Sans MS"/>
                <a:cs typeface="Comic Sans MS"/>
              </a:rPr>
              <a:t>c. Angiosperms</a:t>
            </a:r>
          </a:p>
          <a:p>
            <a:pPr marL="285750" indent="-285750">
              <a:buFontTx/>
              <a:buChar char="-"/>
            </a:pPr>
            <a:r>
              <a:rPr lang="en-US" sz="1600" b="0" dirty="0" smtClean="0">
                <a:solidFill>
                  <a:srgbClr val="000000"/>
                </a:solidFill>
                <a:latin typeface="Comic Sans MS"/>
                <a:cs typeface="Comic Sans MS"/>
              </a:rPr>
              <a:t>Flowering plants.</a:t>
            </a:r>
          </a:p>
          <a:p>
            <a:pPr marL="285750" indent="-285750">
              <a:buFontTx/>
              <a:buChar char="-"/>
            </a:pPr>
            <a:r>
              <a:rPr lang="en-US" sz="1600" b="0" dirty="0" smtClean="0">
                <a:solidFill>
                  <a:srgbClr val="000000"/>
                </a:solidFill>
                <a:latin typeface="Comic Sans MS"/>
                <a:cs typeface="Comic Sans MS"/>
              </a:rPr>
              <a:t>Seeds protected inside ovaries.</a:t>
            </a:r>
          </a:p>
          <a:p>
            <a:r>
              <a:rPr lang="en-US" sz="1600" b="0" dirty="0" smtClean="0">
                <a:solidFill>
                  <a:srgbClr val="000000"/>
                </a:solidFill>
                <a:latin typeface="Comic Sans MS"/>
                <a:cs typeface="Comic Sans MS"/>
              </a:rPr>
              <a:t>- </a:t>
            </a:r>
            <a:r>
              <a:rPr lang="en-US" sz="1600" b="0" dirty="0">
                <a:solidFill>
                  <a:srgbClr val="000000"/>
                </a:solidFill>
                <a:latin typeface="Comic Sans MS"/>
                <a:cs typeface="Comic Sans MS"/>
              </a:rPr>
              <a:t> </a:t>
            </a:r>
            <a:r>
              <a:rPr lang="en-US" sz="1600" b="0" dirty="0" smtClean="0">
                <a:solidFill>
                  <a:srgbClr val="000000"/>
                </a:solidFill>
                <a:latin typeface="Comic Sans MS"/>
                <a:cs typeface="Comic Sans MS"/>
              </a:rPr>
              <a:t> </a:t>
            </a:r>
            <a:r>
              <a:rPr lang="en-US" sz="1600" b="0" dirty="0">
                <a:solidFill>
                  <a:srgbClr val="000000"/>
                </a:solidFill>
                <a:latin typeface="Comic Sans MS"/>
                <a:cs typeface="Comic Sans MS"/>
              </a:rPr>
              <a:t>D</a:t>
            </a:r>
            <a:r>
              <a:rPr lang="en-US" sz="1600" b="0" dirty="0" smtClean="0">
                <a:solidFill>
                  <a:srgbClr val="000000"/>
                </a:solidFill>
                <a:latin typeface="Comic Sans MS"/>
                <a:cs typeface="Comic Sans MS"/>
              </a:rPr>
              <a:t>ominant type on the planet today.</a:t>
            </a:r>
            <a:endParaRPr lang="en-US" sz="2000" dirty="0" smtClean="0">
              <a:solidFill>
                <a:srgbClr val="000000"/>
              </a:solidFill>
              <a:latin typeface="Comic Sans MS"/>
              <a:cs typeface="Comic Sans MS"/>
            </a:endParaRPr>
          </a:p>
          <a:p>
            <a:endParaRPr lang="en-US" sz="3200" dirty="0" smtClean="0">
              <a:latin typeface="Comic Sans MS"/>
              <a:cs typeface="Comic Sans MS"/>
            </a:endParaRPr>
          </a:p>
        </p:txBody>
      </p:sp>
      <p:sp>
        <p:nvSpPr>
          <p:cNvPr id="11" name="Text Box 6"/>
          <p:cNvSpPr txBox="1">
            <a:spLocks noChangeArrowheads="1"/>
          </p:cNvSpPr>
          <p:nvPr/>
        </p:nvSpPr>
        <p:spPr bwMode="auto">
          <a:xfrm>
            <a:off x="6094847" y="6459247"/>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Moss, </a:t>
            </a:r>
            <a:r>
              <a:rPr lang="en-US" altLang="en-US" sz="1000" b="0" dirty="0" smtClean="0">
                <a:latin typeface="Comic Sans MS" pitchFamily="66" charset="0"/>
              </a:rPr>
              <a:t> Wiki; </a:t>
            </a:r>
            <a:r>
              <a:rPr lang="en-US" altLang="en-US" sz="1000" b="0" dirty="0" smtClean="0">
                <a:latin typeface="Comic Sans MS" pitchFamily="66" charset="0"/>
                <a:hlinkClick r:id="rId6"/>
              </a:rPr>
              <a:t>Fern sori</a:t>
            </a:r>
            <a:r>
              <a:rPr lang="en-US" altLang="en-US" sz="1000" b="0" dirty="0" smtClean="0">
                <a:latin typeface="Comic Sans MS" pitchFamily="66" charset="0"/>
              </a:rPr>
              <a:t>,,Wiki; </a:t>
            </a:r>
            <a:r>
              <a:rPr lang="en-US" altLang="en-US" sz="1000" b="0" dirty="0">
                <a:latin typeface="Comic Sans MS" pitchFamily="66" charset="0"/>
                <a:hlinkClick r:id="rId7"/>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pic>
        <p:nvPicPr>
          <p:cNvPr id="16" name="Picture 1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0" y="2438400"/>
            <a:ext cx="1266713" cy="1610958"/>
          </a:xfrm>
          <a:prstGeom prst="ellipse">
            <a:avLst/>
          </a:prstGeom>
          <a:ln>
            <a:noFill/>
          </a:ln>
          <a:effectLst>
            <a:softEdge rad="112500"/>
          </a:effec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0" y="2209800"/>
            <a:ext cx="2590800" cy="1871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3962401"/>
            <a:ext cx="2971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791200" y="304800"/>
            <a:ext cx="3124200" cy="1631216"/>
          </a:xfrm>
          <a:prstGeom prst="rect">
            <a:avLst/>
          </a:prstGeom>
          <a:noFill/>
        </p:spPr>
        <p:txBody>
          <a:bodyPr wrap="square" rtlCol="0">
            <a:spAutoFit/>
          </a:bodyPr>
          <a:lstStyle/>
          <a:p>
            <a:pPr algn="ctr"/>
            <a:r>
              <a:rPr lang="en-US" dirty="0" smtClean="0">
                <a:solidFill>
                  <a:srgbClr val="FF0000"/>
                </a:solidFill>
                <a:latin typeface="Comic Sans MS"/>
                <a:cs typeface="Comic Sans MS"/>
              </a:rPr>
              <a:t>VIDEO</a:t>
            </a:r>
            <a:r>
              <a:rPr lang="en-US" dirty="0" smtClean="0">
                <a:latin typeface="Comic Sans MS"/>
                <a:cs typeface="Comic Sans MS"/>
              </a:rPr>
              <a:t>: </a:t>
            </a:r>
            <a:endParaRPr lang="en-US" dirty="0" smtClean="0">
              <a:latin typeface="Comic Sans MS"/>
              <a:cs typeface="Comic Sans MS"/>
              <a:hlinkClick r:id="rId11"/>
            </a:endParaRPr>
          </a:p>
          <a:p>
            <a:pPr algn="ctr"/>
            <a:r>
              <a:rPr lang="en-US" dirty="0" smtClean="0">
                <a:latin typeface="Comic Sans MS"/>
                <a:cs typeface="Comic Sans MS"/>
                <a:hlinkClick r:id="rId11"/>
              </a:rPr>
              <a:t>Vascular Plants = WINNING!</a:t>
            </a:r>
            <a:endParaRPr lang="en-US" dirty="0" smtClean="0">
              <a:latin typeface="Comic Sans MS"/>
              <a:cs typeface="Comic Sans MS"/>
            </a:endParaRPr>
          </a:p>
          <a:p>
            <a:pPr algn="ctr"/>
            <a:r>
              <a:rPr lang="en-US" sz="1600" b="0" dirty="0" smtClean="0">
                <a:latin typeface="Comic Sans MS"/>
                <a:cs typeface="Comic Sans MS"/>
              </a:rPr>
              <a:t>from </a:t>
            </a:r>
          </a:p>
          <a:p>
            <a:pPr algn="ctr"/>
            <a:r>
              <a:rPr lang="en-US" sz="1600" b="0" dirty="0" smtClean="0">
                <a:latin typeface="Comic Sans MS"/>
                <a:cs typeface="Comic Sans MS"/>
              </a:rPr>
              <a:t>Crash </a:t>
            </a:r>
            <a:r>
              <a:rPr lang="en-US" sz="1600" b="0" dirty="0">
                <a:latin typeface="Comic Sans MS"/>
                <a:cs typeface="Comic Sans MS"/>
              </a:rPr>
              <a:t>C</a:t>
            </a:r>
            <a:r>
              <a:rPr lang="en-US" sz="1600" b="0" dirty="0" smtClean="0">
                <a:latin typeface="Comic Sans MS"/>
                <a:cs typeface="Comic Sans MS"/>
              </a:rPr>
              <a:t>ourse Biology</a:t>
            </a:r>
          </a:p>
          <a:p>
            <a:pPr algn="ctr"/>
            <a:endParaRPr lang="en-US" sz="1400" b="0" dirty="0">
              <a:latin typeface="Comic Sans MS"/>
              <a:cs typeface="Comic Sans MS"/>
            </a:endParaRPr>
          </a:p>
        </p:txBody>
      </p:sp>
    </p:spTree>
    <p:extLst>
      <p:ext uri="{BB962C8B-B14F-4D97-AF65-F5344CB8AC3E}">
        <p14:creationId xmlns:p14="http://schemas.microsoft.com/office/powerpoint/2010/main" val="39596863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3733800" cy="1295400"/>
          </a:xfrm>
        </p:spPr>
        <p:txBody>
          <a:bodyPr/>
          <a:lstStyle/>
          <a:p>
            <a:r>
              <a:rPr lang="en-US" sz="3600" b="1" dirty="0" smtClean="0">
                <a:solidFill>
                  <a:schemeClr val="bg2">
                    <a:lumMod val="50000"/>
                  </a:schemeClr>
                </a:solidFill>
                <a:latin typeface="Comic Sans MS"/>
                <a:cs typeface="Comic Sans MS"/>
              </a:rPr>
              <a:t>Vascular Tissue </a:t>
            </a:r>
            <a:br>
              <a:rPr lang="en-US" sz="3600" b="1" dirty="0" smtClean="0">
                <a:solidFill>
                  <a:schemeClr val="bg2">
                    <a:lumMod val="50000"/>
                  </a:schemeClr>
                </a:solidFill>
                <a:latin typeface="Comic Sans MS"/>
                <a:cs typeface="Comic Sans MS"/>
              </a:rPr>
            </a:br>
            <a:r>
              <a:rPr lang="en-US" sz="3600" b="1" dirty="0" smtClean="0">
                <a:solidFill>
                  <a:schemeClr val="bg2">
                    <a:lumMod val="50000"/>
                  </a:schemeClr>
                </a:solidFill>
                <a:latin typeface="Comic Sans MS"/>
                <a:cs typeface="Comic Sans MS"/>
              </a:rPr>
              <a:t>of Plants</a:t>
            </a:r>
            <a:endParaRPr lang="en-US" sz="3600" b="1" dirty="0">
              <a:solidFill>
                <a:schemeClr val="bg2">
                  <a:lumMod val="50000"/>
                </a:schemeClr>
              </a:solidFill>
              <a:latin typeface="Comic Sans MS"/>
              <a:cs typeface="Comic Sans MS"/>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3"/>
              </a:rPr>
              <a:t>Cross-section of Celery</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2" name="TextBox 1"/>
          <p:cNvSpPr txBox="1"/>
          <p:nvPr/>
        </p:nvSpPr>
        <p:spPr>
          <a:xfrm>
            <a:off x="228600" y="1752600"/>
            <a:ext cx="3962400" cy="4524316"/>
          </a:xfrm>
          <a:prstGeom prst="rect">
            <a:avLst/>
          </a:prstGeom>
          <a:noFill/>
        </p:spPr>
        <p:txBody>
          <a:bodyPr wrap="square" rtlCol="0">
            <a:spAutoFit/>
          </a:bodyPr>
          <a:lstStyle/>
          <a:p>
            <a:r>
              <a:rPr lang="en-US" sz="1600" b="0" dirty="0">
                <a:latin typeface="Comic Sans MS"/>
                <a:cs typeface="Comic Sans MS"/>
              </a:rPr>
              <a:t>C</a:t>
            </a:r>
            <a:r>
              <a:rPr lang="en-US" sz="1600" b="0" dirty="0" smtClean="0">
                <a:latin typeface="Comic Sans MS"/>
                <a:cs typeface="Comic Sans MS"/>
              </a:rPr>
              <a:t>omplex </a:t>
            </a:r>
            <a:r>
              <a:rPr lang="en-US" sz="1600" b="0" dirty="0">
                <a:latin typeface="Comic Sans MS"/>
                <a:cs typeface="Comic Sans MS"/>
              </a:rPr>
              <a:t>conducting tissue, formed of more than one cell </a:t>
            </a:r>
            <a:r>
              <a:rPr lang="en-US" sz="1600" b="0" dirty="0" smtClean="0">
                <a:latin typeface="Comic Sans MS"/>
                <a:cs typeface="Comic Sans MS"/>
              </a:rPr>
              <a:t>type. </a:t>
            </a:r>
          </a:p>
          <a:p>
            <a:endParaRPr lang="en-US" sz="1600" b="0" dirty="0">
              <a:latin typeface="Comic Sans MS"/>
              <a:cs typeface="Comic Sans MS"/>
            </a:endParaRPr>
          </a:p>
          <a:p>
            <a:r>
              <a:rPr lang="en-US" sz="1600" b="0" dirty="0" smtClean="0">
                <a:latin typeface="Comic Sans MS"/>
                <a:cs typeface="Comic Sans MS"/>
              </a:rPr>
              <a:t>Primary components: </a:t>
            </a:r>
            <a:r>
              <a:rPr lang="en-US" sz="1600" i="1" dirty="0" smtClean="0">
                <a:latin typeface="Comic Sans MS"/>
                <a:cs typeface="Comic Sans MS"/>
              </a:rPr>
              <a:t>xylem</a:t>
            </a:r>
            <a:r>
              <a:rPr lang="en-US" sz="1600" b="0" dirty="0" smtClean="0">
                <a:latin typeface="Comic Sans MS"/>
                <a:cs typeface="Comic Sans MS"/>
              </a:rPr>
              <a:t> </a:t>
            </a:r>
            <a:r>
              <a:rPr lang="en-US" sz="1600" b="0" dirty="0">
                <a:latin typeface="Comic Sans MS"/>
                <a:cs typeface="Comic Sans MS"/>
              </a:rPr>
              <a:t>and </a:t>
            </a:r>
            <a:r>
              <a:rPr lang="en-US" sz="1600" i="1" dirty="0">
                <a:latin typeface="Comic Sans MS"/>
                <a:cs typeface="Comic Sans MS"/>
              </a:rPr>
              <a:t>phloem</a:t>
            </a:r>
            <a:r>
              <a:rPr lang="en-US" sz="1600" b="0" dirty="0">
                <a:latin typeface="Comic Sans MS"/>
                <a:cs typeface="Comic Sans MS"/>
              </a:rPr>
              <a:t>. </a:t>
            </a:r>
            <a:endParaRPr lang="en-US" sz="1600" b="0" dirty="0" smtClean="0">
              <a:latin typeface="Comic Sans MS"/>
              <a:cs typeface="Comic Sans MS"/>
            </a:endParaRPr>
          </a:p>
          <a:p>
            <a:endParaRPr lang="en-US" sz="1600" b="0" dirty="0" smtClean="0">
              <a:latin typeface="Comic Sans MS"/>
              <a:cs typeface="Comic Sans MS"/>
            </a:endParaRPr>
          </a:p>
          <a:p>
            <a:r>
              <a:rPr lang="en-US" sz="1600" i="1" dirty="0" smtClean="0">
                <a:latin typeface="Comic Sans MS"/>
                <a:cs typeface="Comic Sans MS"/>
              </a:rPr>
              <a:t>Xylem</a:t>
            </a:r>
            <a:r>
              <a:rPr lang="en-US" sz="1600" b="0" i="1" dirty="0" smtClean="0">
                <a:latin typeface="Comic Sans MS"/>
                <a:cs typeface="Comic Sans MS"/>
              </a:rPr>
              <a:t>: </a:t>
            </a:r>
            <a:r>
              <a:rPr lang="en-US" sz="1600" b="0" dirty="0">
                <a:latin typeface="Comic Sans MS"/>
                <a:cs typeface="Comic Sans MS"/>
              </a:rPr>
              <a:t>dead cells that carry water and nutrients from roots to the rest of the plant.</a:t>
            </a:r>
          </a:p>
          <a:p>
            <a:r>
              <a:rPr lang="en-US" sz="1600" b="0" dirty="0">
                <a:latin typeface="Comic Sans MS"/>
                <a:cs typeface="Comic Sans MS"/>
              </a:rPr>
              <a:t>                                                </a:t>
            </a:r>
          </a:p>
          <a:p>
            <a:r>
              <a:rPr lang="en-US" sz="1600" i="1" dirty="0" smtClean="0">
                <a:latin typeface="Comic Sans MS"/>
                <a:cs typeface="Comic Sans MS"/>
              </a:rPr>
              <a:t>Phloem</a:t>
            </a:r>
            <a:r>
              <a:rPr lang="en-US" sz="1600" b="0" dirty="0" smtClean="0">
                <a:latin typeface="Comic Sans MS"/>
                <a:cs typeface="Comic Sans MS"/>
              </a:rPr>
              <a:t>: living </a:t>
            </a:r>
            <a:r>
              <a:rPr lang="en-US" sz="1600" b="0" dirty="0">
                <a:latin typeface="Comic Sans MS"/>
                <a:cs typeface="Comic Sans MS"/>
              </a:rPr>
              <a:t>cells that distribute sugars and amino acids throughout the plant</a:t>
            </a:r>
          </a:p>
          <a:p>
            <a:endParaRPr lang="en-US" sz="1600" b="0" dirty="0">
              <a:latin typeface="Comic Sans MS"/>
              <a:cs typeface="Comic Sans MS"/>
            </a:endParaRPr>
          </a:p>
          <a:p>
            <a:r>
              <a:rPr lang="en-US" sz="1600" b="0" dirty="0">
                <a:latin typeface="Comic Sans MS"/>
                <a:cs typeface="Comic Sans MS"/>
              </a:rPr>
              <a:t>C</a:t>
            </a:r>
            <a:r>
              <a:rPr lang="en-US" sz="1600" b="0" dirty="0" smtClean="0">
                <a:latin typeface="Comic Sans MS"/>
                <a:cs typeface="Comic Sans MS"/>
              </a:rPr>
              <a:t>ells typically </a:t>
            </a:r>
            <a:r>
              <a:rPr lang="en-US" sz="1600" b="0" dirty="0">
                <a:latin typeface="Comic Sans MS"/>
                <a:cs typeface="Comic Sans MS"/>
              </a:rPr>
              <a:t>long and </a:t>
            </a:r>
            <a:r>
              <a:rPr lang="en-US" sz="1600" b="0" dirty="0" smtClean="0">
                <a:latin typeface="Comic Sans MS"/>
                <a:cs typeface="Comic Sans MS"/>
              </a:rPr>
              <a:t>slender . </a:t>
            </a:r>
          </a:p>
          <a:p>
            <a:endParaRPr lang="en-US" sz="1600" b="0" dirty="0">
              <a:latin typeface="Comic Sans MS"/>
              <a:cs typeface="Comic Sans MS"/>
            </a:endParaRPr>
          </a:p>
          <a:p>
            <a:r>
              <a:rPr lang="en-US" sz="1600" b="0" dirty="0" smtClean="0">
                <a:latin typeface="Comic Sans MS"/>
                <a:cs typeface="Comic Sans MS"/>
              </a:rPr>
              <a:t>Function </a:t>
            </a:r>
            <a:r>
              <a:rPr lang="en-US" sz="1600" b="0" dirty="0">
                <a:latin typeface="Comic Sans MS"/>
                <a:cs typeface="Comic Sans MS"/>
              </a:rPr>
              <a:t>in the conduction of water, minerals, and nutrients throughout the </a:t>
            </a:r>
            <a:r>
              <a:rPr lang="en-US" sz="1600" b="0" dirty="0" smtClean="0">
                <a:latin typeface="Comic Sans MS"/>
                <a:cs typeface="Comic Sans MS"/>
              </a:rPr>
              <a:t>plant (similar </a:t>
            </a:r>
            <a:r>
              <a:rPr lang="en-US" sz="1600" b="0" dirty="0">
                <a:latin typeface="Comic Sans MS"/>
                <a:cs typeface="Comic Sans MS"/>
              </a:rPr>
              <a:t>to </a:t>
            </a:r>
            <a:r>
              <a:rPr lang="en-US" sz="1600" b="0" dirty="0" smtClean="0">
                <a:latin typeface="Comic Sans MS"/>
                <a:cs typeface="Comic Sans MS"/>
              </a:rPr>
              <a:t>pipes).</a:t>
            </a:r>
            <a:endParaRPr lang="en-US" sz="1600" dirty="0" smtClean="0">
              <a:latin typeface="Comic Sans MS"/>
              <a:cs typeface="Comic Sans MS"/>
            </a:endParaRPr>
          </a:p>
        </p:txBody>
      </p:sp>
      <p:pic>
        <p:nvPicPr>
          <p:cNvPr id="3" name="Picture 2" descr="800px-Celery_cross_sect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2971800"/>
            <a:ext cx="4419600" cy="2572789"/>
          </a:xfrm>
          <a:prstGeom prst="rect">
            <a:avLst/>
          </a:prstGeom>
        </p:spPr>
      </p:pic>
      <p:sp>
        <p:nvSpPr>
          <p:cNvPr id="4" name="TextBox 3"/>
          <p:cNvSpPr txBox="1"/>
          <p:nvPr/>
        </p:nvSpPr>
        <p:spPr>
          <a:xfrm>
            <a:off x="4267200" y="5715000"/>
            <a:ext cx="4724400" cy="830997"/>
          </a:xfrm>
          <a:prstGeom prst="rect">
            <a:avLst/>
          </a:prstGeom>
          <a:noFill/>
        </p:spPr>
        <p:txBody>
          <a:bodyPr wrap="square" rtlCol="0">
            <a:spAutoFit/>
          </a:bodyPr>
          <a:lstStyle/>
          <a:p>
            <a:pPr algn="ctr"/>
            <a:r>
              <a:rPr lang="en-US" sz="1400" b="0" dirty="0">
                <a:latin typeface="Comic Sans MS"/>
                <a:cs typeface="Comic Sans MS"/>
              </a:rPr>
              <a:t>Cross section of celery stalk, showing vascular bundles, which include both phloem and </a:t>
            </a:r>
            <a:r>
              <a:rPr lang="en-US" sz="1400" b="0" dirty="0" smtClean="0">
                <a:latin typeface="Comic Sans MS"/>
                <a:cs typeface="Comic Sans MS"/>
              </a:rPr>
              <a:t>xylem</a:t>
            </a:r>
            <a:r>
              <a:rPr lang="en-US" sz="1600" b="0" dirty="0" smtClean="0">
                <a:latin typeface="Comic Sans MS"/>
                <a:cs typeface="Comic Sans MS"/>
              </a:rPr>
              <a:t>.</a:t>
            </a:r>
          </a:p>
          <a:p>
            <a:pPr algn="ctr"/>
            <a:endParaRPr lang="en-US" sz="1600" b="0" dirty="0">
              <a:latin typeface="Comic Sans MS"/>
              <a:cs typeface="Comic Sans MS"/>
            </a:endParaRPr>
          </a:p>
        </p:txBody>
      </p:sp>
      <p:pic>
        <p:nvPicPr>
          <p:cNvPr id="5" name="Picture 4" descr="celerylabe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228600"/>
            <a:ext cx="4597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58239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001000" cy="838200"/>
          </a:xfrm>
        </p:spPr>
        <p:txBody>
          <a:bodyPr/>
          <a:lstStyle/>
          <a:p>
            <a:r>
              <a:rPr lang="en-US" sz="3600" b="1" dirty="0" smtClean="0">
                <a:solidFill>
                  <a:schemeClr val="bg2">
                    <a:lumMod val="50000"/>
                  </a:schemeClr>
                </a:solidFill>
                <a:latin typeface="Comic Sans MS"/>
                <a:cs typeface="Comic Sans MS"/>
              </a:rPr>
              <a:t>Vascular Tissue of Plants</a:t>
            </a:r>
            <a:endParaRPr lang="en-US" sz="3600" b="1" dirty="0">
              <a:solidFill>
                <a:schemeClr val="bg2">
                  <a:lumMod val="50000"/>
                </a:schemeClr>
              </a:solidFill>
              <a:latin typeface="Comic Sans MS"/>
              <a:cs typeface="Comic Sans MS"/>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Vascular tissue of plant</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3" name="Picture 2" descr="600px-Plant_cell_types.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90600"/>
            <a:ext cx="9144000" cy="5372100"/>
          </a:xfrm>
          <a:prstGeom prst="rect">
            <a:avLst/>
          </a:prstGeom>
        </p:spPr>
      </p:pic>
    </p:spTree>
    <p:extLst>
      <p:ext uri="{BB962C8B-B14F-4D97-AF65-F5344CB8AC3E}">
        <p14:creationId xmlns:p14="http://schemas.microsoft.com/office/powerpoint/2010/main" val="24176403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001000" cy="838200"/>
          </a:xfrm>
        </p:spPr>
        <p:txBody>
          <a:bodyPr/>
          <a:lstStyle/>
          <a:p>
            <a:r>
              <a:rPr lang="en-US" sz="3600" b="1" dirty="0" smtClean="0">
                <a:solidFill>
                  <a:schemeClr val="bg2">
                    <a:lumMod val="50000"/>
                  </a:schemeClr>
                </a:solidFill>
                <a:latin typeface="Comic Sans MS"/>
                <a:cs typeface="Comic Sans MS"/>
              </a:rPr>
              <a:t>Vascular Tissue of Plants</a:t>
            </a:r>
            <a:endParaRPr lang="en-US" sz="3600" b="1" dirty="0">
              <a:solidFill>
                <a:schemeClr val="bg2">
                  <a:lumMod val="50000"/>
                </a:schemeClr>
              </a:solidFill>
              <a:latin typeface="Comic Sans MS"/>
              <a:cs typeface="Comic Sans MS"/>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Cross-section of flax plant stem</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143000"/>
            <a:ext cx="6019800" cy="5257800"/>
          </a:xfrm>
          <a:prstGeom prst="rect">
            <a:avLst/>
          </a:prstGeom>
        </p:spPr>
      </p:pic>
      <p:sp>
        <p:nvSpPr>
          <p:cNvPr id="2" name="TextBox 1"/>
          <p:cNvSpPr txBox="1"/>
          <p:nvPr/>
        </p:nvSpPr>
        <p:spPr>
          <a:xfrm>
            <a:off x="6858000" y="2057400"/>
            <a:ext cx="2057400" cy="3631763"/>
          </a:xfrm>
          <a:prstGeom prst="rect">
            <a:avLst/>
          </a:prstGeom>
          <a:noFill/>
        </p:spPr>
        <p:txBody>
          <a:bodyPr wrap="square" rtlCol="0">
            <a:spAutoFit/>
          </a:bodyPr>
          <a:lstStyle/>
          <a:p>
            <a:r>
              <a:rPr lang="en-US" dirty="0" smtClean="0">
                <a:solidFill>
                  <a:srgbClr val="4E8AA6"/>
                </a:solidFill>
                <a:latin typeface="Comic Sans MS"/>
                <a:cs typeface="Comic Sans MS"/>
              </a:rPr>
              <a:t>LEGEND:</a:t>
            </a:r>
            <a:endParaRPr lang="en-US" dirty="0">
              <a:solidFill>
                <a:srgbClr val="4E8AA6"/>
              </a:solidFill>
              <a:latin typeface="Comic Sans MS"/>
              <a:cs typeface="Comic Sans MS"/>
            </a:endParaRPr>
          </a:p>
          <a:p>
            <a:r>
              <a:rPr lang="en-US" sz="1600" b="0" dirty="0" smtClean="0">
                <a:latin typeface="Comic Sans MS"/>
                <a:cs typeface="Comic Sans MS"/>
              </a:rPr>
              <a:t>1. </a:t>
            </a:r>
            <a:r>
              <a:rPr lang="en-US" sz="1600" dirty="0" smtClean="0">
                <a:latin typeface="Comic Sans MS"/>
                <a:cs typeface="Comic Sans MS"/>
              </a:rPr>
              <a:t>Pith:</a:t>
            </a:r>
            <a:r>
              <a:rPr lang="en-US" sz="1400" b="0" dirty="0" smtClean="0">
                <a:latin typeface="Comic Sans MS"/>
                <a:cs typeface="Comic Sans MS"/>
              </a:rPr>
              <a:t> soft, spongy central tissue that is not dermal or vascular.</a:t>
            </a:r>
            <a:endParaRPr lang="en-US" sz="1400" b="0" dirty="0">
              <a:latin typeface="Comic Sans MS"/>
              <a:cs typeface="Comic Sans MS"/>
            </a:endParaRPr>
          </a:p>
          <a:p>
            <a:r>
              <a:rPr lang="en-US" sz="1600" b="0" dirty="0" smtClean="0">
                <a:latin typeface="Comic Sans MS"/>
                <a:cs typeface="Comic Sans MS"/>
              </a:rPr>
              <a:t>2. </a:t>
            </a:r>
            <a:r>
              <a:rPr lang="en-US" sz="1600" dirty="0" err="1">
                <a:latin typeface="Comic Sans MS"/>
                <a:cs typeface="Comic Sans MS"/>
              </a:rPr>
              <a:t>P</a:t>
            </a:r>
            <a:r>
              <a:rPr lang="en-US" sz="1600" dirty="0" err="1" smtClean="0">
                <a:latin typeface="Comic Sans MS"/>
                <a:cs typeface="Comic Sans MS"/>
              </a:rPr>
              <a:t>rotoxylem</a:t>
            </a:r>
            <a:endParaRPr lang="en-US" sz="1600" dirty="0">
              <a:latin typeface="Comic Sans MS"/>
              <a:cs typeface="Comic Sans MS"/>
            </a:endParaRPr>
          </a:p>
          <a:p>
            <a:r>
              <a:rPr lang="en-US" sz="1600" b="0" dirty="0" smtClean="0">
                <a:latin typeface="Comic Sans MS"/>
                <a:cs typeface="Comic Sans MS"/>
              </a:rPr>
              <a:t>3. </a:t>
            </a:r>
            <a:r>
              <a:rPr lang="en-US" sz="1600" dirty="0" smtClean="0">
                <a:latin typeface="Comic Sans MS"/>
                <a:cs typeface="Comic Sans MS"/>
              </a:rPr>
              <a:t>Xylem</a:t>
            </a:r>
            <a:endParaRPr lang="en-US" sz="1600" dirty="0">
              <a:latin typeface="Comic Sans MS"/>
              <a:cs typeface="Comic Sans MS"/>
            </a:endParaRPr>
          </a:p>
          <a:p>
            <a:r>
              <a:rPr lang="en-US" sz="1600" b="0" dirty="0" smtClean="0">
                <a:latin typeface="Comic Sans MS"/>
                <a:cs typeface="Comic Sans MS"/>
              </a:rPr>
              <a:t>4. </a:t>
            </a:r>
            <a:r>
              <a:rPr lang="en-US" sz="1600" dirty="0" smtClean="0">
                <a:latin typeface="Comic Sans MS"/>
                <a:cs typeface="Comic Sans MS"/>
              </a:rPr>
              <a:t>Phloem </a:t>
            </a:r>
            <a:endParaRPr lang="en-US" sz="1600" dirty="0">
              <a:latin typeface="Comic Sans MS"/>
              <a:cs typeface="Comic Sans MS"/>
            </a:endParaRPr>
          </a:p>
          <a:p>
            <a:r>
              <a:rPr lang="en-US" sz="1600" b="0" dirty="0" smtClean="0">
                <a:latin typeface="Comic Sans MS"/>
                <a:cs typeface="Comic Sans MS"/>
              </a:rPr>
              <a:t>5. </a:t>
            </a:r>
            <a:r>
              <a:rPr lang="en-US" sz="1600" dirty="0" smtClean="0">
                <a:latin typeface="Comic Sans MS"/>
                <a:cs typeface="Comic Sans MS"/>
              </a:rPr>
              <a:t>Sclerenchyma</a:t>
            </a:r>
            <a:r>
              <a:rPr lang="en-US" sz="1600" b="0" dirty="0" smtClean="0">
                <a:latin typeface="Comic Sans MS"/>
                <a:cs typeface="Comic Sans MS"/>
              </a:rPr>
              <a:t> </a:t>
            </a:r>
            <a:endParaRPr lang="en-US" sz="1600" b="0" dirty="0">
              <a:latin typeface="Comic Sans MS"/>
              <a:cs typeface="Comic Sans MS"/>
            </a:endParaRPr>
          </a:p>
          <a:p>
            <a:r>
              <a:rPr lang="en-US" sz="1600" b="0" dirty="0" smtClean="0">
                <a:latin typeface="Comic Sans MS"/>
                <a:cs typeface="Comic Sans MS"/>
              </a:rPr>
              <a:t>6. </a:t>
            </a:r>
            <a:r>
              <a:rPr lang="en-US" sz="1600" dirty="0" smtClean="0">
                <a:latin typeface="Comic Sans MS"/>
                <a:cs typeface="Comic Sans MS"/>
              </a:rPr>
              <a:t>Cortex</a:t>
            </a:r>
            <a:r>
              <a:rPr lang="en-US" sz="1600" b="0" dirty="0">
                <a:latin typeface="Comic Sans MS"/>
                <a:cs typeface="Comic Sans MS"/>
              </a:rPr>
              <a:t>:</a:t>
            </a:r>
            <a:r>
              <a:rPr lang="en-US" sz="1600" b="0" dirty="0" smtClean="0">
                <a:latin typeface="Comic Sans MS"/>
                <a:cs typeface="Comic Sans MS"/>
              </a:rPr>
              <a:t> </a:t>
            </a:r>
            <a:r>
              <a:rPr lang="en-US" sz="1400" b="0" dirty="0" smtClean="0">
                <a:latin typeface="Comic Sans MS"/>
                <a:cs typeface="Comic Sans MS"/>
              </a:rPr>
              <a:t>tissue </a:t>
            </a:r>
            <a:r>
              <a:rPr lang="en-US" sz="1400" b="0" dirty="0">
                <a:latin typeface="Comic Sans MS"/>
                <a:cs typeface="Comic Sans MS"/>
              </a:rPr>
              <a:t>found between the epidermis and vascular </a:t>
            </a:r>
            <a:r>
              <a:rPr lang="en-US" sz="1400" b="0" dirty="0" smtClean="0">
                <a:latin typeface="Comic Sans MS"/>
                <a:cs typeface="Comic Sans MS"/>
              </a:rPr>
              <a:t>tissue. </a:t>
            </a:r>
            <a:endParaRPr lang="en-US" sz="1400" b="0" dirty="0">
              <a:latin typeface="Comic Sans MS"/>
              <a:cs typeface="Comic Sans MS"/>
            </a:endParaRPr>
          </a:p>
          <a:p>
            <a:r>
              <a:rPr lang="en-US" sz="1600" b="0" dirty="0" smtClean="0">
                <a:latin typeface="Comic Sans MS"/>
                <a:cs typeface="Comic Sans MS"/>
              </a:rPr>
              <a:t>7. </a:t>
            </a:r>
            <a:r>
              <a:rPr lang="en-US" sz="1600" dirty="0" smtClean="0">
                <a:latin typeface="Comic Sans MS"/>
                <a:cs typeface="Comic Sans MS"/>
              </a:rPr>
              <a:t>Epidermis</a:t>
            </a:r>
          </a:p>
          <a:p>
            <a:endParaRPr lang="en-US" sz="1600" b="0" dirty="0">
              <a:latin typeface="Comic Sans MS"/>
              <a:cs typeface="Comic Sans MS"/>
            </a:endParaRPr>
          </a:p>
        </p:txBody>
      </p:sp>
    </p:spTree>
    <p:extLst>
      <p:ext uri="{BB962C8B-B14F-4D97-AF65-F5344CB8AC3E}">
        <p14:creationId xmlns:p14="http://schemas.microsoft.com/office/powerpoint/2010/main" val="7811747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5029200" cy="639763"/>
          </a:xfrm>
        </p:spPr>
        <p:txBody>
          <a:bodyPr/>
          <a:lstStyle/>
          <a:p>
            <a:pPr algn="l" eaLnBrk="1" hangingPunct="1"/>
            <a:r>
              <a:rPr lang="en-US" altLang="en-US" sz="3600" b="1" dirty="0" smtClean="0">
                <a:solidFill>
                  <a:srgbClr val="005100"/>
                </a:solidFill>
                <a:latin typeface="Comic Sans MS" pitchFamily="66" charset="0"/>
              </a:rPr>
              <a:t>Types of Land Plants</a:t>
            </a:r>
            <a:endParaRPr lang="en-US" altLang="en-US" sz="2400" b="1" i="1" dirty="0" smtClean="0">
              <a:solidFill>
                <a:srgbClr val="005100"/>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533400" y="1143000"/>
            <a:ext cx="4495800" cy="5293757"/>
          </a:xfrm>
          <a:prstGeom prst="rect">
            <a:avLst/>
          </a:prstGeom>
          <a:noFill/>
        </p:spPr>
        <p:txBody>
          <a:bodyPr wrap="square" rtlCol="0">
            <a:spAutoFit/>
          </a:bodyPr>
          <a:lstStyle/>
          <a:p>
            <a:r>
              <a:rPr lang="en-US" sz="2000" dirty="0" smtClean="0">
                <a:solidFill>
                  <a:schemeClr val="bg2">
                    <a:lumMod val="75000"/>
                  </a:schemeClr>
                </a:solidFill>
                <a:latin typeface="Comic Sans MS"/>
                <a:cs typeface="Comic Sans MS"/>
              </a:rPr>
              <a:t>1. Non-Vascular Plants </a:t>
            </a:r>
          </a:p>
          <a:p>
            <a:pPr marL="285750" indent="-285750">
              <a:buFontTx/>
              <a:buChar char="-"/>
            </a:pPr>
            <a:r>
              <a:rPr lang="en-US" sz="1600" u="sng" dirty="0" err="1" smtClean="0">
                <a:solidFill>
                  <a:schemeClr val="bg2">
                    <a:lumMod val="75000"/>
                  </a:schemeClr>
                </a:solidFill>
                <a:latin typeface="Comic Sans MS"/>
                <a:cs typeface="Comic Sans MS"/>
              </a:rPr>
              <a:t>Bryophyta</a:t>
            </a:r>
            <a:r>
              <a:rPr lang="en-US" sz="1600" dirty="0" smtClean="0">
                <a:solidFill>
                  <a:schemeClr val="bg2">
                    <a:lumMod val="75000"/>
                  </a:schemeClr>
                </a:solidFill>
                <a:latin typeface="Comic Sans MS"/>
                <a:cs typeface="Comic Sans MS"/>
              </a:rPr>
              <a:t>: </a:t>
            </a:r>
            <a:r>
              <a:rPr lang="en-US" sz="1400" b="0" i="1" dirty="0" smtClean="0">
                <a:solidFill>
                  <a:schemeClr val="bg2">
                    <a:lumMod val="75000"/>
                  </a:schemeClr>
                </a:solidFill>
                <a:latin typeface="Comic Sans MS"/>
                <a:cs typeface="Comic Sans MS"/>
              </a:rPr>
              <a:t>Mosses</a:t>
            </a:r>
            <a:r>
              <a:rPr lang="en-US" sz="1400" b="0" dirty="0" smtClean="0">
                <a:solidFill>
                  <a:schemeClr val="bg2">
                    <a:lumMod val="75000"/>
                  </a:schemeClr>
                </a:solidFill>
                <a:latin typeface="Comic Sans MS"/>
                <a:cs typeface="Comic Sans MS"/>
              </a:rPr>
              <a:t>, Hornworts, Liverworts</a:t>
            </a:r>
          </a:p>
          <a:p>
            <a:endParaRPr lang="en-US" sz="1200" b="0" dirty="0" smtClean="0">
              <a:latin typeface="Comic Sans MS"/>
              <a:cs typeface="Comic Sans MS"/>
            </a:endParaRPr>
          </a:p>
          <a:p>
            <a:r>
              <a:rPr lang="en-US" sz="2800" dirty="0" smtClean="0">
                <a:ln w="12700">
                  <a:solidFill>
                    <a:schemeClr val="tx2">
                      <a:satMod val="155000"/>
                    </a:schemeClr>
                  </a:solidFill>
                  <a:prstDash val="solid"/>
                </a:ln>
                <a:solidFill>
                  <a:srgbClr val="FFD909"/>
                </a:solidFill>
                <a:effectLst>
                  <a:outerShdw blurRad="41275" dist="20320" dir="1800000" algn="tl" rotWithShape="0">
                    <a:srgbClr val="000000">
                      <a:alpha val="40000"/>
                    </a:srgbClr>
                  </a:outerShdw>
                </a:effectLst>
                <a:latin typeface="Comic Sans MS"/>
                <a:cs typeface="Comic Sans MS"/>
              </a:rPr>
              <a:t>2. Vascular Plants</a:t>
            </a:r>
          </a:p>
          <a:p>
            <a:r>
              <a:rPr lang="en-US" sz="2000" dirty="0" smtClean="0">
                <a:latin typeface="Comic Sans MS"/>
                <a:cs typeface="Comic Sans MS"/>
              </a:rPr>
              <a:t>a. Seedless Vascular Plants</a:t>
            </a:r>
          </a:p>
          <a:p>
            <a:r>
              <a:rPr lang="en-US" b="0" dirty="0" smtClean="0">
                <a:latin typeface="Comic Sans MS"/>
                <a:cs typeface="Comic Sans MS"/>
              </a:rPr>
              <a:t>-   </a:t>
            </a:r>
            <a:r>
              <a:rPr lang="en-US" b="0" u="sng" dirty="0" smtClean="0">
                <a:latin typeface="Comic Sans MS"/>
                <a:cs typeface="Comic Sans MS"/>
              </a:rPr>
              <a:t>Example:</a:t>
            </a:r>
            <a:r>
              <a:rPr lang="en-US" sz="1600" b="0" dirty="0" smtClean="0">
                <a:latin typeface="Comic Sans MS"/>
                <a:cs typeface="Comic Sans MS"/>
              </a:rPr>
              <a:t> </a:t>
            </a:r>
            <a:r>
              <a:rPr lang="en-US" b="0" dirty="0" err="1" smtClean="0">
                <a:latin typeface="Comic Sans MS"/>
                <a:cs typeface="Comic Sans MS"/>
              </a:rPr>
              <a:t>Pterophyta</a:t>
            </a:r>
            <a:r>
              <a:rPr lang="en-US" b="0" dirty="0" smtClean="0">
                <a:latin typeface="Comic Sans MS"/>
                <a:cs typeface="Comic Sans MS"/>
              </a:rPr>
              <a:t> – Ferns</a:t>
            </a:r>
          </a:p>
          <a:p>
            <a:pPr marL="342900" indent="-342900">
              <a:buFontTx/>
              <a:buChar char="-"/>
            </a:pPr>
            <a:r>
              <a:rPr lang="en-US" b="0" dirty="0" smtClean="0">
                <a:latin typeface="Comic Sans MS"/>
                <a:cs typeface="Comic Sans MS"/>
              </a:rPr>
              <a:t>Important parts to the life cycle: </a:t>
            </a:r>
          </a:p>
          <a:p>
            <a:r>
              <a:rPr lang="en-US" b="0" i="1" dirty="0">
                <a:latin typeface="Comic Sans MS"/>
                <a:cs typeface="Comic Sans MS"/>
              </a:rPr>
              <a:t> </a:t>
            </a:r>
            <a:r>
              <a:rPr lang="en-US" b="0" i="1" dirty="0" smtClean="0">
                <a:latin typeface="Comic Sans MS"/>
                <a:cs typeface="Comic Sans MS"/>
              </a:rPr>
              <a:t>    </a:t>
            </a:r>
            <a:r>
              <a:rPr lang="en-US" sz="1600" b="0" i="1" dirty="0" smtClean="0">
                <a:latin typeface="Comic Sans MS"/>
                <a:cs typeface="Comic Sans MS"/>
              </a:rPr>
              <a:t>sporophyte, </a:t>
            </a:r>
            <a:r>
              <a:rPr lang="en-US" sz="1600" b="0" i="1" dirty="0" err="1" smtClean="0">
                <a:latin typeface="Comic Sans MS"/>
                <a:cs typeface="Comic Sans MS"/>
              </a:rPr>
              <a:t>sori</a:t>
            </a:r>
            <a:r>
              <a:rPr lang="en-US" sz="1600" b="0" i="1" dirty="0" smtClean="0">
                <a:latin typeface="Comic Sans MS"/>
                <a:cs typeface="Comic Sans MS"/>
              </a:rPr>
              <a:t>, sporangium, spore, </a:t>
            </a:r>
          </a:p>
          <a:p>
            <a:r>
              <a:rPr lang="en-US" sz="1400" b="0" i="1" dirty="0">
                <a:latin typeface="Comic Sans MS"/>
                <a:cs typeface="Comic Sans MS"/>
              </a:rPr>
              <a:t> </a:t>
            </a:r>
            <a:r>
              <a:rPr lang="en-US" sz="1400" b="0" i="1" dirty="0" smtClean="0">
                <a:latin typeface="Comic Sans MS"/>
                <a:cs typeface="Comic Sans MS"/>
              </a:rPr>
              <a:t>     </a:t>
            </a:r>
            <a:r>
              <a:rPr lang="en-US" sz="1600" b="0" i="1" dirty="0" smtClean="0">
                <a:latin typeface="Comic Sans MS"/>
                <a:cs typeface="Comic Sans MS"/>
              </a:rPr>
              <a:t>gametophyte.</a:t>
            </a:r>
          </a:p>
          <a:p>
            <a:pPr marL="171450" indent="-171450">
              <a:buFontTx/>
              <a:buChar char="-"/>
            </a:pPr>
            <a:endParaRPr lang="en-US" sz="1200" b="0" dirty="0" smtClean="0">
              <a:latin typeface="Comic Sans MS"/>
              <a:cs typeface="Comic Sans MS"/>
            </a:endParaRPr>
          </a:p>
          <a:p>
            <a:r>
              <a:rPr lang="en-US" dirty="0" smtClean="0">
                <a:solidFill>
                  <a:schemeClr val="bg2">
                    <a:lumMod val="75000"/>
                  </a:schemeClr>
                </a:solidFill>
                <a:latin typeface="Comic Sans MS"/>
                <a:cs typeface="Comic Sans MS"/>
              </a:rPr>
              <a:t>b. Gymnosperms</a:t>
            </a:r>
          </a:p>
          <a:p>
            <a:r>
              <a:rPr lang="en-US" sz="1600" b="0" dirty="0" smtClean="0">
                <a:solidFill>
                  <a:schemeClr val="bg2">
                    <a:lumMod val="75000"/>
                  </a:schemeClr>
                </a:solidFill>
                <a:latin typeface="Comic Sans MS"/>
                <a:cs typeface="Comic Sans MS"/>
              </a:rPr>
              <a:t>-   </a:t>
            </a:r>
            <a:r>
              <a:rPr lang="en-US" sz="1600" b="0" u="sng" dirty="0" smtClean="0">
                <a:solidFill>
                  <a:schemeClr val="bg2">
                    <a:lumMod val="75000"/>
                  </a:schemeClr>
                </a:solidFill>
                <a:latin typeface="Comic Sans MS"/>
                <a:cs typeface="Comic Sans MS"/>
              </a:rPr>
              <a:t>Example</a:t>
            </a:r>
            <a:r>
              <a:rPr lang="en-US" sz="1600" b="0" dirty="0" smtClean="0">
                <a:solidFill>
                  <a:schemeClr val="bg2">
                    <a:lumMod val="75000"/>
                  </a:schemeClr>
                </a:solidFill>
                <a:latin typeface="Comic Sans MS"/>
                <a:cs typeface="Comic Sans MS"/>
              </a:rPr>
              <a:t>: Pines &amp; Spruces</a:t>
            </a:r>
          </a:p>
          <a:p>
            <a:pPr marL="285750" indent="-285750">
              <a:buFontTx/>
              <a:buChar char="-"/>
            </a:pPr>
            <a:r>
              <a:rPr lang="en-US" sz="1600" b="0" dirty="0" smtClean="0">
                <a:solidFill>
                  <a:schemeClr val="bg2">
                    <a:lumMod val="75000"/>
                  </a:schemeClr>
                </a:solidFill>
                <a:latin typeface="Comic Sans MS"/>
                <a:cs typeface="Comic Sans MS"/>
              </a:rPr>
              <a:t>Produce naked seeds, but not flowers.</a:t>
            </a:r>
          </a:p>
          <a:p>
            <a:endParaRPr lang="en-US" sz="1200" b="0" u="sng" dirty="0" smtClean="0">
              <a:solidFill>
                <a:schemeClr val="bg2">
                  <a:lumMod val="75000"/>
                </a:schemeClr>
              </a:solidFill>
              <a:latin typeface="Comic Sans MS"/>
              <a:cs typeface="Comic Sans MS"/>
            </a:endParaRPr>
          </a:p>
          <a:p>
            <a:r>
              <a:rPr lang="en-US" dirty="0" smtClean="0">
                <a:solidFill>
                  <a:schemeClr val="bg2">
                    <a:lumMod val="75000"/>
                  </a:schemeClr>
                </a:solidFill>
                <a:latin typeface="Comic Sans MS"/>
                <a:cs typeface="Comic Sans MS"/>
              </a:rPr>
              <a:t>c. Angiosperms</a:t>
            </a:r>
          </a:p>
          <a:p>
            <a:pPr marL="285750" indent="-285750">
              <a:buFontTx/>
              <a:buChar char="-"/>
            </a:pPr>
            <a:r>
              <a:rPr lang="en-US" sz="1600" b="0" dirty="0" smtClean="0">
                <a:solidFill>
                  <a:schemeClr val="bg2">
                    <a:lumMod val="75000"/>
                  </a:schemeClr>
                </a:solidFill>
                <a:latin typeface="Comic Sans MS"/>
                <a:cs typeface="Comic Sans MS"/>
              </a:rPr>
              <a:t>Flowering plants.</a:t>
            </a:r>
          </a:p>
          <a:p>
            <a:pPr marL="285750" indent="-285750">
              <a:buFontTx/>
              <a:buChar char="-"/>
            </a:pPr>
            <a:r>
              <a:rPr lang="en-US" sz="1600" b="0" dirty="0" smtClean="0">
                <a:solidFill>
                  <a:schemeClr val="bg2">
                    <a:lumMod val="75000"/>
                  </a:schemeClr>
                </a:solidFill>
                <a:latin typeface="Comic Sans MS"/>
                <a:cs typeface="Comic Sans MS"/>
              </a:rPr>
              <a:t>Seeds protected inside ovaries.</a:t>
            </a:r>
          </a:p>
          <a:p>
            <a:r>
              <a:rPr lang="en-US" sz="1600" b="0" dirty="0" smtClean="0">
                <a:solidFill>
                  <a:schemeClr val="bg2">
                    <a:lumMod val="75000"/>
                  </a:schemeClr>
                </a:solidFill>
                <a:latin typeface="Comic Sans MS"/>
                <a:cs typeface="Comic Sans MS"/>
              </a:rPr>
              <a:t>- </a:t>
            </a:r>
            <a:r>
              <a:rPr lang="en-US" sz="1600" b="0" dirty="0">
                <a:solidFill>
                  <a:schemeClr val="bg2">
                    <a:lumMod val="75000"/>
                  </a:schemeClr>
                </a:solidFill>
                <a:latin typeface="Comic Sans MS"/>
                <a:cs typeface="Comic Sans MS"/>
              </a:rPr>
              <a:t> </a:t>
            </a:r>
            <a:r>
              <a:rPr lang="en-US" sz="1600" b="0" dirty="0" smtClean="0">
                <a:solidFill>
                  <a:schemeClr val="bg2">
                    <a:lumMod val="75000"/>
                  </a:schemeClr>
                </a:solidFill>
                <a:latin typeface="Comic Sans MS"/>
                <a:cs typeface="Comic Sans MS"/>
              </a:rPr>
              <a:t> </a:t>
            </a:r>
            <a:r>
              <a:rPr lang="en-US" sz="1600" b="0" dirty="0">
                <a:solidFill>
                  <a:schemeClr val="bg2">
                    <a:lumMod val="75000"/>
                  </a:schemeClr>
                </a:solidFill>
                <a:latin typeface="Comic Sans MS"/>
                <a:cs typeface="Comic Sans MS"/>
              </a:rPr>
              <a:t>D</a:t>
            </a:r>
            <a:r>
              <a:rPr lang="en-US" sz="1600" b="0" dirty="0" smtClean="0">
                <a:solidFill>
                  <a:schemeClr val="bg2">
                    <a:lumMod val="75000"/>
                  </a:schemeClr>
                </a:solidFill>
                <a:latin typeface="Comic Sans MS"/>
                <a:cs typeface="Comic Sans MS"/>
              </a:rPr>
              <a:t>ominant type on the planet today.</a:t>
            </a:r>
            <a:endParaRPr lang="en-US" sz="2000" dirty="0" smtClean="0">
              <a:solidFill>
                <a:schemeClr val="bg2">
                  <a:lumMod val="75000"/>
                </a:schemeClr>
              </a:solidFill>
              <a:latin typeface="Comic Sans MS"/>
              <a:cs typeface="Comic Sans MS"/>
            </a:endParaRPr>
          </a:p>
          <a:p>
            <a:endParaRPr lang="en-US" sz="3200" dirty="0" smtClean="0">
              <a:latin typeface="Comic Sans MS"/>
              <a:cs typeface="Comic Sans MS"/>
            </a:endParaRPr>
          </a:p>
        </p:txBody>
      </p:sp>
      <p:sp>
        <p:nvSpPr>
          <p:cNvPr id="11" name="Text Box 6"/>
          <p:cNvSpPr txBox="1">
            <a:spLocks noChangeArrowheads="1"/>
          </p:cNvSpPr>
          <p:nvPr/>
        </p:nvSpPr>
        <p:spPr bwMode="auto">
          <a:xfrm>
            <a:off x="6094847" y="6459247"/>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Moss, </a:t>
            </a:r>
            <a:r>
              <a:rPr lang="en-US" altLang="en-US" sz="1000" b="0" dirty="0" smtClean="0">
                <a:latin typeface="Comic Sans MS" pitchFamily="66" charset="0"/>
              </a:rPr>
              <a:t> Wiki; </a:t>
            </a:r>
            <a:r>
              <a:rPr lang="en-US" altLang="en-US" sz="1000" b="0" dirty="0" smtClean="0">
                <a:latin typeface="Comic Sans MS" pitchFamily="66" charset="0"/>
                <a:hlinkClick r:id="rId6"/>
              </a:rPr>
              <a:t>Fern sori</a:t>
            </a:r>
            <a:r>
              <a:rPr lang="en-US" altLang="en-US" sz="1000" b="0" dirty="0" smtClean="0">
                <a:latin typeface="Comic Sans MS" pitchFamily="66" charset="0"/>
              </a:rPr>
              <a:t>,,Wiki; </a:t>
            </a:r>
            <a:r>
              <a:rPr lang="en-US" altLang="en-US" sz="1000" b="0" dirty="0">
                <a:latin typeface="Comic Sans MS" pitchFamily="66" charset="0"/>
                <a:hlinkClick r:id="rId7"/>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pic>
        <p:nvPicPr>
          <p:cNvPr id="16" name="Picture 1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0" y="2438400"/>
            <a:ext cx="1266713" cy="1610958"/>
          </a:xfrm>
          <a:prstGeom prst="ellipse">
            <a:avLst/>
          </a:prstGeom>
          <a:ln>
            <a:noFill/>
          </a:ln>
          <a:effectLst>
            <a:softEdge rad="112500"/>
          </a:effec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0" y="3962401"/>
            <a:ext cx="2971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3600" y="304800"/>
            <a:ext cx="2667000" cy="200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3000" y="1905000"/>
            <a:ext cx="2590800" cy="2175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70109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r>
              <a:rPr lang="en-US" sz="3600" b="1" dirty="0">
                <a:solidFill>
                  <a:srgbClr val="008000"/>
                </a:solidFill>
                <a:latin typeface="Comic Sans MS"/>
                <a:cs typeface="Comic Sans MS"/>
              </a:rPr>
              <a:t>Seedless Vascular Plants</a:t>
            </a:r>
          </a:p>
        </p:txBody>
      </p:sp>
      <p:sp>
        <p:nvSpPr>
          <p:cNvPr id="30724" name="Text Box 6"/>
          <p:cNvSpPr txBox="1">
            <a:spLocks noChangeArrowheads="1"/>
          </p:cNvSpPr>
          <p:nvPr/>
        </p:nvSpPr>
        <p:spPr bwMode="auto">
          <a:xfrm>
            <a:off x="6172200" y="6471195"/>
            <a:ext cx="297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Fern frond unfurling</a:t>
            </a:r>
            <a:r>
              <a:rPr lang="en-US" altLang="en-US" sz="1000" b="0" dirty="0" smtClean="0">
                <a:latin typeface="Comic Sans MS" pitchFamily="66" charset="0"/>
              </a:rPr>
              <a:t>, </a:t>
            </a:r>
            <a:r>
              <a:rPr lang="en-US" altLang="en-US" sz="1000" b="0" dirty="0" smtClean="0">
                <a:latin typeface="Comic Sans MS" pitchFamily="66" charset="0"/>
                <a:hlinkClick r:id="rId4"/>
              </a:rPr>
              <a:t>Ferns at Melbourne Botanical </a:t>
            </a:r>
            <a:r>
              <a:rPr lang="en-US" altLang="en-US" sz="1000" b="0" dirty="0" err="1" smtClean="0">
                <a:latin typeface="Comic Sans MS" pitchFamily="66" charset="0"/>
                <a:hlinkClick r:id="rId4"/>
              </a:rPr>
              <a:t>Gardens</a:t>
            </a:r>
            <a:r>
              <a:rPr lang="en-US" altLang="en-US" sz="1000" b="0" dirty="0" err="1" smtClean="0">
                <a:latin typeface="Comic Sans MS" pitchFamily="66" charset="0"/>
              </a:rPr>
              <a:t>,Wiki</a:t>
            </a:r>
            <a:r>
              <a:rPr lang="en-US" altLang="en-US" sz="1000" b="0" dirty="0" smtClean="0">
                <a:latin typeface="Comic Sans MS" pitchFamily="66" charset="0"/>
              </a:rPr>
              <a:t>.  </a:t>
            </a:r>
            <a:endParaRPr lang="en-US" altLang="en-US" sz="1000" b="0" dirty="0">
              <a:latin typeface="Comic Sans MS" pitchFamily="66"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066801"/>
            <a:ext cx="44323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3733800"/>
            <a:ext cx="4495800" cy="2514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7"/>
              </a:rPr>
              <a:t>Virtual </a:t>
            </a:r>
            <a:r>
              <a:rPr lang="en-US" altLang="en-US" sz="1000" b="0" dirty="0" smtClean="0">
                <a:latin typeface="Comic Sans MS" pitchFamily="66" charset="0"/>
                <a:hlinkClick r:id="rId7"/>
              </a:rPr>
              <a:t>Biology </a:t>
            </a:r>
            <a:r>
              <a:rPr lang="en-US" altLang="en-US" sz="1000" b="0" dirty="0">
                <a:latin typeface="Comic Sans MS" pitchFamily="66" charset="0"/>
                <a:hlinkClick r:id="rId7"/>
              </a:rPr>
              <a:t>Classroom </a:t>
            </a:r>
            <a:r>
              <a:rPr lang="en-US" altLang="en-US" sz="1000" b="0" dirty="0">
                <a:latin typeface="Comic Sans MS" pitchFamily="66" charset="0"/>
              </a:rPr>
              <a:t>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
        <p:nvSpPr>
          <p:cNvPr id="2" name="TextBox 1"/>
          <p:cNvSpPr txBox="1"/>
          <p:nvPr/>
        </p:nvSpPr>
        <p:spPr>
          <a:xfrm>
            <a:off x="533400" y="1219200"/>
            <a:ext cx="3505200" cy="5324535"/>
          </a:xfrm>
          <a:prstGeom prst="rect">
            <a:avLst/>
          </a:prstGeom>
          <a:noFill/>
        </p:spPr>
        <p:txBody>
          <a:bodyPr wrap="square" rtlCol="0">
            <a:spAutoFit/>
          </a:bodyPr>
          <a:lstStyle/>
          <a:p>
            <a:r>
              <a:rPr lang="en-US" sz="2400" u="sng" dirty="0" smtClean="0">
                <a:latin typeface="Comic Sans MS"/>
                <a:cs typeface="Comic Sans MS"/>
              </a:rPr>
              <a:t>Major </a:t>
            </a:r>
            <a:r>
              <a:rPr lang="en-US" sz="2400" u="sng" dirty="0">
                <a:latin typeface="Comic Sans MS"/>
                <a:cs typeface="Comic Sans MS"/>
              </a:rPr>
              <a:t>groups:</a:t>
            </a:r>
          </a:p>
          <a:p>
            <a:r>
              <a:rPr lang="en-US" sz="2400" b="0" dirty="0" smtClean="0">
                <a:latin typeface="Comic Sans MS"/>
                <a:cs typeface="Comic Sans MS"/>
              </a:rPr>
              <a:t>-</a:t>
            </a:r>
            <a:r>
              <a:rPr lang="en-US" sz="2400" dirty="0" smtClean="0">
                <a:latin typeface="Comic Sans MS"/>
                <a:cs typeface="Comic Sans MS"/>
              </a:rPr>
              <a:t> </a:t>
            </a:r>
            <a:r>
              <a:rPr lang="en-US" sz="2000" b="0" dirty="0" err="1" smtClean="0">
                <a:latin typeface="Comic Sans MS"/>
                <a:cs typeface="Comic Sans MS"/>
              </a:rPr>
              <a:t>Psilophyta</a:t>
            </a:r>
            <a:r>
              <a:rPr lang="en-US" sz="2000" b="0" dirty="0" smtClean="0">
                <a:latin typeface="Comic Sans MS"/>
                <a:cs typeface="Comic Sans MS"/>
              </a:rPr>
              <a:t> </a:t>
            </a:r>
            <a:r>
              <a:rPr lang="en-US" sz="2000" b="0" dirty="0">
                <a:latin typeface="Comic Sans MS"/>
                <a:cs typeface="Comic Sans MS"/>
              </a:rPr>
              <a:t>– Wisk ferns</a:t>
            </a:r>
          </a:p>
          <a:p>
            <a:r>
              <a:rPr lang="en-US" sz="2000" b="0" dirty="0" smtClean="0">
                <a:latin typeface="Comic Sans MS"/>
                <a:cs typeface="Comic Sans MS"/>
              </a:rPr>
              <a:t>- </a:t>
            </a:r>
            <a:r>
              <a:rPr lang="en-US" sz="2000" b="0" dirty="0" err="1" smtClean="0">
                <a:latin typeface="Comic Sans MS"/>
                <a:cs typeface="Comic Sans MS"/>
              </a:rPr>
              <a:t>Sphenophyta</a:t>
            </a:r>
            <a:r>
              <a:rPr lang="en-US" sz="2000" b="0" dirty="0" smtClean="0">
                <a:latin typeface="Comic Sans MS"/>
                <a:cs typeface="Comic Sans MS"/>
              </a:rPr>
              <a:t> </a:t>
            </a:r>
            <a:r>
              <a:rPr lang="en-US" sz="2000" b="0" dirty="0">
                <a:latin typeface="Comic Sans MS"/>
                <a:cs typeface="Comic Sans MS"/>
              </a:rPr>
              <a:t>– Horsetails</a:t>
            </a:r>
          </a:p>
          <a:p>
            <a:r>
              <a:rPr lang="en-US" sz="2000" b="0" dirty="0" smtClean="0">
                <a:latin typeface="Comic Sans MS"/>
                <a:cs typeface="Comic Sans MS"/>
              </a:rPr>
              <a:t>- </a:t>
            </a:r>
            <a:r>
              <a:rPr lang="en-US" sz="2000" b="0" dirty="0" err="1" smtClean="0">
                <a:latin typeface="Comic Sans MS"/>
                <a:cs typeface="Comic Sans MS"/>
              </a:rPr>
              <a:t>Lycophyta</a:t>
            </a:r>
            <a:r>
              <a:rPr lang="en-US" sz="2000" b="0" dirty="0" smtClean="0">
                <a:latin typeface="Comic Sans MS"/>
                <a:cs typeface="Comic Sans MS"/>
              </a:rPr>
              <a:t> </a:t>
            </a:r>
            <a:r>
              <a:rPr lang="en-US" sz="2000" b="0" dirty="0">
                <a:latin typeface="Comic Sans MS"/>
                <a:cs typeface="Comic Sans MS"/>
              </a:rPr>
              <a:t>– Club Mosses</a:t>
            </a:r>
          </a:p>
          <a:p>
            <a:r>
              <a:rPr lang="en-US" sz="2000" b="0" dirty="0" smtClean="0">
                <a:latin typeface="Comic Sans MS"/>
                <a:cs typeface="Comic Sans MS"/>
              </a:rPr>
              <a:t>- </a:t>
            </a:r>
            <a:r>
              <a:rPr lang="en-US" sz="2000" b="0" i="1" dirty="0" err="1" smtClean="0">
                <a:latin typeface="Comic Sans MS"/>
                <a:cs typeface="Comic Sans MS"/>
              </a:rPr>
              <a:t>Pterophyta</a:t>
            </a:r>
            <a:r>
              <a:rPr lang="en-US" sz="2000" b="0" i="1" dirty="0" smtClean="0">
                <a:latin typeface="Comic Sans MS"/>
                <a:cs typeface="Comic Sans MS"/>
              </a:rPr>
              <a:t> </a:t>
            </a:r>
            <a:r>
              <a:rPr lang="en-US" sz="2000" b="0" i="1" dirty="0">
                <a:latin typeface="Comic Sans MS"/>
                <a:cs typeface="Comic Sans MS"/>
              </a:rPr>
              <a:t>– Ferns</a:t>
            </a:r>
          </a:p>
          <a:p>
            <a:endParaRPr lang="en-US" sz="2000" b="0" dirty="0" smtClean="0">
              <a:latin typeface="Comic Sans MS"/>
              <a:cs typeface="Comic Sans MS"/>
            </a:endParaRPr>
          </a:p>
          <a:p>
            <a:endParaRPr lang="en-US" sz="2000" b="0" dirty="0" smtClean="0">
              <a:latin typeface="Comic Sans MS"/>
              <a:cs typeface="Comic Sans MS"/>
            </a:endParaRPr>
          </a:p>
          <a:p>
            <a:r>
              <a:rPr lang="en-US" sz="2000" b="0" dirty="0" smtClean="0">
                <a:latin typeface="Comic Sans MS"/>
                <a:cs typeface="Comic Sans MS"/>
              </a:rPr>
              <a:t>Reproduce via spores. No seeds or flowers.</a:t>
            </a:r>
          </a:p>
          <a:p>
            <a:endParaRPr lang="en-US" sz="2000" b="0" dirty="0" smtClean="0">
              <a:latin typeface="Comic Sans MS"/>
              <a:cs typeface="Comic Sans MS"/>
            </a:endParaRPr>
          </a:p>
          <a:p>
            <a:endParaRPr lang="en-US" sz="2000" b="0" dirty="0" smtClean="0">
              <a:latin typeface="Comic Sans MS"/>
              <a:cs typeface="Comic Sans MS"/>
            </a:endParaRPr>
          </a:p>
          <a:p>
            <a:r>
              <a:rPr lang="en-US" sz="2000" b="0" dirty="0">
                <a:latin typeface="Comic Sans MS"/>
                <a:cs typeface="Comic Sans MS"/>
              </a:rPr>
              <a:t>Important parts </a:t>
            </a:r>
            <a:r>
              <a:rPr lang="en-US" sz="2000" b="0" dirty="0" smtClean="0">
                <a:latin typeface="Comic Sans MS"/>
                <a:cs typeface="Comic Sans MS"/>
              </a:rPr>
              <a:t>of </a:t>
            </a:r>
            <a:r>
              <a:rPr lang="en-US" sz="2000" b="0" dirty="0">
                <a:latin typeface="Comic Sans MS"/>
                <a:cs typeface="Comic Sans MS"/>
              </a:rPr>
              <a:t>the life cycle: </a:t>
            </a:r>
            <a:r>
              <a:rPr lang="en-US" sz="2000" b="0" i="1" dirty="0">
                <a:latin typeface="Comic Sans MS"/>
                <a:cs typeface="Comic Sans MS"/>
              </a:rPr>
              <a:t>sporophyte, </a:t>
            </a:r>
            <a:r>
              <a:rPr lang="en-US" sz="2000" b="0" i="1" dirty="0" err="1">
                <a:latin typeface="Comic Sans MS"/>
                <a:cs typeface="Comic Sans MS"/>
              </a:rPr>
              <a:t>sori</a:t>
            </a:r>
            <a:r>
              <a:rPr lang="en-US" sz="2000" b="0" i="1" dirty="0">
                <a:latin typeface="Comic Sans MS"/>
                <a:cs typeface="Comic Sans MS"/>
              </a:rPr>
              <a:t>, sporangium, spore, gametophyte.</a:t>
            </a:r>
          </a:p>
          <a:p>
            <a:endParaRPr lang="en-US" sz="3200" dirty="0" smtClean="0">
              <a:latin typeface="Comic Sans MS"/>
              <a:cs typeface="Comic Sans MS"/>
            </a:endParaRPr>
          </a:p>
        </p:txBody>
      </p:sp>
    </p:spTree>
    <p:extLst>
      <p:ext uri="{BB962C8B-B14F-4D97-AF65-F5344CB8AC3E}">
        <p14:creationId xmlns:p14="http://schemas.microsoft.com/office/powerpoint/2010/main" val="4483398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3200400" cy="1219200"/>
          </a:xfrm>
        </p:spPr>
        <p:txBody>
          <a:bodyPr/>
          <a:lstStyle/>
          <a:p>
            <a:pPr eaLnBrk="1" hangingPunct="1"/>
            <a:r>
              <a:rPr lang="en-US" altLang="en-US" sz="3600" b="1" dirty="0" smtClean="0">
                <a:solidFill>
                  <a:srgbClr val="008000"/>
                </a:solidFill>
                <a:latin typeface="Comic Sans MS" pitchFamily="66" charset="0"/>
              </a:rPr>
              <a:t>Fern Sporophyte</a:t>
            </a:r>
            <a:endParaRPr lang="en-US" altLang="en-US" sz="2400" b="1" i="1" dirty="0" smtClean="0">
              <a:solidFill>
                <a:srgbClr val="008000"/>
              </a:solidFill>
              <a:latin typeface="Comic Sans MS" pitchFamily="66" charset="0"/>
            </a:endParaRPr>
          </a:p>
        </p:txBody>
      </p:sp>
      <p:sp>
        <p:nvSpPr>
          <p:cNvPr id="30724" name="Text Box 6"/>
          <p:cNvSpPr txBox="1">
            <a:spLocks noChangeArrowheads="1"/>
          </p:cNvSpPr>
          <p:nvPr/>
        </p:nvSpPr>
        <p:spPr bwMode="auto">
          <a:xfrm>
            <a:off x="6400800" y="6471195"/>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Fern sori</a:t>
            </a:r>
            <a:r>
              <a:rPr lang="en-US" altLang="en-US" sz="1000" b="0" dirty="0" smtClean="0">
                <a:latin typeface="Comic Sans MS" pitchFamily="66" charset="0"/>
              </a:rPr>
              <a:t>, </a:t>
            </a:r>
            <a:r>
              <a:rPr lang="en-US" altLang="en-US" sz="1000" b="0" dirty="0" smtClean="0">
                <a:latin typeface="Comic Sans MS" pitchFamily="66" charset="0"/>
                <a:hlinkClick r:id="rId4"/>
              </a:rPr>
              <a:t>Round sori up close</a:t>
            </a:r>
            <a:r>
              <a:rPr lang="en-US" altLang="en-US" sz="1000" b="0" dirty="0" smtClean="0">
                <a:latin typeface="Comic Sans MS" pitchFamily="66" charset="0"/>
              </a:rPr>
              <a:t>, </a:t>
            </a:r>
            <a:r>
              <a:rPr lang="en-US" altLang="en-US" sz="1000" b="0" dirty="0" smtClean="0">
                <a:latin typeface="Comic Sans MS" pitchFamily="66" charset="0"/>
                <a:hlinkClick r:id="rId5"/>
              </a:rPr>
              <a:t>Ferm </a:t>
            </a:r>
            <a:r>
              <a:rPr lang="en-US" altLang="en-US" sz="1000" b="0" dirty="0" err="1" smtClean="0">
                <a:latin typeface="Comic Sans MS" pitchFamily="66" charset="0"/>
                <a:hlinkClick r:id="rId5"/>
              </a:rPr>
              <a:t>sporangium</a:t>
            </a:r>
            <a:r>
              <a:rPr lang="en-US" altLang="en-US" sz="1000" b="0" dirty="0" err="1" smtClean="0">
                <a:latin typeface="Comic Sans MS" pitchFamily="66" charset="0"/>
              </a:rPr>
              <a:t>,Wiki</a:t>
            </a:r>
            <a:r>
              <a:rPr lang="en-US" altLang="en-US" sz="1000" b="0" dirty="0" smtClean="0">
                <a:latin typeface="Comic Sans MS" pitchFamily="66" charset="0"/>
              </a:rPr>
              <a:t>.  </a:t>
            </a:r>
            <a:endParaRPr lang="en-US" altLang="en-US" sz="1000" b="0" dirty="0">
              <a:latin typeface="Comic Sans MS" pitchFamily="66"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57200"/>
            <a:ext cx="4114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3505200"/>
            <a:ext cx="2819400" cy="2650513"/>
          </a:xfrm>
          <a:prstGeom prst="ellipse">
            <a:avLst/>
          </a:prstGeom>
          <a:ln>
            <a:noFill/>
          </a:ln>
          <a:effectLst>
            <a:softEdge rad="112500"/>
          </a:effectLst>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8"/>
              </a:rPr>
              <a:t>Virtual </a:t>
            </a:r>
            <a:r>
              <a:rPr lang="en-US" altLang="en-US" sz="1000" b="0" dirty="0" smtClean="0">
                <a:latin typeface="Comic Sans MS" pitchFamily="66" charset="0"/>
                <a:hlinkClick r:id="rId8"/>
              </a:rPr>
              <a:t>Biology </a:t>
            </a:r>
            <a:r>
              <a:rPr lang="en-US" altLang="en-US" sz="1000" b="0" dirty="0">
                <a:latin typeface="Comic Sans MS" pitchFamily="66" charset="0"/>
                <a:hlinkClick r:id="rId8"/>
              </a:rPr>
              <a:t>Classroom </a:t>
            </a:r>
            <a:r>
              <a:rPr lang="en-US" altLang="en-US" sz="1000" b="0" dirty="0">
                <a:latin typeface="Comic Sans MS" pitchFamily="66" charset="0"/>
              </a:rPr>
              <a:t>on </a:t>
            </a:r>
            <a:r>
              <a:rPr lang="en-US" altLang="en-US" sz="1000" b="0" dirty="0">
                <a:latin typeface="Comic Sans MS" pitchFamily="66" charset="0"/>
                <a:hlinkClick r:id="rId9"/>
              </a:rPr>
              <a:t>ScienceProfOnline.com</a:t>
            </a:r>
            <a:endParaRPr lang="en-US" altLang="en-US" sz="1000" b="0" dirty="0">
              <a:latin typeface="Comic Sans MS" pitchFamily="66" charset="0"/>
            </a:endParaRPr>
          </a:p>
        </p:txBody>
      </p:sp>
      <p:sp>
        <p:nvSpPr>
          <p:cNvPr id="2" name="TextBox 1"/>
          <p:cNvSpPr txBox="1"/>
          <p:nvPr/>
        </p:nvSpPr>
        <p:spPr>
          <a:xfrm>
            <a:off x="457200" y="1600200"/>
            <a:ext cx="3048000" cy="4647426"/>
          </a:xfrm>
          <a:prstGeom prst="rect">
            <a:avLst/>
          </a:prstGeom>
          <a:noFill/>
        </p:spPr>
        <p:txBody>
          <a:bodyPr wrap="square" rtlCol="0">
            <a:spAutoFit/>
          </a:bodyPr>
          <a:lstStyle/>
          <a:p>
            <a:r>
              <a:rPr lang="en-US" dirty="0" smtClean="0">
                <a:latin typeface="Comic Sans MS"/>
                <a:cs typeface="Comic Sans MS"/>
              </a:rPr>
              <a:t>Fern sporophyte: </a:t>
            </a:r>
            <a:r>
              <a:rPr lang="en-US" b="0" dirty="0" smtClean="0">
                <a:latin typeface="Comic Sans MS"/>
                <a:cs typeface="Comic Sans MS"/>
              </a:rPr>
              <a:t>What you recognize as “a fern. </a:t>
            </a:r>
          </a:p>
          <a:p>
            <a:endParaRPr lang="en-US" sz="1200" b="0" dirty="0" smtClean="0">
              <a:latin typeface="Comic Sans MS"/>
              <a:cs typeface="Comic Sans MS"/>
            </a:endParaRPr>
          </a:p>
          <a:p>
            <a:endParaRPr lang="en-US" sz="1200" b="0" dirty="0" smtClean="0">
              <a:latin typeface="Comic Sans MS"/>
              <a:cs typeface="Comic Sans MS"/>
            </a:endParaRPr>
          </a:p>
          <a:p>
            <a:r>
              <a:rPr lang="en-US" dirty="0" smtClean="0">
                <a:latin typeface="Comic Sans MS"/>
                <a:cs typeface="Comic Sans MS"/>
              </a:rPr>
              <a:t>Fern </a:t>
            </a:r>
            <a:r>
              <a:rPr lang="en-US" dirty="0" err="1" smtClean="0">
                <a:latin typeface="Comic Sans MS"/>
                <a:cs typeface="Comic Sans MS"/>
              </a:rPr>
              <a:t>sori</a:t>
            </a:r>
            <a:r>
              <a:rPr lang="en-US" dirty="0" smtClean="0">
                <a:latin typeface="Comic Sans MS"/>
                <a:cs typeface="Comic Sans MS"/>
              </a:rPr>
              <a:t>: </a:t>
            </a:r>
            <a:r>
              <a:rPr lang="en-US" b="0" dirty="0" smtClean="0">
                <a:latin typeface="Comic Sans MS"/>
                <a:cs typeface="Comic Sans MS"/>
              </a:rPr>
              <a:t>A </a:t>
            </a:r>
            <a:r>
              <a:rPr lang="en-US" b="0" dirty="0" err="1" smtClean="0">
                <a:latin typeface="Comic Sans MS"/>
                <a:cs typeface="Comic Sans MS"/>
              </a:rPr>
              <a:t>sorus</a:t>
            </a:r>
            <a:r>
              <a:rPr lang="en-US" b="0" dirty="0" smtClean="0">
                <a:latin typeface="Comic Sans MS"/>
                <a:cs typeface="Comic Sans MS"/>
              </a:rPr>
              <a:t> is a cluster of sporangia. Where spore are formed.</a:t>
            </a:r>
            <a:endParaRPr lang="en-US" sz="1600" b="0" dirty="0" smtClean="0">
              <a:latin typeface="Comic Sans MS"/>
              <a:cs typeface="Comic Sans MS"/>
            </a:endParaRPr>
          </a:p>
          <a:p>
            <a:endParaRPr lang="en-US" sz="1200" b="0" dirty="0" smtClean="0">
              <a:latin typeface="Comic Sans MS"/>
              <a:cs typeface="Comic Sans MS"/>
            </a:endParaRPr>
          </a:p>
          <a:p>
            <a:endParaRPr lang="en-US" sz="1200" b="0" dirty="0">
              <a:latin typeface="Comic Sans MS"/>
              <a:cs typeface="Comic Sans MS"/>
            </a:endParaRPr>
          </a:p>
          <a:p>
            <a:r>
              <a:rPr lang="en-US" dirty="0" smtClean="0">
                <a:latin typeface="Comic Sans MS"/>
                <a:cs typeface="Comic Sans MS"/>
              </a:rPr>
              <a:t>Fern spores</a:t>
            </a:r>
            <a:r>
              <a:rPr lang="en-US" dirty="0">
                <a:latin typeface="Comic Sans MS"/>
                <a:cs typeface="Comic Sans MS"/>
              </a:rPr>
              <a:t>: </a:t>
            </a:r>
            <a:r>
              <a:rPr lang="en-US" b="0" dirty="0">
                <a:latin typeface="Comic Sans MS"/>
                <a:cs typeface="Comic Sans MS"/>
              </a:rPr>
              <a:t>U</a:t>
            </a:r>
            <a:r>
              <a:rPr lang="en-US" b="0" dirty="0" smtClean="0">
                <a:latin typeface="Comic Sans MS"/>
                <a:cs typeface="Comic Sans MS"/>
              </a:rPr>
              <a:t>nit </a:t>
            </a:r>
            <a:r>
              <a:rPr lang="en-US" b="0" dirty="0">
                <a:latin typeface="Comic Sans MS"/>
                <a:cs typeface="Comic Sans MS"/>
              </a:rPr>
              <a:t>of asexual reproduction </a:t>
            </a:r>
            <a:r>
              <a:rPr lang="en-US" b="0" dirty="0" smtClean="0">
                <a:latin typeface="Comic Sans MS"/>
                <a:cs typeface="Comic Sans MS"/>
              </a:rPr>
              <a:t>adapted </a:t>
            </a:r>
            <a:r>
              <a:rPr lang="en-US" b="0" dirty="0">
                <a:latin typeface="Comic Sans MS"/>
                <a:cs typeface="Comic Sans MS"/>
              </a:rPr>
              <a:t>for dispersal </a:t>
            </a:r>
            <a:r>
              <a:rPr lang="en-US" b="0" dirty="0" smtClean="0">
                <a:latin typeface="Comic Sans MS"/>
                <a:cs typeface="Comic Sans MS"/>
              </a:rPr>
              <a:t>and </a:t>
            </a:r>
            <a:r>
              <a:rPr lang="en-US" b="0" dirty="0">
                <a:latin typeface="Comic Sans MS"/>
                <a:cs typeface="Comic Sans MS"/>
              </a:rPr>
              <a:t>survival, often for extended periods of time, in unfavorable conditions</a:t>
            </a:r>
            <a:r>
              <a:rPr lang="en-US" sz="2000" b="0" dirty="0">
                <a:latin typeface="Comic Sans MS"/>
                <a:cs typeface="Comic Sans MS"/>
              </a:rPr>
              <a:t>. </a:t>
            </a:r>
            <a:r>
              <a:rPr lang="en-US" b="0" dirty="0">
                <a:latin typeface="Comic Sans MS"/>
                <a:cs typeface="Comic Sans MS"/>
              </a:rPr>
              <a:t>Spores are the products of meiosis in </a:t>
            </a:r>
            <a:r>
              <a:rPr lang="en-US" b="0" dirty="0" smtClean="0">
                <a:latin typeface="Comic Sans MS"/>
                <a:cs typeface="Comic Sans MS"/>
              </a:rPr>
              <a:t>sporophytes.</a:t>
            </a:r>
            <a:endParaRPr lang="en-US" b="0" u="sng" dirty="0" smtClean="0">
              <a:latin typeface="Comic Sans MS"/>
              <a:cs typeface="Comic Sans MS"/>
            </a:endParaRPr>
          </a:p>
          <a:p>
            <a:endParaRPr lang="en-US" sz="1200" b="0" dirty="0">
              <a:latin typeface="Comic Sans MS"/>
              <a:cs typeface="Comic Sans MS"/>
            </a:endParaRPr>
          </a:p>
        </p:txBody>
      </p:sp>
      <p:pic>
        <p:nvPicPr>
          <p:cNvPr id="7" name="Picture 6" descr="fern-sporangiu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0400" y="3886200"/>
            <a:ext cx="13716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31574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3429000" cy="1219200"/>
          </a:xfrm>
        </p:spPr>
        <p:txBody>
          <a:bodyPr/>
          <a:lstStyle/>
          <a:p>
            <a:pPr eaLnBrk="1" hangingPunct="1"/>
            <a:r>
              <a:rPr lang="en-US" altLang="en-US" sz="3600" b="1" dirty="0" smtClean="0">
                <a:solidFill>
                  <a:srgbClr val="008000"/>
                </a:solidFill>
                <a:latin typeface="Comic Sans MS" pitchFamily="66" charset="0"/>
              </a:rPr>
              <a:t>Fern Gametophyte</a:t>
            </a:r>
            <a:endParaRPr lang="en-US" altLang="en-US" sz="2400" b="1" i="1" dirty="0" smtClean="0">
              <a:solidFill>
                <a:srgbClr val="008000"/>
              </a:solidFill>
              <a:latin typeface="Comic Sans MS" pitchFamily="66" charset="0"/>
            </a:endParaRPr>
          </a:p>
        </p:txBody>
      </p:sp>
      <p:sp>
        <p:nvSpPr>
          <p:cNvPr id="30724" name="Text Box 6"/>
          <p:cNvSpPr txBox="1">
            <a:spLocks noChangeArrowheads="1"/>
          </p:cNvSpPr>
          <p:nvPr/>
        </p:nvSpPr>
        <p:spPr bwMode="auto">
          <a:xfrm>
            <a:off x="5486400" y="6471195"/>
            <a:ext cx="365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Ferm gametophyte</a:t>
            </a:r>
            <a:r>
              <a:rPr lang="en-US" altLang="en-US" sz="1000" b="0" dirty="0" smtClean="0">
                <a:latin typeface="Comic Sans MS" pitchFamily="66" charset="0"/>
              </a:rPr>
              <a:t>, Wiki; </a:t>
            </a:r>
            <a:r>
              <a:rPr lang="en-US" altLang="en-US" sz="1000" b="0" dirty="0" smtClean="0">
                <a:latin typeface="Comic Sans MS" pitchFamily="66" charset="0"/>
                <a:hlinkClick r:id="rId4"/>
              </a:rPr>
              <a:t>Hermaphroditic and male fern gametophytes</a:t>
            </a:r>
            <a:r>
              <a:rPr lang="en-US" altLang="en-US" sz="1000" b="0" dirty="0" smtClean="0">
                <a:latin typeface="Comic Sans MS" pitchFamily="66" charset="0"/>
              </a:rPr>
              <a:t>.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2" name="TextBox 1"/>
          <p:cNvSpPr txBox="1"/>
          <p:nvPr/>
        </p:nvSpPr>
        <p:spPr>
          <a:xfrm>
            <a:off x="304800" y="1676400"/>
            <a:ext cx="3581400" cy="4462760"/>
          </a:xfrm>
          <a:prstGeom prst="rect">
            <a:avLst/>
          </a:prstGeom>
          <a:noFill/>
        </p:spPr>
        <p:txBody>
          <a:bodyPr wrap="square" rtlCol="0">
            <a:spAutoFit/>
          </a:bodyPr>
          <a:lstStyle/>
          <a:p>
            <a:r>
              <a:rPr lang="en-US" sz="2000" b="0" dirty="0" smtClean="0">
                <a:latin typeface="Comic Sans MS"/>
                <a:cs typeface="Comic Sans MS"/>
              </a:rPr>
              <a:t>Haploid </a:t>
            </a:r>
            <a:r>
              <a:rPr lang="en-US" sz="2000" b="0" dirty="0">
                <a:latin typeface="Comic Sans MS"/>
                <a:cs typeface="Comic Sans MS"/>
              </a:rPr>
              <a:t>multicellular </a:t>
            </a:r>
            <a:r>
              <a:rPr lang="en-US" sz="2000" b="0" dirty="0" smtClean="0">
                <a:latin typeface="Comic Sans MS"/>
                <a:cs typeface="Comic Sans MS"/>
              </a:rPr>
              <a:t>stage. </a:t>
            </a:r>
          </a:p>
          <a:p>
            <a:endParaRPr lang="en-US" sz="2000" b="0" dirty="0">
              <a:latin typeface="Comic Sans MS"/>
              <a:cs typeface="Comic Sans MS"/>
            </a:endParaRPr>
          </a:p>
          <a:p>
            <a:r>
              <a:rPr lang="en-US" sz="2000" b="0" dirty="0" smtClean="0">
                <a:latin typeface="Comic Sans MS"/>
                <a:cs typeface="Comic Sans MS"/>
              </a:rPr>
              <a:t>Develops </a:t>
            </a:r>
            <a:r>
              <a:rPr lang="en-US" sz="2000" b="0" dirty="0">
                <a:latin typeface="Comic Sans MS"/>
                <a:cs typeface="Comic Sans MS"/>
              </a:rPr>
              <a:t>from a spore by mitotic cell division</a:t>
            </a:r>
            <a:r>
              <a:rPr lang="en-US" sz="2000" b="0" dirty="0" smtClean="0">
                <a:latin typeface="Comic Sans MS"/>
                <a:cs typeface="Comic Sans MS"/>
              </a:rPr>
              <a:t>. </a:t>
            </a:r>
          </a:p>
          <a:p>
            <a:endParaRPr lang="en-US" sz="2000" b="0" dirty="0">
              <a:latin typeface="Comic Sans MS"/>
              <a:cs typeface="Comic Sans MS"/>
            </a:endParaRPr>
          </a:p>
          <a:p>
            <a:r>
              <a:rPr lang="en-US" sz="2000" b="0" dirty="0" smtClean="0">
                <a:latin typeface="Comic Sans MS"/>
                <a:cs typeface="Comic Sans MS"/>
              </a:rPr>
              <a:t>Gametophytes </a:t>
            </a:r>
            <a:r>
              <a:rPr lang="en-US" sz="2000" b="0" dirty="0">
                <a:latin typeface="Comic Sans MS"/>
                <a:cs typeface="Comic Sans MS"/>
              </a:rPr>
              <a:t>produce </a:t>
            </a:r>
            <a:r>
              <a:rPr lang="en-US" sz="2000" b="0" dirty="0" smtClean="0">
                <a:latin typeface="Comic Sans MS"/>
                <a:cs typeface="Comic Sans MS"/>
              </a:rPr>
              <a:t>more haploid </a:t>
            </a:r>
            <a:r>
              <a:rPr lang="en-US" sz="2000" b="0" dirty="0">
                <a:latin typeface="Comic Sans MS"/>
                <a:cs typeface="Comic Sans MS"/>
              </a:rPr>
              <a:t>gametes by mitosis</a:t>
            </a:r>
            <a:r>
              <a:rPr lang="en-US" sz="2000" b="0" dirty="0" smtClean="0">
                <a:latin typeface="Comic Sans MS"/>
                <a:cs typeface="Comic Sans MS"/>
              </a:rPr>
              <a:t>.</a:t>
            </a:r>
          </a:p>
          <a:p>
            <a:endParaRPr lang="en-US" sz="2800" b="0" dirty="0">
              <a:latin typeface="Comic Sans MS"/>
              <a:cs typeface="Comic Sans MS"/>
            </a:endParaRPr>
          </a:p>
          <a:p>
            <a:r>
              <a:rPr lang="en-US" sz="2000" b="0" dirty="0">
                <a:latin typeface="Comic Sans MS"/>
                <a:cs typeface="Comic Sans MS"/>
              </a:rPr>
              <a:t>G</a:t>
            </a:r>
            <a:r>
              <a:rPr lang="en-US" sz="2000" b="0" dirty="0" smtClean="0">
                <a:latin typeface="Comic Sans MS"/>
                <a:cs typeface="Comic Sans MS"/>
              </a:rPr>
              <a:t>ametophytes come in two “flavors”: </a:t>
            </a:r>
            <a:endParaRPr lang="en-US" sz="2000" b="0" dirty="0">
              <a:latin typeface="Comic Sans MS"/>
              <a:cs typeface="Comic Sans MS"/>
            </a:endParaRPr>
          </a:p>
          <a:p>
            <a:pPr marL="342900" indent="-342900">
              <a:buFontTx/>
              <a:buChar char="-"/>
            </a:pPr>
            <a:r>
              <a:rPr lang="en-US" sz="2000" b="0" dirty="0" smtClean="0">
                <a:latin typeface="Comic Sans MS"/>
                <a:cs typeface="Comic Sans MS"/>
              </a:rPr>
              <a:t>hermaphroditic </a:t>
            </a:r>
            <a:r>
              <a:rPr lang="en-US" sz="1600" b="0" dirty="0" smtClean="0">
                <a:latin typeface="Comic Sans MS"/>
                <a:cs typeface="Comic Sans MS"/>
              </a:rPr>
              <a:t>(produce both make and female gametes)</a:t>
            </a:r>
            <a:endParaRPr lang="en-US" b="0" dirty="0" smtClean="0">
              <a:latin typeface="Comic Sans MS"/>
              <a:cs typeface="Comic Sans MS"/>
            </a:endParaRPr>
          </a:p>
          <a:p>
            <a:pPr marL="342900" indent="-342900">
              <a:buFontTx/>
              <a:buChar char="-"/>
            </a:pPr>
            <a:r>
              <a:rPr lang="en-US" sz="2000" b="0" dirty="0" smtClean="0">
                <a:latin typeface="Comic Sans MS"/>
                <a:cs typeface="Comic Sans MS"/>
              </a:rPr>
              <a:t>male</a:t>
            </a:r>
          </a:p>
          <a:p>
            <a:endParaRPr lang="en-US" sz="2000" dirty="0" smtClean="0">
              <a:latin typeface="Comic Sans MS"/>
              <a:cs typeface="Comic Sans MS"/>
            </a:endParaRPr>
          </a:p>
        </p:txBody>
      </p:sp>
      <p:pic>
        <p:nvPicPr>
          <p:cNvPr id="5" name="Picture 4" descr="Onoclea_sensibilis_4_crop.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5400" y="533401"/>
            <a:ext cx="3505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ern_gametophyt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3276600"/>
            <a:ext cx="4267200" cy="2895600"/>
          </a:xfrm>
          <a:prstGeom prst="rect">
            <a:avLst/>
          </a:prstGeom>
        </p:spPr>
      </p:pic>
    </p:spTree>
    <p:extLst>
      <p:ext uri="{BB962C8B-B14F-4D97-AF65-F5344CB8AC3E}">
        <p14:creationId xmlns:p14="http://schemas.microsoft.com/office/powerpoint/2010/main" val="29602619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990600"/>
            <a:ext cx="2743200" cy="1981200"/>
          </a:xfrm>
        </p:spPr>
        <p:txBody>
          <a:bodyPr/>
          <a:lstStyle/>
          <a:p>
            <a:pPr eaLnBrk="1" hangingPunct="1">
              <a:lnSpc>
                <a:spcPct val="80000"/>
              </a:lnSpc>
            </a:pPr>
            <a:r>
              <a:rPr lang="en-US" altLang="en-US" sz="6000" b="1" dirty="0" smtClean="0">
                <a:solidFill>
                  <a:srgbClr val="005100"/>
                </a:solidFill>
                <a:latin typeface="Comic Sans MS" pitchFamily="66" charset="0"/>
              </a:rPr>
              <a:t>Land Plants</a:t>
            </a:r>
          </a:p>
          <a:p>
            <a:pPr algn="l" eaLnBrk="1" hangingPunct="1">
              <a:lnSpc>
                <a:spcPct val="80000"/>
              </a:lnSpc>
            </a:pPr>
            <a:r>
              <a:rPr lang="en-US" altLang="en-US" sz="1000" dirty="0" smtClean="0">
                <a:latin typeface="Comic Sans MS" pitchFamily="66" charset="0"/>
              </a:rPr>
              <a:t>	</a:t>
            </a:r>
          </a:p>
        </p:txBody>
      </p:sp>
      <p:pic>
        <p:nvPicPr>
          <p:cNvPr id="3077" name="Picture 26" descr="Plant_cell_structure_no_text_MR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304800"/>
            <a:ext cx="3513015" cy="200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471px-Pinus_coulteri_MHNT_Con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2438400"/>
            <a:ext cx="1447800" cy="1610958"/>
          </a:xfrm>
          <a:prstGeom prst="ellipse">
            <a:avLst/>
          </a:prstGeom>
          <a:ln>
            <a:noFill/>
          </a:ln>
          <a:effectLst>
            <a:softEdge rad="112500"/>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0" y="2209800"/>
            <a:ext cx="3412643"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2297" y="4128531"/>
            <a:ext cx="3609703" cy="1967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 Box 6"/>
          <p:cNvSpPr txBox="1">
            <a:spLocks noChangeArrowheads="1"/>
          </p:cNvSpPr>
          <p:nvPr/>
        </p:nvSpPr>
        <p:spPr bwMode="auto">
          <a:xfrm>
            <a:off x="0" y="6443645"/>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a:latin typeface="Comic Sans MS" pitchFamily="66" charset="0"/>
                <a:hlinkClick r:id="rId10"/>
              </a:rPr>
              <a:t>Plant cell</a:t>
            </a:r>
            <a:r>
              <a:rPr lang="en-US" altLang="en-US" sz="1000" b="0" dirty="0">
                <a:latin typeface="Comic Sans MS" pitchFamily="66" charset="0"/>
              </a:rPr>
              <a:t>, M. </a:t>
            </a:r>
            <a:r>
              <a:rPr lang="en-US" altLang="en-US" sz="1000" b="0" dirty="0" smtClean="0">
                <a:latin typeface="Comic Sans MS" pitchFamily="66" charset="0"/>
              </a:rPr>
              <a:t>Ruiz; </a:t>
            </a:r>
            <a:r>
              <a:rPr lang="en-US" altLang="en-US" sz="1000" b="0" dirty="0" smtClean="0">
                <a:latin typeface="Comic Sans MS" pitchFamily="66" charset="0"/>
                <a:hlinkClick r:id="rId11"/>
              </a:rPr>
              <a:t>Moss</a:t>
            </a:r>
            <a:r>
              <a:rPr lang="en-US" altLang="en-US" sz="1000" b="0" dirty="0">
                <a:latin typeface="Comic Sans MS" pitchFamily="66" charset="0"/>
                <a:hlinkClick r:id="rId11"/>
              </a:rPr>
              <a:t>, </a:t>
            </a:r>
            <a:r>
              <a:rPr lang="en-US" altLang="en-US" sz="1000" b="0" dirty="0" smtClean="0">
                <a:latin typeface="Comic Sans MS" pitchFamily="66" charset="0"/>
              </a:rPr>
              <a:t> Wiki; </a:t>
            </a:r>
            <a:r>
              <a:rPr lang="en-US" altLang="en-US" sz="1000" b="0" dirty="0" smtClean="0">
                <a:latin typeface="Comic Sans MS" pitchFamily="66" charset="0"/>
                <a:hlinkClick r:id="rId12"/>
              </a:rPr>
              <a:t>Fern sori</a:t>
            </a:r>
            <a:r>
              <a:rPr lang="en-US" altLang="en-US" sz="1000" b="0" dirty="0" smtClean="0">
                <a:latin typeface="Comic Sans MS" pitchFamily="66" charset="0"/>
              </a:rPr>
              <a:t>,,Wiki; </a:t>
            </a:r>
            <a:r>
              <a:rPr lang="en-US" altLang="en-US" sz="1000" b="0" dirty="0">
                <a:latin typeface="Comic Sans MS" pitchFamily="66" charset="0"/>
                <a:hlinkClick r:id="rId13"/>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r>
              <a:rPr lang="en-US" sz="3200" b="1" dirty="0">
                <a:solidFill>
                  <a:srgbClr val="008000"/>
                </a:solidFill>
                <a:latin typeface="Comic Sans MS"/>
                <a:cs typeface="Comic Sans MS"/>
              </a:rPr>
              <a:t>Seedless Vascular </a:t>
            </a:r>
            <a:r>
              <a:rPr lang="en-US" sz="3200" b="1" dirty="0" smtClean="0">
                <a:solidFill>
                  <a:srgbClr val="008000"/>
                </a:solidFill>
                <a:latin typeface="Comic Sans MS"/>
                <a:cs typeface="Comic Sans MS"/>
              </a:rPr>
              <a:t>Plants </a:t>
            </a:r>
            <a:r>
              <a:rPr lang="en-US" sz="3600" b="1" dirty="0" smtClean="0">
                <a:solidFill>
                  <a:srgbClr val="404040"/>
                </a:solidFill>
                <a:latin typeface="Comic Sans MS"/>
                <a:cs typeface="Comic Sans MS"/>
              </a:rPr>
              <a:t>– </a:t>
            </a:r>
            <a:r>
              <a:rPr lang="en-US" sz="2800" b="1" dirty="0" smtClean="0">
                <a:solidFill>
                  <a:srgbClr val="404040"/>
                </a:solidFill>
                <a:latin typeface="Comic Sans MS"/>
                <a:cs typeface="Comic Sans MS"/>
              </a:rPr>
              <a:t>Life Cycle</a:t>
            </a:r>
            <a:endParaRPr lang="en-US" sz="2800" b="1" dirty="0">
              <a:solidFill>
                <a:srgbClr val="404040"/>
              </a:solidFill>
              <a:latin typeface="Comic Sans MS"/>
              <a:cs typeface="Comic Sans MS"/>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3"/>
              </a:rPr>
              <a:t>Fern life cycle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5" name="Picture 4" descr="Pteridophyte_lifecyc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143000"/>
            <a:ext cx="7162800" cy="4991100"/>
          </a:xfrm>
          <a:prstGeom prst="rect">
            <a:avLst/>
          </a:prstGeom>
        </p:spPr>
      </p:pic>
      <p:sp>
        <p:nvSpPr>
          <p:cNvPr id="6" name="TextBox 5"/>
          <p:cNvSpPr txBox="1"/>
          <p:nvPr/>
        </p:nvSpPr>
        <p:spPr>
          <a:xfrm>
            <a:off x="7010400" y="2743200"/>
            <a:ext cx="1828800" cy="1354217"/>
          </a:xfrm>
          <a:prstGeom prst="rect">
            <a:avLst/>
          </a:prstGeom>
          <a:noFill/>
        </p:spPr>
        <p:txBody>
          <a:bodyPr wrap="square" rtlCol="0">
            <a:spAutoFit/>
          </a:bodyPr>
          <a:lstStyle/>
          <a:p>
            <a:pPr algn="ctr"/>
            <a:r>
              <a:rPr lang="en-US" dirty="0" smtClean="0">
                <a:solidFill>
                  <a:srgbClr val="FF0000"/>
                </a:solidFill>
                <a:latin typeface="Comic Sans MS"/>
                <a:cs typeface="Comic Sans MS"/>
              </a:rPr>
              <a:t>ANIMATION</a:t>
            </a:r>
            <a:r>
              <a:rPr lang="en-US" b="0" dirty="0" smtClean="0">
                <a:latin typeface="Comic Sans MS"/>
                <a:cs typeface="Comic Sans MS"/>
              </a:rPr>
              <a:t>: </a:t>
            </a:r>
            <a:r>
              <a:rPr lang="en-US" b="0" dirty="0" smtClean="0">
                <a:latin typeface="Comic Sans MS"/>
                <a:cs typeface="Comic Sans MS"/>
                <a:hlinkClick r:id="rId7"/>
              </a:rPr>
              <a:t>Life Cycle of a Fern</a:t>
            </a:r>
            <a:r>
              <a:rPr lang="en-US" b="0" dirty="0" smtClean="0">
                <a:latin typeface="Comic Sans MS"/>
                <a:cs typeface="Comic Sans MS"/>
              </a:rPr>
              <a:t>, </a:t>
            </a:r>
          </a:p>
          <a:p>
            <a:pPr algn="ctr"/>
            <a:r>
              <a:rPr lang="en-US" sz="1400" b="0" dirty="0" smtClean="0">
                <a:latin typeface="Comic Sans MS"/>
                <a:cs typeface="Comic Sans MS"/>
              </a:rPr>
              <a:t>McGraw Hill</a:t>
            </a:r>
          </a:p>
          <a:p>
            <a:pPr algn="ctr"/>
            <a:endParaRPr lang="en-US" sz="1400" b="0" dirty="0">
              <a:latin typeface="Comic Sans MS"/>
              <a:cs typeface="Comic Sans MS"/>
            </a:endParaRPr>
          </a:p>
        </p:txBody>
      </p:sp>
    </p:spTree>
    <p:extLst>
      <p:ext uri="{BB962C8B-B14F-4D97-AF65-F5344CB8AC3E}">
        <p14:creationId xmlns:p14="http://schemas.microsoft.com/office/powerpoint/2010/main" val="1504917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5029200" cy="639763"/>
          </a:xfrm>
        </p:spPr>
        <p:txBody>
          <a:bodyPr/>
          <a:lstStyle/>
          <a:p>
            <a:pPr algn="l" eaLnBrk="1" hangingPunct="1"/>
            <a:r>
              <a:rPr lang="en-US" altLang="en-US" sz="3600" b="1" dirty="0" smtClean="0">
                <a:solidFill>
                  <a:srgbClr val="005100"/>
                </a:solidFill>
                <a:latin typeface="Comic Sans MS" pitchFamily="66" charset="0"/>
              </a:rPr>
              <a:t>Types of Land Plants</a:t>
            </a:r>
            <a:endParaRPr lang="en-US" altLang="en-US" sz="2400" b="1" i="1" dirty="0" smtClean="0">
              <a:solidFill>
                <a:srgbClr val="005100"/>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533400" y="1143000"/>
            <a:ext cx="4800600" cy="5109091"/>
          </a:xfrm>
          <a:prstGeom prst="rect">
            <a:avLst/>
          </a:prstGeom>
          <a:noFill/>
        </p:spPr>
        <p:txBody>
          <a:bodyPr wrap="square" rtlCol="0">
            <a:spAutoFit/>
          </a:bodyPr>
          <a:lstStyle/>
          <a:p>
            <a:r>
              <a:rPr lang="en-US" sz="2000" dirty="0" smtClean="0">
                <a:solidFill>
                  <a:schemeClr val="bg2">
                    <a:lumMod val="75000"/>
                  </a:schemeClr>
                </a:solidFill>
                <a:latin typeface="Comic Sans MS"/>
                <a:cs typeface="Comic Sans MS"/>
              </a:rPr>
              <a:t>1. Non-Vascular Plants </a:t>
            </a:r>
          </a:p>
          <a:p>
            <a:pPr marL="285750" indent="-285750">
              <a:buFontTx/>
              <a:buChar char="-"/>
            </a:pPr>
            <a:r>
              <a:rPr lang="en-US" sz="1600" u="sng" dirty="0" err="1" smtClean="0">
                <a:solidFill>
                  <a:schemeClr val="bg2">
                    <a:lumMod val="75000"/>
                  </a:schemeClr>
                </a:solidFill>
                <a:latin typeface="Comic Sans MS"/>
                <a:cs typeface="Comic Sans MS"/>
              </a:rPr>
              <a:t>Bryophyta</a:t>
            </a:r>
            <a:r>
              <a:rPr lang="en-US" sz="1600" dirty="0" smtClean="0">
                <a:solidFill>
                  <a:schemeClr val="bg2">
                    <a:lumMod val="75000"/>
                  </a:schemeClr>
                </a:solidFill>
                <a:latin typeface="Comic Sans MS"/>
                <a:cs typeface="Comic Sans MS"/>
              </a:rPr>
              <a:t>: </a:t>
            </a:r>
            <a:r>
              <a:rPr lang="en-US" sz="1400" b="0" i="1" dirty="0" smtClean="0">
                <a:solidFill>
                  <a:schemeClr val="bg2">
                    <a:lumMod val="75000"/>
                  </a:schemeClr>
                </a:solidFill>
                <a:latin typeface="Comic Sans MS"/>
                <a:cs typeface="Comic Sans MS"/>
              </a:rPr>
              <a:t>Mosses</a:t>
            </a:r>
            <a:r>
              <a:rPr lang="en-US" sz="1400" b="0" dirty="0" smtClean="0">
                <a:solidFill>
                  <a:schemeClr val="bg2">
                    <a:lumMod val="75000"/>
                  </a:schemeClr>
                </a:solidFill>
                <a:latin typeface="Comic Sans MS"/>
                <a:cs typeface="Comic Sans MS"/>
              </a:rPr>
              <a:t>, Hornworts, Liverworts</a:t>
            </a:r>
          </a:p>
          <a:p>
            <a:endParaRPr lang="en-US" sz="1200" b="0" dirty="0" smtClean="0">
              <a:latin typeface="Comic Sans MS"/>
              <a:cs typeface="Comic Sans MS"/>
            </a:endParaRPr>
          </a:p>
          <a:p>
            <a:endParaRPr lang="en-US" sz="1200" b="0" dirty="0" smtClean="0">
              <a:latin typeface="Comic Sans MS"/>
              <a:cs typeface="Comic Sans MS"/>
            </a:endParaRPr>
          </a:p>
          <a:p>
            <a:r>
              <a:rPr lang="en-US" sz="2800" dirty="0" smtClean="0">
                <a:ln w="12700">
                  <a:solidFill>
                    <a:schemeClr val="tx2">
                      <a:satMod val="155000"/>
                    </a:schemeClr>
                  </a:solidFill>
                  <a:prstDash val="solid"/>
                </a:ln>
                <a:solidFill>
                  <a:srgbClr val="FFD909"/>
                </a:solidFill>
                <a:effectLst>
                  <a:outerShdw blurRad="41275" dist="20320" dir="1800000" algn="tl" rotWithShape="0">
                    <a:srgbClr val="000000">
                      <a:alpha val="40000"/>
                    </a:srgbClr>
                  </a:outerShdw>
                </a:effectLst>
                <a:latin typeface="Comic Sans MS"/>
                <a:cs typeface="Comic Sans MS"/>
              </a:rPr>
              <a:t>2. Vascular Plants</a:t>
            </a:r>
          </a:p>
          <a:p>
            <a:r>
              <a:rPr lang="en-US" dirty="0" smtClean="0">
                <a:solidFill>
                  <a:schemeClr val="bg2">
                    <a:lumMod val="75000"/>
                  </a:schemeClr>
                </a:solidFill>
                <a:latin typeface="Comic Sans MS"/>
                <a:cs typeface="Comic Sans MS"/>
              </a:rPr>
              <a:t>a. Seedless Vascular Plants</a:t>
            </a:r>
          </a:p>
          <a:p>
            <a:pPr marL="285750" indent="-285750">
              <a:buFontTx/>
              <a:buChar char="-"/>
            </a:pPr>
            <a:r>
              <a:rPr lang="en-US" sz="1600" b="0" u="sng" dirty="0" smtClean="0">
                <a:solidFill>
                  <a:schemeClr val="bg2">
                    <a:lumMod val="75000"/>
                  </a:schemeClr>
                </a:solidFill>
                <a:latin typeface="Comic Sans MS"/>
                <a:cs typeface="Comic Sans MS"/>
              </a:rPr>
              <a:t>Example:</a:t>
            </a:r>
            <a:r>
              <a:rPr lang="en-US" sz="1400" b="0" dirty="0" smtClean="0">
                <a:solidFill>
                  <a:schemeClr val="bg2">
                    <a:lumMod val="75000"/>
                  </a:schemeClr>
                </a:solidFill>
                <a:latin typeface="Comic Sans MS"/>
                <a:cs typeface="Comic Sans MS"/>
              </a:rPr>
              <a:t> </a:t>
            </a:r>
            <a:r>
              <a:rPr lang="en-US" sz="1600" b="0" dirty="0" err="1" smtClean="0">
                <a:solidFill>
                  <a:schemeClr val="bg2">
                    <a:lumMod val="75000"/>
                  </a:schemeClr>
                </a:solidFill>
                <a:latin typeface="Comic Sans MS"/>
                <a:cs typeface="Comic Sans MS"/>
              </a:rPr>
              <a:t>Pterophyta</a:t>
            </a:r>
            <a:r>
              <a:rPr lang="en-US" sz="1600" b="0" dirty="0" smtClean="0">
                <a:solidFill>
                  <a:schemeClr val="bg2">
                    <a:lumMod val="75000"/>
                  </a:schemeClr>
                </a:solidFill>
                <a:latin typeface="Comic Sans MS"/>
                <a:cs typeface="Comic Sans MS"/>
              </a:rPr>
              <a:t> – Ferns</a:t>
            </a:r>
          </a:p>
          <a:p>
            <a:pPr marL="342900" indent="-342900">
              <a:buFontTx/>
              <a:buChar char="-"/>
            </a:pPr>
            <a:endParaRPr lang="en-US" sz="2000" dirty="0" smtClean="0">
              <a:latin typeface="Comic Sans MS"/>
              <a:cs typeface="Comic Sans MS"/>
            </a:endParaRPr>
          </a:p>
          <a:p>
            <a:r>
              <a:rPr lang="en-US" sz="2000" dirty="0" smtClean="0">
                <a:latin typeface="Comic Sans MS"/>
                <a:cs typeface="Comic Sans MS"/>
              </a:rPr>
              <a:t>b. Gymnosperms</a:t>
            </a:r>
          </a:p>
          <a:p>
            <a:r>
              <a:rPr lang="en-US" b="0" dirty="0" smtClean="0">
                <a:latin typeface="Comic Sans MS"/>
                <a:cs typeface="Comic Sans MS"/>
              </a:rPr>
              <a:t>-   </a:t>
            </a:r>
            <a:r>
              <a:rPr lang="en-US" b="0" u="sng" dirty="0" smtClean="0">
                <a:latin typeface="Comic Sans MS"/>
                <a:cs typeface="Comic Sans MS"/>
              </a:rPr>
              <a:t>Example</a:t>
            </a:r>
            <a:r>
              <a:rPr lang="en-US" b="0" dirty="0" smtClean="0">
                <a:latin typeface="Comic Sans MS"/>
                <a:cs typeface="Comic Sans MS"/>
              </a:rPr>
              <a:t>: Pines &amp; Spruces</a:t>
            </a:r>
          </a:p>
          <a:p>
            <a:pPr marL="285750" indent="-285750">
              <a:buFontTx/>
              <a:buChar char="-"/>
            </a:pPr>
            <a:r>
              <a:rPr lang="en-US" b="0" dirty="0" smtClean="0">
                <a:latin typeface="Comic Sans MS"/>
                <a:cs typeface="Comic Sans MS"/>
              </a:rPr>
              <a:t>Produce naked seeds, but not </a:t>
            </a:r>
          </a:p>
          <a:p>
            <a:r>
              <a:rPr lang="en-US" b="0" dirty="0">
                <a:latin typeface="Comic Sans MS"/>
                <a:cs typeface="Comic Sans MS"/>
              </a:rPr>
              <a:t> </a:t>
            </a:r>
            <a:r>
              <a:rPr lang="en-US" b="0" dirty="0" smtClean="0">
                <a:latin typeface="Comic Sans MS"/>
                <a:cs typeface="Comic Sans MS"/>
              </a:rPr>
              <a:t>   flowers.</a:t>
            </a:r>
          </a:p>
          <a:p>
            <a:endParaRPr lang="en-US" sz="1200" b="0" u="sng" dirty="0" smtClean="0">
              <a:solidFill>
                <a:srgbClr val="606060"/>
              </a:solidFill>
              <a:latin typeface="Comic Sans MS"/>
              <a:cs typeface="Comic Sans MS"/>
            </a:endParaRPr>
          </a:p>
          <a:p>
            <a:r>
              <a:rPr lang="en-US" dirty="0" smtClean="0">
                <a:solidFill>
                  <a:srgbClr val="606060"/>
                </a:solidFill>
                <a:latin typeface="Comic Sans MS"/>
                <a:cs typeface="Comic Sans MS"/>
              </a:rPr>
              <a:t>c. Angiosperms</a:t>
            </a:r>
          </a:p>
          <a:p>
            <a:pPr marL="285750" indent="-285750">
              <a:buFontTx/>
              <a:buChar char="-"/>
            </a:pPr>
            <a:r>
              <a:rPr lang="en-US" sz="1600" b="0" dirty="0" smtClean="0">
                <a:solidFill>
                  <a:srgbClr val="606060"/>
                </a:solidFill>
                <a:latin typeface="Comic Sans MS"/>
                <a:cs typeface="Comic Sans MS"/>
              </a:rPr>
              <a:t>Flowering plants.</a:t>
            </a:r>
          </a:p>
          <a:p>
            <a:pPr marL="285750" indent="-285750">
              <a:buFontTx/>
              <a:buChar char="-"/>
            </a:pPr>
            <a:r>
              <a:rPr lang="en-US" sz="1600" b="0" dirty="0" smtClean="0">
                <a:solidFill>
                  <a:srgbClr val="606060"/>
                </a:solidFill>
                <a:latin typeface="Comic Sans MS"/>
                <a:cs typeface="Comic Sans MS"/>
              </a:rPr>
              <a:t>Seeds protected inside ovaries.</a:t>
            </a:r>
          </a:p>
          <a:p>
            <a:r>
              <a:rPr lang="en-US" sz="1600" b="0" dirty="0" smtClean="0">
                <a:solidFill>
                  <a:srgbClr val="606060"/>
                </a:solidFill>
                <a:latin typeface="Comic Sans MS"/>
                <a:cs typeface="Comic Sans MS"/>
              </a:rPr>
              <a:t>- </a:t>
            </a:r>
            <a:r>
              <a:rPr lang="en-US" sz="1600" b="0" dirty="0">
                <a:solidFill>
                  <a:srgbClr val="606060"/>
                </a:solidFill>
                <a:latin typeface="Comic Sans MS"/>
                <a:cs typeface="Comic Sans MS"/>
              </a:rPr>
              <a:t> </a:t>
            </a:r>
            <a:r>
              <a:rPr lang="en-US" sz="1600" b="0" dirty="0" smtClean="0">
                <a:solidFill>
                  <a:srgbClr val="606060"/>
                </a:solidFill>
                <a:latin typeface="Comic Sans MS"/>
                <a:cs typeface="Comic Sans MS"/>
              </a:rPr>
              <a:t> </a:t>
            </a:r>
            <a:r>
              <a:rPr lang="en-US" sz="1600" b="0" dirty="0">
                <a:solidFill>
                  <a:srgbClr val="606060"/>
                </a:solidFill>
                <a:latin typeface="Comic Sans MS"/>
                <a:cs typeface="Comic Sans MS"/>
              </a:rPr>
              <a:t>D</a:t>
            </a:r>
            <a:r>
              <a:rPr lang="en-US" sz="1600" b="0" dirty="0" smtClean="0">
                <a:solidFill>
                  <a:srgbClr val="606060"/>
                </a:solidFill>
                <a:latin typeface="Comic Sans MS"/>
                <a:cs typeface="Comic Sans MS"/>
              </a:rPr>
              <a:t>ominant type on the planet today</a:t>
            </a:r>
            <a:r>
              <a:rPr lang="en-US" sz="1600" b="0" dirty="0" smtClean="0">
                <a:latin typeface="Comic Sans MS"/>
                <a:cs typeface="Comic Sans MS"/>
              </a:rPr>
              <a:t>.</a:t>
            </a:r>
            <a:endParaRPr lang="en-US" sz="2000" dirty="0" smtClean="0">
              <a:latin typeface="Comic Sans MS"/>
              <a:cs typeface="Comic Sans MS"/>
            </a:endParaRPr>
          </a:p>
          <a:p>
            <a:endParaRPr lang="en-US" sz="3200" dirty="0" smtClean="0">
              <a:latin typeface="Comic Sans MS"/>
              <a:cs typeface="Comic Sans MS"/>
            </a:endParaRPr>
          </a:p>
        </p:txBody>
      </p:sp>
      <p:sp>
        <p:nvSpPr>
          <p:cNvPr id="11" name="Text Box 6"/>
          <p:cNvSpPr txBox="1">
            <a:spLocks noChangeArrowheads="1"/>
          </p:cNvSpPr>
          <p:nvPr/>
        </p:nvSpPr>
        <p:spPr bwMode="auto">
          <a:xfrm>
            <a:off x="6094847" y="6459247"/>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Moss, </a:t>
            </a:r>
            <a:r>
              <a:rPr lang="en-US" altLang="en-US" sz="1000" b="0" dirty="0" smtClean="0">
                <a:latin typeface="Comic Sans MS" pitchFamily="66" charset="0"/>
              </a:rPr>
              <a:t> Wiki; </a:t>
            </a:r>
            <a:r>
              <a:rPr lang="en-US" altLang="en-US" sz="1000" b="0" dirty="0" smtClean="0">
                <a:latin typeface="Comic Sans MS" pitchFamily="66" charset="0"/>
                <a:hlinkClick r:id="rId6"/>
              </a:rPr>
              <a:t>Fern sori</a:t>
            </a:r>
            <a:r>
              <a:rPr lang="en-US" altLang="en-US" sz="1000" b="0" dirty="0" smtClean="0">
                <a:latin typeface="Comic Sans MS" pitchFamily="66" charset="0"/>
              </a:rPr>
              <a:t>,,Wiki; </a:t>
            </a:r>
            <a:r>
              <a:rPr lang="en-US" altLang="en-US" sz="1000" b="0" dirty="0">
                <a:latin typeface="Comic Sans MS" pitchFamily="66" charset="0"/>
                <a:hlinkClick r:id="rId7"/>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pic>
        <p:nvPicPr>
          <p:cNvPr id="16" name="Picture 1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0" y="2438400"/>
            <a:ext cx="1266713" cy="1610958"/>
          </a:xfrm>
          <a:prstGeom prst="ellipse">
            <a:avLst/>
          </a:prstGeom>
          <a:ln>
            <a:noFill/>
          </a:ln>
          <a:effectLst>
            <a:softEdge rad="112500"/>
          </a:effec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0" y="2209800"/>
            <a:ext cx="2590800" cy="1871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3962401"/>
            <a:ext cx="2971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0" y="304800"/>
            <a:ext cx="2667000" cy="200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28773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4267200" cy="639763"/>
          </a:xfrm>
        </p:spPr>
        <p:txBody>
          <a:bodyPr/>
          <a:lstStyle/>
          <a:p>
            <a:pPr algn="l" eaLnBrk="1" hangingPunct="1"/>
            <a:r>
              <a:rPr lang="en-US" altLang="en-US" sz="4000" b="1" dirty="0" smtClean="0">
                <a:solidFill>
                  <a:srgbClr val="6A5E33"/>
                </a:solidFill>
                <a:latin typeface="Comic Sans MS" pitchFamily="66" charset="0"/>
              </a:rPr>
              <a:t>Gymnosperms</a:t>
            </a:r>
            <a:endParaRPr lang="en-US" altLang="en-US" sz="2800" b="1" i="1" dirty="0" smtClean="0">
              <a:solidFill>
                <a:srgbClr val="6A5E33"/>
              </a:solidFill>
              <a:latin typeface="Comic Sans MS" pitchFamily="66" charset="0"/>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Conifers</a:t>
            </a:r>
            <a:r>
              <a:rPr lang="en-US" altLang="en-US" sz="1000" b="0" dirty="0" smtClean="0">
                <a:latin typeface="Comic Sans MS" pitchFamily="66" charset="0"/>
              </a:rPr>
              <a:t>, </a:t>
            </a:r>
            <a:r>
              <a:rPr lang="en-US" altLang="en-US" sz="1000" b="0" dirty="0" smtClean="0">
                <a:latin typeface="Comic Sans MS" pitchFamily="66" charset="0"/>
                <a:hlinkClick r:id="rId4"/>
              </a:rPr>
              <a:t>Conifer cone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2" name="TextBox 1"/>
          <p:cNvSpPr txBox="1"/>
          <p:nvPr/>
        </p:nvSpPr>
        <p:spPr>
          <a:xfrm>
            <a:off x="381000" y="1143000"/>
            <a:ext cx="4038600" cy="5293757"/>
          </a:xfrm>
          <a:prstGeom prst="rect">
            <a:avLst/>
          </a:prstGeom>
          <a:noFill/>
        </p:spPr>
        <p:txBody>
          <a:bodyPr wrap="square" rtlCol="0">
            <a:spAutoFit/>
          </a:bodyPr>
          <a:lstStyle/>
          <a:p>
            <a:r>
              <a:rPr lang="en-US" sz="2400" u="sng" dirty="0" smtClean="0">
                <a:latin typeface="Comic Sans MS"/>
                <a:cs typeface="Comic Sans MS"/>
              </a:rPr>
              <a:t>Major groups:</a:t>
            </a:r>
          </a:p>
          <a:p>
            <a:r>
              <a:rPr lang="en-US" b="0" dirty="0" err="1" smtClean="0">
                <a:latin typeface="Comic Sans MS"/>
                <a:cs typeface="Comic Sans MS"/>
              </a:rPr>
              <a:t>Cycadophyta</a:t>
            </a:r>
            <a:r>
              <a:rPr lang="en-US" b="0" dirty="0" smtClean="0">
                <a:latin typeface="Comic Sans MS"/>
                <a:cs typeface="Comic Sans MS"/>
              </a:rPr>
              <a:t> – Cycads</a:t>
            </a:r>
          </a:p>
          <a:p>
            <a:r>
              <a:rPr lang="en-US" b="0" dirty="0" err="1" smtClean="0">
                <a:latin typeface="Comic Sans MS"/>
                <a:cs typeface="Comic Sans MS"/>
              </a:rPr>
              <a:t>Ginkgophyta</a:t>
            </a:r>
            <a:r>
              <a:rPr lang="en-US" b="0" dirty="0" smtClean="0">
                <a:latin typeface="Comic Sans MS"/>
                <a:cs typeface="Comic Sans MS"/>
              </a:rPr>
              <a:t> – </a:t>
            </a:r>
            <a:r>
              <a:rPr lang="en-US" b="0" dirty="0" err="1" smtClean="0">
                <a:latin typeface="Comic Sans MS"/>
                <a:cs typeface="Comic Sans MS"/>
              </a:rPr>
              <a:t>Ginkos</a:t>
            </a:r>
            <a:endParaRPr lang="en-US" b="0" dirty="0" smtClean="0">
              <a:latin typeface="Comic Sans MS"/>
              <a:cs typeface="Comic Sans MS"/>
            </a:endParaRPr>
          </a:p>
          <a:p>
            <a:r>
              <a:rPr lang="en-US" dirty="0" err="1" smtClean="0">
                <a:latin typeface="Comic Sans MS"/>
                <a:cs typeface="Comic Sans MS"/>
              </a:rPr>
              <a:t>Coniferophyta</a:t>
            </a:r>
            <a:r>
              <a:rPr lang="en-US" dirty="0" smtClean="0">
                <a:latin typeface="Comic Sans MS"/>
                <a:cs typeface="Comic Sans MS"/>
              </a:rPr>
              <a:t> – </a:t>
            </a:r>
            <a:r>
              <a:rPr lang="en-US" b="0" dirty="0" smtClean="0">
                <a:latin typeface="Comic Sans MS"/>
                <a:cs typeface="Comic Sans MS"/>
              </a:rPr>
              <a:t>Pines &amp; Spruces</a:t>
            </a:r>
          </a:p>
          <a:p>
            <a:endParaRPr lang="en-US" sz="2000" dirty="0">
              <a:latin typeface="Comic Sans MS"/>
              <a:cs typeface="Comic Sans MS"/>
            </a:endParaRPr>
          </a:p>
          <a:p>
            <a:r>
              <a:rPr lang="en-US" sz="1600" b="0" dirty="0" smtClean="0">
                <a:latin typeface="Comic Sans MS"/>
                <a:cs typeface="Comic Sans MS"/>
              </a:rPr>
              <a:t>“Gymnosperm</a:t>
            </a:r>
            <a:r>
              <a:rPr lang="en-US" sz="1600" b="0" dirty="0">
                <a:latin typeface="Comic Sans MS"/>
                <a:cs typeface="Comic Sans MS"/>
              </a:rPr>
              <a:t>" comes </a:t>
            </a:r>
            <a:r>
              <a:rPr lang="en-US" sz="1600" b="0" dirty="0" smtClean="0">
                <a:latin typeface="Comic Sans MS"/>
                <a:cs typeface="Comic Sans MS"/>
              </a:rPr>
              <a:t>from </a:t>
            </a:r>
            <a:r>
              <a:rPr lang="en-US" sz="1600" b="0" dirty="0">
                <a:latin typeface="Comic Sans MS"/>
                <a:cs typeface="Comic Sans MS"/>
              </a:rPr>
              <a:t>Greek </a:t>
            </a:r>
            <a:r>
              <a:rPr lang="en-US" sz="1400" b="0" dirty="0" smtClean="0">
                <a:latin typeface="Comic Sans MS"/>
                <a:cs typeface="Comic Sans MS"/>
              </a:rPr>
              <a:t>(</a:t>
            </a:r>
            <a:r>
              <a:rPr lang="en-US" sz="1400" b="0" i="1" dirty="0" err="1" smtClean="0">
                <a:latin typeface="Comic Sans MS"/>
                <a:cs typeface="Comic Sans MS"/>
              </a:rPr>
              <a:t>gymnos</a:t>
            </a:r>
            <a:r>
              <a:rPr lang="en-US" sz="1400" b="0" dirty="0">
                <a:latin typeface="Comic Sans MS"/>
                <a:cs typeface="Comic Sans MS"/>
              </a:rPr>
              <a:t> =</a:t>
            </a:r>
            <a:r>
              <a:rPr lang="en-US" sz="1400" b="0" dirty="0" smtClean="0">
                <a:latin typeface="Comic Sans MS"/>
                <a:cs typeface="Comic Sans MS"/>
              </a:rPr>
              <a:t> </a:t>
            </a:r>
            <a:r>
              <a:rPr lang="en-US" sz="1400" b="0" dirty="0">
                <a:latin typeface="Comic Sans MS"/>
                <a:cs typeface="Comic Sans MS"/>
              </a:rPr>
              <a:t>"naked" and </a:t>
            </a:r>
            <a:r>
              <a:rPr lang="en-US" sz="1400" b="0" i="1" dirty="0" err="1" smtClean="0">
                <a:latin typeface="Comic Sans MS"/>
                <a:cs typeface="Comic Sans MS"/>
              </a:rPr>
              <a:t>sperma</a:t>
            </a:r>
            <a:r>
              <a:rPr lang="en-US" sz="1400" b="0" dirty="0">
                <a:latin typeface="Comic Sans MS"/>
                <a:cs typeface="Comic Sans MS"/>
              </a:rPr>
              <a:t> </a:t>
            </a:r>
            <a:r>
              <a:rPr lang="en-US" sz="1400" b="0" dirty="0" smtClean="0">
                <a:latin typeface="Comic Sans MS"/>
                <a:cs typeface="Comic Sans MS"/>
              </a:rPr>
              <a:t>= </a:t>
            </a:r>
            <a:r>
              <a:rPr lang="en-US" sz="1400" b="0" dirty="0">
                <a:latin typeface="Comic Sans MS"/>
                <a:cs typeface="Comic Sans MS"/>
              </a:rPr>
              <a:t>"</a:t>
            </a:r>
            <a:r>
              <a:rPr lang="en-US" sz="1400" b="0" dirty="0" smtClean="0">
                <a:latin typeface="Comic Sans MS"/>
                <a:cs typeface="Comic Sans MS"/>
              </a:rPr>
              <a:t>seed”)</a:t>
            </a:r>
            <a:r>
              <a:rPr lang="en-US" sz="1600" b="0" dirty="0" smtClean="0">
                <a:latin typeface="Comic Sans MS"/>
                <a:cs typeface="Comic Sans MS"/>
              </a:rPr>
              <a:t>, </a:t>
            </a:r>
            <a:r>
              <a:rPr lang="en-US" sz="1600" b="0" dirty="0">
                <a:latin typeface="Comic Sans MS"/>
                <a:cs typeface="Comic Sans MS"/>
              </a:rPr>
              <a:t>after the unenclosed condition of their </a:t>
            </a:r>
            <a:r>
              <a:rPr lang="en-US" sz="1600" b="0" dirty="0" smtClean="0">
                <a:latin typeface="Comic Sans MS"/>
                <a:cs typeface="Comic Sans MS"/>
              </a:rPr>
              <a:t>seeds. </a:t>
            </a:r>
          </a:p>
          <a:p>
            <a:endParaRPr lang="en-US" sz="1600" b="0" dirty="0">
              <a:latin typeface="Comic Sans MS"/>
              <a:cs typeface="Comic Sans MS"/>
            </a:endParaRPr>
          </a:p>
          <a:p>
            <a:r>
              <a:rPr lang="en-US" sz="1600" b="0" dirty="0" smtClean="0">
                <a:latin typeface="Comic Sans MS"/>
                <a:cs typeface="Comic Sans MS"/>
              </a:rPr>
              <a:t>This naked seed condition contrasts with </a:t>
            </a:r>
            <a:r>
              <a:rPr lang="en-US" sz="1600" b="0" dirty="0">
                <a:latin typeface="Comic Sans MS"/>
                <a:cs typeface="Comic Sans MS"/>
              </a:rPr>
              <a:t>the seeds and ovules of flowering plants </a:t>
            </a:r>
            <a:r>
              <a:rPr lang="en-US" sz="1400" b="0" dirty="0">
                <a:latin typeface="Comic Sans MS"/>
                <a:cs typeface="Comic Sans MS"/>
              </a:rPr>
              <a:t>(angiosperms)</a:t>
            </a:r>
            <a:r>
              <a:rPr lang="en-US" sz="1600" b="0" dirty="0">
                <a:latin typeface="Comic Sans MS"/>
                <a:cs typeface="Comic Sans MS"/>
              </a:rPr>
              <a:t>, which are enclosed within an ovary. </a:t>
            </a:r>
            <a:endParaRPr lang="en-US" sz="1600" b="0" dirty="0" smtClean="0">
              <a:latin typeface="Comic Sans MS"/>
              <a:cs typeface="Comic Sans MS"/>
            </a:endParaRPr>
          </a:p>
          <a:p>
            <a:endParaRPr lang="en-US" sz="1600" b="0" dirty="0">
              <a:latin typeface="Comic Sans MS"/>
              <a:cs typeface="Comic Sans MS"/>
            </a:endParaRPr>
          </a:p>
          <a:p>
            <a:r>
              <a:rPr lang="en-US" sz="1600" b="0" dirty="0" smtClean="0">
                <a:latin typeface="Comic Sans MS"/>
                <a:cs typeface="Comic Sans MS"/>
              </a:rPr>
              <a:t>Pine seeds </a:t>
            </a:r>
            <a:r>
              <a:rPr lang="en-US" sz="1600" b="0" dirty="0">
                <a:latin typeface="Comic Sans MS"/>
                <a:cs typeface="Comic Sans MS"/>
              </a:rPr>
              <a:t>develop either on the surface of scales or leaves, often modified to form </a:t>
            </a:r>
            <a:r>
              <a:rPr lang="en-US" sz="1600" b="0" dirty="0" smtClean="0">
                <a:latin typeface="Comic Sans MS"/>
                <a:cs typeface="Comic Sans MS"/>
              </a:rPr>
              <a:t>cones.</a:t>
            </a:r>
            <a:endParaRPr lang="en-US" sz="2400" dirty="0" smtClean="0">
              <a:latin typeface="Comic Sans MS"/>
              <a:cs typeface="Comic Sans MS"/>
            </a:endParaRPr>
          </a:p>
          <a:p>
            <a:endParaRPr lang="en-US" sz="3200" dirty="0" smtClean="0">
              <a:latin typeface="Comic Sans MS"/>
              <a:cs typeface="Comic Sans MS"/>
            </a:endParaRPr>
          </a:p>
        </p:txBody>
      </p:sp>
      <p:pic>
        <p:nvPicPr>
          <p:cNvPr id="5" name="Picture 4" descr="450px-Cedrus_deodara_Manali_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1905000"/>
            <a:ext cx="3962400" cy="4419600"/>
          </a:xfrm>
          <a:prstGeom prst="rect">
            <a:avLst/>
          </a:prstGeom>
        </p:spPr>
      </p:pic>
      <p:pic>
        <p:nvPicPr>
          <p:cNvPr id="6" name="Picture 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5800" y="1676400"/>
            <a:ext cx="1647713" cy="2095499"/>
          </a:xfrm>
          <a:prstGeom prst="ellipse">
            <a:avLst/>
          </a:prstGeom>
          <a:ln>
            <a:noFill/>
          </a:ln>
          <a:effectLst>
            <a:softEdge rad="112500"/>
          </a:effectLst>
        </p:spPr>
      </p:pic>
      <p:sp>
        <p:nvSpPr>
          <p:cNvPr id="9" name="TextBox 8"/>
          <p:cNvSpPr txBox="1"/>
          <p:nvPr/>
        </p:nvSpPr>
        <p:spPr>
          <a:xfrm>
            <a:off x="5638800" y="381000"/>
            <a:ext cx="2590800" cy="1169551"/>
          </a:xfrm>
          <a:prstGeom prst="rect">
            <a:avLst/>
          </a:prstGeom>
          <a:noFill/>
        </p:spPr>
        <p:txBody>
          <a:bodyPr wrap="square" rtlCol="0">
            <a:spAutoFit/>
          </a:bodyPr>
          <a:lstStyle/>
          <a:p>
            <a:pPr algn="ctr"/>
            <a:r>
              <a:rPr lang="en-US" dirty="0" smtClean="0">
                <a:solidFill>
                  <a:srgbClr val="FF0000"/>
                </a:solidFill>
                <a:latin typeface="Comic Sans MS"/>
                <a:cs typeface="Comic Sans MS"/>
              </a:rPr>
              <a:t>ANIMATION</a:t>
            </a:r>
            <a:r>
              <a:rPr lang="en-US" b="0" dirty="0" smtClean="0">
                <a:latin typeface="Comic Sans MS"/>
                <a:cs typeface="Comic Sans MS"/>
              </a:rPr>
              <a:t>: </a:t>
            </a:r>
            <a:r>
              <a:rPr lang="en-US" b="0" dirty="0" smtClean="0">
                <a:latin typeface="Comic Sans MS"/>
                <a:cs typeface="Comic Sans MS"/>
                <a:hlinkClick r:id="rId9"/>
              </a:rPr>
              <a:t>Life Cycle of a Conifer</a:t>
            </a:r>
            <a:r>
              <a:rPr lang="en-US" b="0" dirty="0" smtClean="0">
                <a:latin typeface="Comic Sans MS"/>
                <a:cs typeface="Comic Sans MS"/>
              </a:rPr>
              <a:t>, </a:t>
            </a:r>
          </a:p>
          <a:p>
            <a:pPr algn="ctr"/>
            <a:r>
              <a:rPr lang="en-US" sz="1400" b="0" dirty="0" err="1" smtClean="0">
                <a:latin typeface="Comic Sans MS"/>
                <a:cs typeface="Comic Sans MS"/>
              </a:rPr>
              <a:t>Sinauer</a:t>
            </a:r>
            <a:r>
              <a:rPr lang="en-US" sz="1400" b="0" dirty="0" smtClean="0">
                <a:latin typeface="Comic Sans MS"/>
                <a:cs typeface="Comic Sans MS"/>
              </a:rPr>
              <a:t> &amp; Associates</a:t>
            </a:r>
            <a:endParaRPr lang="en-US" sz="1400" b="0" dirty="0">
              <a:latin typeface="Comic Sans MS"/>
              <a:cs typeface="Comic Sans MS"/>
            </a:endParaRPr>
          </a:p>
        </p:txBody>
      </p:sp>
    </p:spTree>
    <p:extLst>
      <p:ext uri="{BB962C8B-B14F-4D97-AF65-F5344CB8AC3E}">
        <p14:creationId xmlns:p14="http://schemas.microsoft.com/office/powerpoint/2010/main" val="21116366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4000" b="1" dirty="0" smtClean="0">
                <a:solidFill>
                  <a:srgbClr val="6A5E33"/>
                </a:solidFill>
                <a:latin typeface="Comic Sans MS" pitchFamily="66" charset="0"/>
              </a:rPr>
              <a:t>Pines</a:t>
            </a:r>
            <a:endParaRPr lang="en-US" altLang="en-US" sz="2800" b="1" i="1" dirty="0" smtClean="0">
              <a:solidFill>
                <a:srgbClr val="6A5E33"/>
              </a:solidFill>
              <a:latin typeface="Comic Sans MS" pitchFamily="66" charset="0"/>
            </a:endParaRPr>
          </a:p>
        </p:txBody>
      </p:sp>
      <p:sp>
        <p:nvSpPr>
          <p:cNvPr id="30724" name="Text Box 6"/>
          <p:cNvSpPr txBox="1">
            <a:spLocks noChangeArrowheads="1"/>
          </p:cNvSpPr>
          <p:nvPr/>
        </p:nvSpPr>
        <p:spPr bwMode="auto">
          <a:xfrm>
            <a:off x="6705600" y="645789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Male and female pine cone</a:t>
            </a:r>
            <a:r>
              <a:rPr lang="en-US" altLang="en-US" sz="1000" b="0" dirty="0" smtClean="0">
                <a:latin typeface="Comic Sans MS" pitchFamily="66" charset="0"/>
              </a:rPr>
              <a:t>, </a:t>
            </a:r>
            <a:r>
              <a:rPr lang="en-US" altLang="en-US" sz="1000" b="0" dirty="0" smtClean="0">
                <a:latin typeface="Comic Sans MS" pitchFamily="66" charset="0"/>
                <a:hlinkClick r:id="rId4"/>
              </a:rPr>
              <a:t>Conifer cone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2" name="TextBox 1"/>
          <p:cNvSpPr txBox="1"/>
          <p:nvPr/>
        </p:nvSpPr>
        <p:spPr>
          <a:xfrm>
            <a:off x="609600" y="990600"/>
            <a:ext cx="8077200" cy="1877437"/>
          </a:xfrm>
          <a:prstGeom prst="rect">
            <a:avLst/>
          </a:prstGeom>
          <a:noFill/>
        </p:spPr>
        <p:txBody>
          <a:bodyPr wrap="square" rtlCol="0">
            <a:spAutoFit/>
          </a:bodyPr>
          <a:lstStyle/>
          <a:p>
            <a:r>
              <a:rPr lang="en-US" dirty="0" smtClean="0">
                <a:latin typeface="Comic Sans MS"/>
                <a:cs typeface="Comic Sans MS"/>
              </a:rPr>
              <a:t>Male </a:t>
            </a:r>
            <a:r>
              <a:rPr lang="en-US" dirty="0">
                <a:latin typeface="Comic Sans MS"/>
                <a:cs typeface="Comic Sans MS"/>
              </a:rPr>
              <a:t>Pine </a:t>
            </a:r>
            <a:r>
              <a:rPr lang="en-US" dirty="0" smtClean="0">
                <a:latin typeface="Comic Sans MS"/>
                <a:cs typeface="Comic Sans MS"/>
              </a:rPr>
              <a:t>Cone</a:t>
            </a:r>
            <a:r>
              <a:rPr lang="en-US" b="0" dirty="0">
                <a:latin typeface="Comic Sans MS"/>
                <a:cs typeface="Comic Sans MS"/>
              </a:rPr>
              <a:t> </a:t>
            </a:r>
            <a:r>
              <a:rPr lang="en-US" sz="1600" b="0" dirty="0">
                <a:latin typeface="Comic Sans MS"/>
                <a:cs typeface="Comic Sans MS"/>
              </a:rPr>
              <a:t>[</a:t>
            </a:r>
            <a:r>
              <a:rPr lang="en-US" sz="1600" b="0" dirty="0" err="1" smtClean="0">
                <a:latin typeface="Comic Sans MS"/>
                <a:cs typeface="Comic Sans MS"/>
              </a:rPr>
              <a:t>microstrobilus</a:t>
            </a:r>
            <a:r>
              <a:rPr lang="en-US" sz="1600" b="0" dirty="0" smtClean="0">
                <a:latin typeface="Comic Sans MS"/>
                <a:cs typeface="Comic Sans MS"/>
              </a:rPr>
              <a:t>] has </a:t>
            </a:r>
            <a:r>
              <a:rPr lang="en-US" sz="1600" b="0" dirty="0" err="1" smtClean="0">
                <a:latin typeface="Comic Sans MS"/>
                <a:cs typeface="Comic Sans MS"/>
              </a:rPr>
              <a:t>microsporophylls</a:t>
            </a:r>
            <a:r>
              <a:rPr lang="en-US" sz="1600" b="0" dirty="0" smtClean="0">
                <a:latin typeface="Comic Sans MS"/>
                <a:cs typeface="Comic Sans MS"/>
              </a:rPr>
              <a:t> </a:t>
            </a:r>
            <a:r>
              <a:rPr lang="en-US" sz="1400" b="0" dirty="0">
                <a:latin typeface="Comic Sans MS"/>
                <a:cs typeface="Comic Sans MS"/>
              </a:rPr>
              <a:t>(modified leaves</a:t>
            </a:r>
            <a:r>
              <a:rPr lang="en-US" sz="1400" b="0" dirty="0" smtClean="0">
                <a:latin typeface="Comic Sans MS"/>
                <a:cs typeface="Comic Sans MS"/>
              </a:rPr>
              <a:t>) </a:t>
            </a:r>
            <a:r>
              <a:rPr lang="en-US" sz="1600" b="0" dirty="0" smtClean="0">
                <a:latin typeface="Comic Sans MS"/>
                <a:cs typeface="Comic Sans MS"/>
              </a:rPr>
              <a:t>extending </a:t>
            </a:r>
            <a:r>
              <a:rPr lang="en-US" sz="1600" b="0" dirty="0">
                <a:latin typeface="Comic Sans MS"/>
                <a:cs typeface="Comic Sans MS"/>
              </a:rPr>
              <a:t>out from a central axis </a:t>
            </a:r>
            <a:r>
              <a:rPr lang="en-US" sz="1600" b="0" dirty="0" smtClean="0">
                <a:latin typeface="Comic Sans MS"/>
                <a:cs typeface="Comic Sans MS"/>
              </a:rPr>
              <a:t>. </a:t>
            </a:r>
            <a:r>
              <a:rPr lang="en-US" sz="1600" b="0" dirty="0">
                <a:latin typeface="Comic Sans MS"/>
                <a:cs typeface="Comic Sans MS"/>
              </a:rPr>
              <a:t>Under each microsporophyll </a:t>
            </a:r>
            <a:r>
              <a:rPr lang="en-US" sz="1600" b="0" dirty="0" smtClean="0">
                <a:latin typeface="Comic Sans MS"/>
                <a:cs typeface="Comic Sans MS"/>
              </a:rPr>
              <a:t>are one or many </a:t>
            </a:r>
            <a:r>
              <a:rPr lang="en-US" sz="1600" b="0" dirty="0">
                <a:latin typeface="Comic Sans MS"/>
                <a:cs typeface="Comic Sans MS"/>
              </a:rPr>
              <a:t>microsporangia </a:t>
            </a:r>
            <a:r>
              <a:rPr lang="en-US" sz="1400" b="0" dirty="0">
                <a:latin typeface="Comic Sans MS"/>
                <a:cs typeface="Comic Sans MS"/>
              </a:rPr>
              <a:t>(pollen sacs</a:t>
            </a:r>
            <a:r>
              <a:rPr lang="en-US" sz="1400" b="0" dirty="0" smtClean="0">
                <a:latin typeface="Comic Sans MS"/>
                <a:cs typeface="Comic Sans MS"/>
              </a:rPr>
              <a:t>)</a:t>
            </a:r>
            <a:r>
              <a:rPr lang="en-US" sz="1600" b="0" dirty="0" smtClean="0">
                <a:latin typeface="Comic Sans MS"/>
                <a:cs typeface="Comic Sans MS"/>
              </a:rPr>
              <a:t>.</a:t>
            </a:r>
          </a:p>
          <a:p>
            <a:endParaRPr lang="en-US" sz="1600" b="0" dirty="0">
              <a:latin typeface="Comic Sans MS"/>
              <a:cs typeface="Comic Sans MS"/>
            </a:endParaRPr>
          </a:p>
          <a:p>
            <a:r>
              <a:rPr lang="en-US" dirty="0">
                <a:latin typeface="Comic Sans MS"/>
                <a:cs typeface="Comic Sans MS"/>
              </a:rPr>
              <a:t>F</a:t>
            </a:r>
            <a:r>
              <a:rPr lang="en-US" dirty="0" smtClean="0">
                <a:latin typeface="Comic Sans MS"/>
                <a:cs typeface="Comic Sans MS"/>
              </a:rPr>
              <a:t>emale Pine Cone</a:t>
            </a:r>
            <a:r>
              <a:rPr lang="en-US" b="0" dirty="0" smtClean="0">
                <a:latin typeface="Comic Sans MS"/>
                <a:cs typeface="Comic Sans MS"/>
              </a:rPr>
              <a:t> [</a:t>
            </a:r>
            <a:r>
              <a:rPr lang="en-US" sz="1600" b="0" dirty="0" err="1" smtClean="0">
                <a:latin typeface="Comic Sans MS"/>
                <a:cs typeface="Comic Sans MS"/>
              </a:rPr>
              <a:t>megastrobilus</a:t>
            </a:r>
            <a:r>
              <a:rPr lang="en-US" sz="1600" b="0" dirty="0">
                <a:latin typeface="Comic Sans MS"/>
                <a:cs typeface="Comic Sans MS"/>
              </a:rPr>
              <a:t>]</a:t>
            </a:r>
            <a:r>
              <a:rPr lang="en-US" sz="1600" b="0" dirty="0" smtClean="0">
                <a:latin typeface="Comic Sans MS"/>
                <a:cs typeface="Comic Sans MS"/>
              </a:rPr>
              <a:t> </a:t>
            </a:r>
            <a:r>
              <a:rPr lang="en-US" sz="1600" b="0" dirty="0">
                <a:latin typeface="Comic Sans MS"/>
                <a:cs typeface="Comic Sans MS"/>
              </a:rPr>
              <a:t>contains ovules </a:t>
            </a:r>
            <a:r>
              <a:rPr lang="en-US" sz="1600" b="0" dirty="0" smtClean="0">
                <a:latin typeface="Comic Sans MS"/>
                <a:cs typeface="Comic Sans MS"/>
              </a:rPr>
              <a:t>that, </a:t>
            </a:r>
            <a:r>
              <a:rPr lang="en-US" sz="1600" b="0" dirty="0">
                <a:latin typeface="Comic Sans MS"/>
                <a:cs typeface="Comic Sans MS"/>
              </a:rPr>
              <a:t>when fertilized by pollen, become seeds. </a:t>
            </a:r>
            <a:endParaRPr lang="en-US" sz="1600" b="0" dirty="0" smtClean="0">
              <a:latin typeface="Comic Sans MS"/>
              <a:cs typeface="Comic Sans MS"/>
            </a:endParaRPr>
          </a:p>
          <a:p>
            <a:endParaRPr lang="en-US" sz="1600" b="0" dirty="0">
              <a:latin typeface="Comic Sans MS"/>
              <a:cs typeface="Comic Sans MS"/>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2971800"/>
            <a:ext cx="5943600" cy="3377184"/>
          </a:xfrm>
          <a:prstGeom prst="rect">
            <a:avLst/>
          </a:prstGeom>
        </p:spPr>
      </p:pic>
      <p:pic>
        <p:nvPicPr>
          <p:cNvPr id="6" name="Picture 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1800" y="3048000"/>
            <a:ext cx="2057400" cy="2895600"/>
          </a:xfrm>
          <a:prstGeom prst="ellipse">
            <a:avLst/>
          </a:prstGeom>
          <a:ln>
            <a:noFill/>
          </a:ln>
          <a:effectLst>
            <a:softEdge rad="112500"/>
          </a:effectLst>
        </p:spPr>
      </p:pic>
      <p:pic>
        <p:nvPicPr>
          <p:cNvPr id="3" name="Picture 2" descr="Pine_cones,_immature_mal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3124200"/>
            <a:ext cx="1511433" cy="2819400"/>
          </a:xfrm>
          <a:prstGeom prst="ellipse">
            <a:avLst/>
          </a:prstGeom>
          <a:ln>
            <a:noFill/>
          </a:ln>
          <a:effectLst>
            <a:softEdge rad="112500"/>
          </a:effectLst>
        </p:spPr>
      </p:pic>
      <p:sp>
        <p:nvSpPr>
          <p:cNvPr id="4" name="TextBox 3"/>
          <p:cNvSpPr txBox="1"/>
          <p:nvPr/>
        </p:nvSpPr>
        <p:spPr>
          <a:xfrm>
            <a:off x="762000" y="5943600"/>
            <a:ext cx="1524000" cy="304800"/>
          </a:xfrm>
          <a:prstGeom prst="rect">
            <a:avLst/>
          </a:prstGeom>
          <a:noFill/>
        </p:spPr>
        <p:txBody>
          <a:bodyPr wrap="square" rtlCol="0">
            <a:spAutoFit/>
          </a:bodyPr>
          <a:lstStyle/>
          <a:p>
            <a:pPr algn="ctr"/>
            <a:r>
              <a:rPr lang="en-US" sz="1400" b="0" dirty="0" err="1" smtClean="0">
                <a:latin typeface="Comic Sans MS"/>
                <a:cs typeface="Comic Sans MS"/>
              </a:rPr>
              <a:t>Microstrobili</a:t>
            </a:r>
            <a:endParaRPr lang="en-US" sz="1400" b="0" dirty="0">
              <a:latin typeface="Comic Sans MS"/>
              <a:cs typeface="Comic Sans MS"/>
            </a:endParaRPr>
          </a:p>
        </p:txBody>
      </p:sp>
      <p:sp>
        <p:nvSpPr>
          <p:cNvPr id="10" name="TextBox 9"/>
          <p:cNvSpPr txBox="1"/>
          <p:nvPr/>
        </p:nvSpPr>
        <p:spPr>
          <a:xfrm>
            <a:off x="7086600" y="5943600"/>
            <a:ext cx="1524000" cy="304800"/>
          </a:xfrm>
          <a:prstGeom prst="rect">
            <a:avLst/>
          </a:prstGeom>
          <a:noFill/>
        </p:spPr>
        <p:txBody>
          <a:bodyPr wrap="square" rtlCol="0">
            <a:spAutoFit/>
          </a:bodyPr>
          <a:lstStyle/>
          <a:p>
            <a:pPr algn="ctr"/>
            <a:r>
              <a:rPr lang="en-US" sz="1400" b="0" dirty="0" err="1" smtClean="0">
                <a:latin typeface="Comic Sans MS"/>
                <a:cs typeface="Comic Sans MS"/>
              </a:rPr>
              <a:t>Megastrobilus</a:t>
            </a:r>
            <a:endParaRPr lang="en-US" sz="1400" b="0" dirty="0">
              <a:latin typeface="Comic Sans MS"/>
              <a:cs typeface="Comic Sans MS"/>
            </a:endParaRPr>
          </a:p>
        </p:txBody>
      </p:sp>
    </p:spTree>
    <p:extLst>
      <p:ext uri="{BB962C8B-B14F-4D97-AF65-F5344CB8AC3E}">
        <p14:creationId xmlns:p14="http://schemas.microsoft.com/office/powerpoint/2010/main" val="40590061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6"/>
          <p:cNvSpPr txBox="1">
            <a:spLocks noChangeArrowheads="1"/>
          </p:cNvSpPr>
          <p:nvPr/>
        </p:nvSpPr>
        <p:spPr bwMode="auto">
          <a:xfrm>
            <a:off x="6705600" y="645789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Dissected female pine cone</a:t>
            </a:r>
            <a:r>
              <a:rPr lang="en-US" altLang="en-US" sz="1000" b="0" dirty="0" smtClean="0">
                <a:latin typeface="Comic Sans MS" pitchFamily="66" charset="0"/>
              </a:rPr>
              <a:t>, </a:t>
            </a:r>
            <a:r>
              <a:rPr lang="en-US" altLang="en-US" sz="1000" b="0" dirty="0" smtClean="0">
                <a:latin typeface="Comic Sans MS" pitchFamily="66" charset="0"/>
                <a:hlinkClick r:id="rId4"/>
              </a:rPr>
              <a:t>Conifer cone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2" name="TextBox 1"/>
          <p:cNvSpPr txBox="1"/>
          <p:nvPr/>
        </p:nvSpPr>
        <p:spPr>
          <a:xfrm>
            <a:off x="304800" y="381000"/>
            <a:ext cx="4724400" cy="6093977"/>
          </a:xfrm>
          <a:prstGeom prst="rect">
            <a:avLst/>
          </a:prstGeom>
          <a:noFill/>
        </p:spPr>
        <p:txBody>
          <a:bodyPr wrap="square" rtlCol="0">
            <a:spAutoFit/>
          </a:bodyPr>
          <a:lstStyle/>
          <a:p>
            <a:r>
              <a:rPr lang="en-US" sz="3200" dirty="0" smtClean="0">
                <a:solidFill>
                  <a:srgbClr val="6A5E33"/>
                </a:solidFill>
                <a:latin typeface="Comic Sans MS"/>
                <a:cs typeface="Comic Sans MS"/>
              </a:rPr>
              <a:t>Female Pine Cone</a:t>
            </a:r>
          </a:p>
          <a:p>
            <a:endParaRPr lang="en-US" b="0" dirty="0">
              <a:latin typeface="Comic Sans MS"/>
              <a:cs typeface="Comic Sans MS"/>
            </a:endParaRPr>
          </a:p>
          <a:p>
            <a:r>
              <a:rPr lang="en-US" b="0" dirty="0" smtClean="0">
                <a:latin typeface="Comic Sans MS"/>
                <a:cs typeface="Comic Sans MS"/>
              </a:rPr>
              <a:t>Have </a:t>
            </a:r>
            <a:r>
              <a:rPr lang="en-US" b="0" dirty="0">
                <a:latin typeface="Comic Sans MS"/>
                <a:cs typeface="Comic Sans MS"/>
              </a:rPr>
              <a:t>two types of </a:t>
            </a:r>
            <a:r>
              <a:rPr lang="en-US" b="0" dirty="0" smtClean="0">
                <a:latin typeface="Comic Sans MS"/>
                <a:cs typeface="Comic Sans MS"/>
              </a:rPr>
              <a:t>scales:</a:t>
            </a:r>
          </a:p>
          <a:p>
            <a:r>
              <a:rPr lang="en-US" b="0" dirty="0" smtClean="0">
                <a:latin typeface="Comic Sans MS"/>
                <a:cs typeface="Comic Sans MS"/>
              </a:rPr>
              <a:t> </a:t>
            </a:r>
            <a:endParaRPr lang="en-US" b="0" dirty="0">
              <a:latin typeface="Comic Sans MS"/>
              <a:cs typeface="Comic Sans MS"/>
            </a:endParaRPr>
          </a:p>
          <a:p>
            <a:pPr marL="285750" indent="-285750">
              <a:buFont typeface="Wingdings" charset="2"/>
              <a:buChar char="§"/>
            </a:pPr>
            <a:r>
              <a:rPr lang="en-US" i="1" dirty="0">
                <a:latin typeface="Comic Sans MS"/>
                <a:cs typeface="Comic Sans MS"/>
              </a:rPr>
              <a:t>B</a:t>
            </a:r>
            <a:r>
              <a:rPr lang="en-US" i="1" dirty="0" smtClean="0">
                <a:latin typeface="Comic Sans MS"/>
                <a:cs typeface="Comic Sans MS"/>
              </a:rPr>
              <a:t>ract scales</a:t>
            </a:r>
            <a:r>
              <a:rPr lang="en-US" i="1" dirty="0">
                <a:latin typeface="Comic Sans MS"/>
                <a:cs typeface="Comic Sans MS"/>
              </a:rPr>
              <a:t> </a:t>
            </a:r>
            <a:endParaRPr lang="en-US" sz="1600" b="0" dirty="0">
              <a:latin typeface="Comic Sans MS"/>
              <a:cs typeface="Comic Sans MS"/>
            </a:endParaRPr>
          </a:p>
          <a:p>
            <a:pPr marL="742950" lvl="1" indent="-285750">
              <a:buFontTx/>
              <a:buChar char="-"/>
            </a:pPr>
            <a:r>
              <a:rPr lang="en-US" sz="1600" b="0" dirty="0">
                <a:latin typeface="Comic Sans MS"/>
                <a:cs typeface="Comic Sans MS"/>
              </a:rPr>
              <a:t>D</a:t>
            </a:r>
            <a:r>
              <a:rPr lang="en-US" sz="1600" b="0" dirty="0" smtClean="0">
                <a:latin typeface="Comic Sans MS"/>
                <a:cs typeface="Comic Sans MS"/>
              </a:rPr>
              <a:t>erived </a:t>
            </a:r>
            <a:r>
              <a:rPr lang="en-US" sz="1600" b="0" dirty="0">
                <a:latin typeface="Comic Sans MS"/>
                <a:cs typeface="Comic Sans MS"/>
              </a:rPr>
              <a:t>from a modified </a:t>
            </a:r>
            <a:r>
              <a:rPr lang="en-US" sz="1600" b="0" dirty="0" smtClean="0">
                <a:latin typeface="Comic Sans MS"/>
                <a:cs typeface="Comic Sans MS"/>
              </a:rPr>
              <a:t>leaf.</a:t>
            </a:r>
          </a:p>
          <a:p>
            <a:pPr marL="742950" lvl="1" indent="-285750">
              <a:buFontTx/>
              <a:buChar char="-"/>
            </a:pPr>
            <a:r>
              <a:rPr lang="en-US" sz="1600" b="0" dirty="0" smtClean="0">
                <a:latin typeface="Comic Sans MS"/>
                <a:cs typeface="Comic Sans MS"/>
              </a:rPr>
              <a:t> Bract </a:t>
            </a:r>
            <a:r>
              <a:rPr lang="en-US" sz="1600" b="0" dirty="0">
                <a:latin typeface="Comic Sans MS"/>
                <a:cs typeface="Comic Sans MS"/>
              </a:rPr>
              <a:t>scales develop </a:t>
            </a:r>
            <a:r>
              <a:rPr lang="en-US" sz="1600" b="0" dirty="0" smtClean="0">
                <a:latin typeface="Comic Sans MS"/>
                <a:cs typeface="Comic Sans MS"/>
              </a:rPr>
              <a:t>first.</a:t>
            </a:r>
          </a:p>
          <a:p>
            <a:endParaRPr lang="en-US" sz="1600" b="0" dirty="0" smtClean="0">
              <a:latin typeface="Comic Sans MS"/>
              <a:cs typeface="Comic Sans MS"/>
            </a:endParaRPr>
          </a:p>
          <a:p>
            <a:pPr marL="285750" indent="-285750">
              <a:buFont typeface="Wingdings" charset="2"/>
              <a:buChar char="§"/>
            </a:pPr>
            <a:r>
              <a:rPr lang="en-US" b="0" dirty="0" smtClean="0">
                <a:latin typeface="Comic Sans MS"/>
                <a:cs typeface="Comic Sans MS"/>
              </a:rPr>
              <a:t> </a:t>
            </a:r>
            <a:r>
              <a:rPr lang="en-US" i="1" dirty="0">
                <a:latin typeface="Comic Sans MS"/>
                <a:cs typeface="Comic Sans MS"/>
              </a:rPr>
              <a:t>S</a:t>
            </a:r>
            <a:r>
              <a:rPr lang="en-US" i="1" dirty="0" smtClean="0">
                <a:latin typeface="Comic Sans MS"/>
                <a:cs typeface="Comic Sans MS"/>
              </a:rPr>
              <a:t>eed scales </a:t>
            </a:r>
            <a:endParaRPr lang="en-US" sz="1600" b="0" dirty="0" smtClean="0">
              <a:latin typeface="Comic Sans MS"/>
              <a:cs typeface="Comic Sans MS"/>
            </a:endParaRPr>
          </a:p>
          <a:p>
            <a:r>
              <a:rPr lang="en-US" sz="1600" b="0" dirty="0" smtClean="0">
                <a:latin typeface="Comic Sans MS"/>
                <a:cs typeface="Comic Sans MS"/>
              </a:rPr>
              <a:t>       - Derived </a:t>
            </a:r>
            <a:r>
              <a:rPr lang="en-US" sz="1600" b="0" dirty="0">
                <a:latin typeface="Comic Sans MS"/>
                <a:cs typeface="Comic Sans MS"/>
              </a:rPr>
              <a:t>from a highly modified </a:t>
            </a:r>
            <a:r>
              <a:rPr lang="en-US" sz="1600" b="0" dirty="0" smtClean="0">
                <a:latin typeface="Comic Sans MS"/>
                <a:cs typeface="Comic Sans MS"/>
              </a:rPr>
              <a:t>  </a:t>
            </a:r>
          </a:p>
          <a:p>
            <a:r>
              <a:rPr lang="en-US" sz="1600" b="0" dirty="0">
                <a:latin typeface="Comic Sans MS"/>
                <a:cs typeface="Comic Sans MS"/>
              </a:rPr>
              <a:t> </a:t>
            </a:r>
            <a:r>
              <a:rPr lang="en-US" sz="1600" b="0" dirty="0" smtClean="0">
                <a:latin typeface="Comic Sans MS"/>
                <a:cs typeface="Comic Sans MS"/>
              </a:rPr>
              <a:t>         </a:t>
            </a:r>
            <a:r>
              <a:rPr lang="en-US" sz="1600" b="0" dirty="0" err="1" smtClean="0">
                <a:latin typeface="Comic Sans MS"/>
                <a:cs typeface="Comic Sans MS"/>
              </a:rPr>
              <a:t>branchlet</a:t>
            </a:r>
            <a:r>
              <a:rPr lang="en-US" sz="1600" b="0" dirty="0" smtClean="0">
                <a:latin typeface="Comic Sans MS"/>
                <a:cs typeface="Comic Sans MS"/>
              </a:rPr>
              <a:t>.</a:t>
            </a:r>
            <a:endParaRPr lang="en-US" sz="1600" b="0" dirty="0">
              <a:latin typeface="Comic Sans MS"/>
              <a:cs typeface="Comic Sans MS"/>
            </a:endParaRPr>
          </a:p>
          <a:p>
            <a:r>
              <a:rPr lang="en-US" sz="1600" b="0" dirty="0" smtClean="0">
                <a:latin typeface="Comic Sans MS"/>
                <a:cs typeface="Comic Sans MS"/>
              </a:rPr>
              <a:t>       -  Each supported </a:t>
            </a:r>
            <a:r>
              <a:rPr lang="en-US" sz="1600" b="0" dirty="0">
                <a:latin typeface="Comic Sans MS"/>
                <a:cs typeface="Comic Sans MS"/>
              </a:rPr>
              <a:t>by a</a:t>
            </a:r>
            <a:r>
              <a:rPr lang="en-US" sz="1600" b="0" dirty="0" smtClean="0">
                <a:latin typeface="Comic Sans MS"/>
                <a:cs typeface="Comic Sans MS"/>
              </a:rPr>
              <a:t> </a:t>
            </a:r>
            <a:r>
              <a:rPr lang="en-US" sz="1600" b="0" dirty="0">
                <a:latin typeface="Comic Sans MS"/>
                <a:cs typeface="Comic Sans MS"/>
              </a:rPr>
              <a:t>bract </a:t>
            </a:r>
            <a:r>
              <a:rPr lang="en-US" sz="1600" b="0" dirty="0" smtClean="0">
                <a:latin typeface="Comic Sans MS"/>
                <a:cs typeface="Comic Sans MS"/>
              </a:rPr>
              <a:t>scale.</a:t>
            </a:r>
            <a:endParaRPr lang="en-US" sz="1600" b="0" dirty="0">
              <a:latin typeface="Comic Sans MS"/>
              <a:cs typeface="Comic Sans MS"/>
            </a:endParaRPr>
          </a:p>
          <a:p>
            <a:r>
              <a:rPr lang="en-US" sz="1600" b="0" dirty="0">
                <a:latin typeface="Comic Sans MS"/>
                <a:cs typeface="Comic Sans MS"/>
              </a:rPr>
              <a:t> </a:t>
            </a:r>
            <a:r>
              <a:rPr lang="en-US" sz="1600" b="0" dirty="0" smtClean="0">
                <a:latin typeface="Comic Sans MS"/>
                <a:cs typeface="Comic Sans MS"/>
              </a:rPr>
              <a:t>      - On </a:t>
            </a:r>
            <a:r>
              <a:rPr lang="en-US" sz="1600" b="0" dirty="0">
                <a:latin typeface="Comic Sans MS"/>
                <a:cs typeface="Comic Sans MS"/>
              </a:rPr>
              <a:t>the upper-side </a:t>
            </a:r>
            <a:r>
              <a:rPr lang="en-US" sz="1600" b="0" dirty="0" smtClean="0">
                <a:latin typeface="Comic Sans MS"/>
                <a:cs typeface="Comic Sans MS"/>
              </a:rPr>
              <a:t>at base </a:t>
            </a:r>
            <a:r>
              <a:rPr lang="en-US" sz="1600" b="0" dirty="0">
                <a:latin typeface="Comic Sans MS"/>
                <a:cs typeface="Comic Sans MS"/>
              </a:rPr>
              <a:t>of </a:t>
            </a:r>
            <a:r>
              <a:rPr lang="en-US" sz="1600" b="0" dirty="0" smtClean="0">
                <a:latin typeface="Comic Sans MS"/>
                <a:cs typeface="Comic Sans MS"/>
              </a:rPr>
              <a:t>each </a:t>
            </a:r>
            <a:r>
              <a:rPr lang="en-US" sz="1600" b="0" dirty="0">
                <a:latin typeface="Comic Sans MS"/>
                <a:cs typeface="Comic Sans MS"/>
              </a:rPr>
              <a:t>seed </a:t>
            </a:r>
            <a:endParaRPr lang="en-US" sz="1600" b="0" dirty="0" smtClean="0">
              <a:latin typeface="Comic Sans MS"/>
              <a:cs typeface="Comic Sans MS"/>
            </a:endParaRPr>
          </a:p>
          <a:p>
            <a:r>
              <a:rPr lang="en-US" sz="1600" b="0" dirty="0">
                <a:latin typeface="Comic Sans MS"/>
                <a:cs typeface="Comic Sans MS"/>
              </a:rPr>
              <a:t> </a:t>
            </a:r>
            <a:r>
              <a:rPr lang="en-US" sz="1600" b="0" dirty="0" smtClean="0">
                <a:latin typeface="Comic Sans MS"/>
                <a:cs typeface="Comic Sans MS"/>
              </a:rPr>
              <a:t>         scale </a:t>
            </a:r>
            <a:r>
              <a:rPr lang="en-US" sz="1600" b="0" dirty="0">
                <a:latin typeface="Comic Sans MS"/>
                <a:cs typeface="Comic Sans MS"/>
              </a:rPr>
              <a:t>are two ovules </a:t>
            </a:r>
            <a:r>
              <a:rPr lang="en-US" sz="1600" b="0" dirty="0" smtClean="0">
                <a:latin typeface="Comic Sans MS"/>
                <a:cs typeface="Comic Sans MS"/>
              </a:rPr>
              <a:t>that develop </a:t>
            </a:r>
            <a:r>
              <a:rPr lang="en-US" sz="1600" b="0" dirty="0">
                <a:latin typeface="Comic Sans MS"/>
                <a:cs typeface="Comic Sans MS"/>
              </a:rPr>
              <a:t>into </a:t>
            </a:r>
            <a:endParaRPr lang="en-US" sz="1600" b="0" dirty="0" smtClean="0">
              <a:latin typeface="Comic Sans MS"/>
              <a:cs typeface="Comic Sans MS"/>
            </a:endParaRPr>
          </a:p>
          <a:p>
            <a:r>
              <a:rPr lang="en-US" sz="1600" b="0" dirty="0">
                <a:latin typeface="Comic Sans MS"/>
                <a:cs typeface="Comic Sans MS"/>
              </a:rPr>
              <a:t> </a:t>
            </a:r>
            <a:r>
              <a:rPr lang="en-US" sz="1600" b="0" dirty="0" smtClean="0">
                <a:latin typeface="Comic Sans MS"/>
                <a:cs typeface="Comic Sans MS"/>
              </a:rPr>
              <a:t>         seeds </a:t>
            </a:r>
            <a:r>
              <a:rPr lang="en-US" sz="1600" b="0" dirty="0">
                <a:latin typeface="Comic Sans MS"/>
                <a:cs typeface="Comic Sans MS"/>
              </a:rPr>
              <a:t>after </a:t>
            </a:r>
            <a:r>
              <a:rPr lang="en-US" sz="1600" b="0" dirty="0" smtClean="0">
                <a:latin typeface="Comic Sans MS"/>
                <a:cs typeface="Comic Sans MS"/>
              </a:rPr>
              <a:t>fertilization </a:t>
            </a:r>
            <a:r>
              <a:rPr lang="en-US" sz="1600" b="0" dirty="0">
                <a:latin typeface="Comic Sans MS"/>
                <a:cs typeface="Comic Sans MS"/>
              </a:rPr>
              <a:t>by pollen grains. </a:t>
            </a:r>
            <a:endParaRPr lang="en-US" sz="1600" b="0" dirty="0" smtClean="0">
              <a:latin typeface="Comic Sans MS"/>
              <a:cs typeface="Comic Sans MS"/>
            </a:endParaRPr>
          </a:p>
          <a:p>
            <a:r>
              <a:rPr lang="en-US" sz="1600" b="0" dirty="0" smtClean="0">
                <a:latin typeface="Comic Sans MS"/>
                <a:cs typeface="Comic Sans MS"/>
              </a:rPr>
              <a:t>       </a:t>
            </a:r>
          </a:p>
          <a:p>
            <a:pPr algn="ctr"/>
            <a:r>
              <a:rPr lang="en-US" b="0" dirty="0">
                <a:latin typeface="Comic Sans MS"/>
                <a:cs typeface="Comic Sans MS"/>
              </a:rPr>
              <a:t>S</a:t>
            </a:r>
            <a:r>
              <a:rPr lang="en-US" b="0" dirty="0" smtClean="0">
                <a:latin typeface="Comic Sans MS"/>
                <a:cs typeface="Comic Sans MS"/>
              </a:rPr>
              <a:t>cales </a:t>
            </a:r>
            <a:r>
              <a:rPr lang="en-US" b="0" dirty="0">
                <a:latin typeface="Comic Sans MS"/>
                <a:cs typeface="Comic Sans MS"/>
              </a:rPr>
              <a:t>open temporarily to receive  </a:t>
            </a:r>
            <a:r>
              <a:rPr lang="en-US" b="0" dirty="0" smtClean="0">
                <a:latin typeface="Comic Sans MS"/>
                <a:cs typeface="Comic Sans MS"/>
              </a:rPr>
              <a:t>  gametophytes</a:t>
            </a:r>
            <a:r>
              <a:rPr lang="en-US" b="0" dirty="0">
                <a:latin typeface="Comic Sans MS"/>
                <a:cs typeface="Comic Sans MS"/>
              </a:rPr>
              <a:t>, then close </a:t>
            </a:r>
            <a:r>
              <a:rPr lang="en-US" b="0" dirty="0" smtClean="0">
                <a:latin typeface="Comic Sans MS"/>
                <a:cs typeface="Comic Sans MS"/>
              </a:rPr>
              <a:t>during fertilization </a:t>
            </a:r>
            <a:r>
              <a:rPr lang="en-US" b="0" dirty="0">
                <a:latin typeface="Comic Sans MS"/>
                <a:cs typeface="Comic Sans MS"/>
              </a:rPr>
              <a:t>and maturation, and then </a:t>
            </a:r>
            <a:r>
              <a:rPr lang="en-US" b="0" dirty="0" smtClean="0">
                <a:latin typeface="Comic Sans MS"/>
                <a:cs typeface="Comic Sans MS"/>
              </a:rPr>
              <a:t>reopen </a:t>
            </a:r>
            <a:r>
              <a:rPr lang="en-US" b="0" dirty="0">
                <a:latin typeface="Comic Sans MS"/>
                <a:cs typeface="Comic Sans MS"/>
              </a:rPr>
              <a:t>again at maturity to allow the </a:t>
            </a:r>
            <a:r>
              <a:rPr lang="en-US" b="0" dirty="0" smtClean="0">
                <a:latin typeface="Comic Sans MS"/>
                <a:cs typeface="Comic Sans MS"/>
              </a:rPr>
              <a:t>seed to </a:t>
            </a:r>
            <a:r>
              <a:rPr lang="en-US" b="0" dirty="0">
                <a:latin typeface="Comic Sans MS"/>
                <a:cs typeface="Comic Sans MS"/>
              </a:rPr>
              <a:t>escape. </a:t>
            </a:r>
            <a:endParaRPr lang="en-US" b="0" dirty="0" smtClean="0">
              <a:latin typeface="Comic Sans MS"/>
              <a:cs typeface="Comic Sans MS"/>
            </a:endParaRPr>
          </a:p>
          <a:p>
            <a:endParaRPr lang="en-US" b="0" dirty="0">
              <a:latin typeface="Comic Sans MS"/>
              <a:cs typeface="Comic Sans MS"/>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800" y="762000"/>
            <a:ext cx="3124200" cy="5410200"/>
          </a:xfrm>
          <a:prstGeom prst="rect">
            <a:avLst/>
          </a:prstGeom>
        </p:spPr>
      </p:pic>
      <p:pic>
        <p:nvPicPr>
          <p:cNvPr id="6" name="Picture 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152400"/>
            <a:ext cx="1647713" cy="2095499"/>
          </a:xfrm>
          <a:prstGeom prst="ellipse">
            <a:avLst/>
          </a:prstGeom>
          <a:ln>
            <a:noFill/>
          </a:ln>
          <a:effectLst>
            <a:softEdge rad="112500"/>
          </a:effectLst>
        </p:spPr>
      </p:pic>
    </p:spTree>
    <p:extLst>
      <p:ext uri="{BB962C8B-B14F-4D97-AF65-F5344CB8AC3E}">
        <p14:creationId xmlns:p14="http://schemas.microsoft.com/office/powerpoint/2010/main" val="27659812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6"/>
          <p:cNvSpPr txBox="1">
            <a:spLocks noChangeArrowheads="1"/>
          </p:cNvSpPr>
          <p:nvPr/>
        </p:nvSpPr>
        <p:spPr bwMode="auto">
          <a:xfrm>
            <a:off x="5410200" y="6482762"/>
            <a:ext cx="3733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Pine pollen cloud</a:t>
            </a:r>
            <a:r>
              <a:rPr lang="en-US" altLang="en-US" sz="1000" b="0" dirty="0" smtClean="0">
                <a:latin typeface="Comic Sans MS" pitchFamily="66" charset="0"/>
              </a:rPr>
              <a:t>, Wiki;  </a:t>
            </a:r>
            <a:r>
              <a:rPr lang="en-US" altLang="en-US" sz="1000" b="0" dirty="0" smtClean="0">
                <a:latin typeface="Comic Sans MS" pitchFamily="66" charset="0"/>
                <a:hlinkClick r:id="rId4"/>
              </a:rPr>
              <a:t>Cycad</a:t>
            </a:r>
            <a:r>
              <a:rPr lang="en-US" altLang="en-US" sz="1000" b="0" dirty="0" smtClean="0">
                <a:latin typeface="Comic Sans MS" pitchFamily="66" charset="0"/>
              </a:rPr>
              <a:t>, </a:t>
            </a:r>
            <a:r>
              <a:rPr lang="en-US" altLang="en-US" sz="1000" b="0" dirty="0" err="1" smtClean="0">
                <a:latin typeface="Comic Sans MS" pitchFamily="66" charset="0"/>
              </a:rPr>
              <a:t>Wiki;</a:t>
            </a:r>
            <a:r>
              <a:rPr lang="en-US" altLang="en-US" sz="1000" b="0" dirty="0" err="1" smtClean="0">
                <a:latin typeface="Comic Sans MS" pitchFamily="66" charset="0"/>
                <a:hlinkClick r:id="rId5"/>
              </a:rPr>
              <a:t>Microscopic</a:t>
            </a:r>
            <a:r>
              <a:rPr lang="en-US" altLang="en-US" sz="1000" b="0" dirty="0" smtClean="0">
                <a:latin typeface="Comic Sans MS" pitchFamily="66" charset="0"/>
                <a:hlinkClick r:id="rId5"/>
              </a:rPr>
              <a:t> Ponderosa Pine Pollen</a:t>
            </a:r>
            <a:r>
              <a:rPr lang="en-US" altLang="en-US" sz="1000" b="0" dirty="0" smtClean="0">
                <a:latin typeface="Comic Sans MS" pitchFamily="66" charset="0"/>
              </a:rPr>
              <a:t>, National Park Service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6"/>
              </a:rPr>
              <a:t>Virtual </a:t>
            </a:r>
            <a:r>
              <a:rPr lang="en-US" altLang="en-US" sz="1000" b="0" dirty="0" smtClean="0">
                <a:latin typeface="Comic Sans MS" pitchFamily="66" charset="0"/>
                <a:hlinkClick r:id="rId6"/>
              </a:rPr>
              <a:t>Biology </a:t>
            </a:r>
            <a:r>
              <a:rPr lang="en-US" altLang="en-US" sz="1000" b="0" dirty="0">
                <a:latin typeface="Comic Sans MS" pitchFamily="66" charset="0"/>
                <a:hlinkClick r:id="rId6"/>
              </a:rPr>
              <a:t>Classroom </a:t>
            </a:r>
            <a:r>
              <a:rPr lang="en-US" altLang="en-US" sz="1000" b="0" dirty="0">
                <a:latin typeface="Comic Sans MS" pitchFamily="66" charset="0"/>
              </a:rPr>
              <a:t>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
        <p:nvSpPr>
          <p:cNvPr id="2" name="TextBox 1"/>
          <p:cNvSpPr txBox="1"/>
          <p:nvPr/>
        </p:nvSpPr>
        <p:spPr>
          <a:xfrm>
            <a:off x="304800" y="609600"/>
            <a:ext cx="2667000" cy="5386090"/>
          </a:xfrm>
          <a:prstGeom prst="rect">
            <a:avLst/>
          </a:prstGeom>
          <a:noFill/>
        </p:spPr>
        <p:txBody>
          <a:bodyPr wrap="square" rtlCol="0">
            <a:spAutoFit/>
          </a:bodyPr>
          <a:lstStyle/>
          <a:p>
            <a:r>
              <a:rPr lang="en-US" sz="2800" dirty="0" smtClean="0">
                <a:solidFill>
                  <a:srgbClr val="6A5E33"/>
                </a:solidFill>
                <a:latin typeface="Comic Sans MS"/>
                <a:cs typeface="Comic Sans MS"/>
              </a:rPr>
              <a:t>Pine Pollen</a:t>
            </a:r>
          </a:p>
          <a:p>
            <a:endParaRPr lang="en-US" b="0" dirty="0">
              <a:latin typeface="Comic Sans MS"/>
              <a:cs typeface="Comic Sans MS"/>
            </a:endParaRPr>
          </a:p>
          <a:p>
            <a:r>
              <a:rPr lang="en-US" b="0" dirty="0" smtClean="0">
                <a:latin typeface="Comic Sans MS"/>
                <a:cs typeface="Comic Sans MS"/>
              </a:rPr>
              <a:t>Most modern conifers, including pines, are </a:t>
            </a:r>
            <a:r>
              <a:rPr lang="en-US" b="0" dirty="0">
                <a:latin typeface="Comic Sans MS"/>
                <a:cs typeface="Comic Sans MS"/>
              </a:rPr>
              <a:t>wind-pollinated</a:t>
            </a:r>
            <a:r>
              <a:rPr lang="en-US" b="0" dirty="0" smtClean="0">
                <a:latin typeface="Comic Sans MS"/>
                <a:cs typeface="Comic Sans MS"/>
              </a:rPr>
              <a:t>. </a:t>
            </a:r>
            <a:r>
              <a:rPr lang="en-US" sz="1600" b="0" dirty="0" smtClean="0">
                <a:latin typeface="Comic Sans MS"/>
                <a:cs typeface="Comic Sans MS"/>
              </a:rPr>
              <a:t>(Cycads, which were prehistorically more abundant, are insect pollinated.)</a:t>
            </a:r>
          </a:p>
          <a:p>
            <a:endParaRPr lang="en-US" b="0" dirty="0">
              <a:latin typeface="Comic Sans MS"/>
              <a:cs typeface="Comic Sans MS"/>
            </a:endParaRPr>
          </a:p>
          <a:p>
            <a:r>
              <a:rPr lang="en-US" b="0" dirty="0" smtClean="0">
                <a:latin typeface="Comic Sans MS"/>
                <a:cs typeface="Comic Sans MS"/>
              </a:rPr>
              <a:t>Microscopically, pine  pollen has one </a:t>
            </a:r>
            <a:r>
              <a:rPr lang="en-US" b="0" dirty="0">
                <a:latin typeface="Comic Sans MS"/>
                <a:cs typeface="Comic Sans MS"/>
              </a:rPr>
              <a:t>large inflated chamber  flanked by two smaller </a:t>
            </a:r>
            <a:r>
              <a:rPr lang="en-US" b="0" dirty="0" smtClean="0">
                <a:latin typeface="Comic Sans MS"/>
                <a:cs typeface="Comic Sans MS"/>
              </a:rPr>
              <a:t>chambers.</a:t>
            </a:r>
          </a:p>
          <a:p>
            <a:endParaRPr lang="en-US" b="0" dirty="0">
              <a:latin typeface="Comic Sans MS"/>
              <a:cs typeface="Comic Sans MS"/>
            </a:endParaRPr>
          </a:p>
          <a:p>
            <a:r>
              <a:rPr lang="en-US" b="0" dirty="0" smtClean="0">
                <a:latin typeface="Comic Sans MS"/>
                <a:cs typeface="Comic Sans MS"/>
              </a:rPr>
              <a:t>Theses air bladders that help keep the pollen afloat. </a:t>
            </a:r>
            <a:endParaRPr lang="en-US" b="0" dirty="0">
              <a:latin typeface="Comic Sans MS"/>
              <a:cs typeface="Comic Sans MS"/>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609600"/>
            <a:ext cx="5334000" cy="5334000"/>
          </a:xfrm>
          <a:prstGeom prst="rect">
            <a:avLst/>
          </a:prstGeom>
        </p:spPr>
      </p:pic>
      <p:pic>
        <p:nvPicPr>
          <p:cNvPr id="3" name="Picture 2" descr="lg_ponderosapolle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200" y="3282043"/>
            <a:ext cx="2839720" cy="3042556"/>
          </a:xfrm>
          <a:prstGeom prst="ellipse">
            <a:avLst/>
          </a:prstGeom>
          <a:ln>
            <a:noFill/>
          </a:ln>
          <a:effectLst>
            <a:softEdge rad="112500"/>
          </a:effectLst>
        </p:spPr>
      </p:pic>
      <p:pic>
        <p:nvPicPr>
          <p:cNvPr id="4" name="Picture 3" descr="Cycus_tici.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2574" y="304800"/>
            <a:ext cx="2228850" cy="2971800"/>
          </a:xfrm>
          <a:prstGeom prst="ellipse">
            <a:avLst/>
          </a:prstGeom>
          <a:ln>
            <a:noFill/>
          </a:ln>
          <a:effectLst>
            <a:softEdge rad="112500"/>
          </a:effectLst>
        </p:spPr>
      </p:pic>
    </p:spTree>
    <p:extLst>
      <p:ext uri="{BB962C8B-B14F-4D97-AF65-F5344CB8AC3E}">
        <p14:creationId xmlns:p14="http://schemas.microsoft.com/office/powerpoint/2010/main" val="24037042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5029200" cy="639763"/>
          </a:xfrm>
        </p:spPr>
        <p:txBody>
          <a:bodyPr/>
          <a:lstStyle/>
          <a:p>
            <a:pPr algn="l" eaLnBrk="1" hangingPunct="1"/>
            <a:r>
              <a:rPr lang="en-US" altLang="en-US" sz="3600" b="1" dirty="0" smtClean="0">
                <a:solidFill>
                  <a:srgbClr val="005100"/>
                </a:solidFill>
                <a:latin typeface="Comic Sans MS" pitchFamily="66" charset="0"/>
              </a:rPr>
              <a:t>Types of Land Plants</a:t>
            </a:r>
            <a:endParaRPr lang="en-US" altLang="en-US" sz="2400" b="1" i="1" dirty="0" smtClean="0">
              <a:solidFill>
                <a:srgbClr val="005100"/>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533400" y="1219200"/>
            <a:ext cx="4800600" cy="5262979"/>
          </a:xfrm>
          <a:prstGeom prst="rect">
            <a:avLst/>
          </a:prstGeom>
          <a:noFill/>
        </p:spPr>
        <p:txBody>
          <a:bodyPr wrap="square" rtlCol="0">
            <a:spAutoFit/>
          </a:bodyPr>
          <a:lstStyle/>
          <a:p>
            <a:r>
              <a:rPr lang="en-US" sz="2000" dirty="0" smtClean="0">
                <a:solidFill>
                  <a:schemeClr val="bg2">
                    <a:lumMod val="75000"/>
                  </a:schemeClr>
                </a:solidFill>
                <a:latin typeface="Comic Sans MS"/>
                <a:cs typeface="Comic Sans MS"/>
              </a:rPr>
              <a:t>1. Non-Vascular Plants </a:t>
            </a:r>
          </a:p>
          <a:p>
            <a:pPr marL="285750" indent="-285750">
              <a:buFontTx/>
              <a:buChar char="-"/>
            </a:pPr>
            <a:r>
              <a:rPr lang="en-US" sz="1600" u="sng" dirty="0" err="1" smtClean="0">
                <a:solidFill>
                  <a:schemeClr val="bg2">
                    <a:lumMod val="75000"/>
                  </a:schemeClr>
                </a:solidFill>
                <a:latin typeface="Comic Sans MS"/>
                <a:cs typeface="Comic Sans MS"/>
              </a:rPr>
              <a:t>Bryophyta</a:t>
            </a:r>
            <a:r>
              <a:rPr lang="en-US" sz="1600" dirty="0" smtClean="0">
                <a:solidFill>
                  <a:schemeClr val="bg2">
                    <a:lumMod val="75000"/>
                  </a:schemeClr>
                </a:solidFill>
                <a:latin typeface="Comic Sans MS"/>
                <a:cs typeface="Comic Sans MS"/>
              </a:rPr>
              <a:t>: </a:t>
            </a:r>
            <a:r>
              <a:rPr lang="en-US" sz="1400" b="0" i="1" dirty="0" smtClean="0">
                <a:solidFill>
                  <a:schemeClr val="bg2">
                    <a:lumMod val="75000"/>
                  </a:schemeClr>
                </a:solidFill>
                <a:latin typeface="Comic Sans MS"/>
                <a:cs typeface="Comic Sans MS"/>
              </a:rPr>
              <a:t>Mosses</a:t>
            </a:r>
            <a:r>
              <a:rPr lang="en-US" sz="1400" b="0" dirty="0" smtClean="0">
                <a:solidFill>
                  <a:schemeClr val="bg2">
                    <a:lumMod val="75000"/>
                  </a:schemeClr>
                </a:solidFill>
                <a:latin typeface="Comic Sans MS"/>
                <a:cs typeface="Comic Sans MS"/>
              </a:rPr>
              <a:t>, Hornworts, Liverworts</a:t>
            </a:r>
          </a:p>
          <a:p>
            <a:endParaRPr lang="en-US" sz="1200" b="0" dirty="0" smtClean="0">
              <a:latin typeface="Comic Sans MS"/>
              <a:cs typeface="Comic Sans MS"/>
            </a:endParaRPr>
          </a:p>
          <a:p>
            <a:endParaRPr lang="en-US" sz="1200" b="0" dirty="0" smtClean="0">
              <a:latin typeface="Comic Sans MS"/>
              <a:cs typeface="Comic Sans MS"/>
            </a:endParaRPr>
          </a:p>
          <a:p>
            <a:r>
              <a:rPr lang="en-US" sz="2800" dirty="0" smtClean="0">
                <a:ln w="12700">
                  <a:solidFill>
                    <a:schemeClr val="tx2">
                      <a:satMod val="155000"/>
                    </a:schemeClr>
                  </a:solidFill>
                  <a:prstDash val="solid"/>
                </a:ln>
                <a:solidFill>
                  <a:srgbClr val="FFD909"/>
                </a:solidFill>
                <a:effectLst>
                  <a:outerShdw blurRad="41275" dist="20320" dir="1800000" algn="tl" rotWithShape="0">
                    <a:srgbClr val="000000">
                      <a:alpha val="40000"/>
                    </a:srgbClr>
                  </a:outerShdw>
                </a:effectLst>
                <a:latin typeface="Comic Sans MS"/>
                <a:cs typeface="Comic Sans MS"/>
              </a:rPr>
              <a:t>2. Vascular Plants</a:t>
            </a:r>
          </a:p>
          <a:p>
            <a:r>
              <a:rPr lang="en-US" dirty="0" smtClean="0">
                <a:solidFill>
                  <a:schemeClr val="bg2">
                    <a:lumMod val="75000"/>
                  </a:schemeClr>
                </a:solidFill>
                <a:latin typeface="Comic Sans MS"/>
                <a:cs typeface="Comic Sans MS"/>
              </a:rPr>
              <a:t>a. Seedless Vascular Plants</a:t>
            </a:r>
          </a:p>
          <a:p>
            <a:pPr marL="285750" indent="-285750">
              <a:buFontTx/>
              <a:buChar char="-"/>
            </a:pPr>
            <a:r>
              <a:rPr lang="en-US" sz="1600" b="0" u="sng" dirty="0" smtClean="0">
                <a:solidFill>
                  <a:schemeClr val="bg2">
                    <a:lumMod val="75000"/>
                  </a:schemeClr>
                </a:solidFill>
                <a:latin typeface="Comic Sans MS"/>
                <a:cs typeface="Comic Sans MS"/>
              </a:rPr>
              <a:t>Example:</a:t>
            </a:r>
            <a:r>
              <a:rPr lang="en-US" sz="1400" b="0" dirty="0" smtClean="0">
                <a:solidFill>
                  <a:schemeClr val="bg2">
                    <a:lumMod val="75000"/>
                  </a:schemeClr>
                </a:solidFill>
                <a:latin typeface="Comic Sans MS"/>
                <a:cs typeface="Comic Sans MS"/>
              </a:rPr>
              <a:t> </a:t>
            </a:r>
            <a:r>
              <a:rPr lang="en-US" sz="1600" b="0" dirty="0" err="1" smtClean="0">
                <a:solidFill>
                  <a:schemeClr val="bg2">
                    <a:lumMod val="75000"/>
                  </a:schemeClr>
                </a:solidFill>
                <a:latin typeface="Comic Sans MS"/>
                <a:cs typeface="Comic Sans MS"/>
              </a:rPr>
              <a:t>Pterophyta</a:t>
            </a:r>
            <a:r>
              <a:rPr lang="en-US" sz="1600" b="0" dirty="0" smtClean="0">
                <a:solidFill>
                  <a:schemeClr val="bg2">
                    <a:lumMod val="75000"/>
                  </a:schemeClr>
                </a:solidFill>
                <a:latin typeface="Comic Sans MS"/>
                <a:cs typeface="Comic Sans MS"/>
              </a:rPr>
              <a:t> – Ferns</a:t>
            </a:r>
          </a:p>
          <a:p>
            <a:pPr marL="342900" indent="-342900">
              <a:buFontTx/>
              <a:buChar char="-"/>
            </a:pPr>
            <a:endParaRPr lang="en-US" sz="2000" dirty="0" smtClean="0">
              <a:latin typeface="Comic Sans MS"/>
              <a:cs typeface="Comic Sans MS"/>
            </a:endParaRPr>
          </a:p>
          <a:p>
            <a:r>
              <a:rPr lang="en-US" dirty="0" smtClean="0">
                <a:solidFill>
                  <a:schemeClr val="bg2">
                    <a:lumMod val="75000"/>
                  </a:schemeClr>
                </a:solidFill>
                <a:latin typeface="Comic Sans MS"/>
                <a:cs typeface="Comic Sans MS"/>
              </a:rPr>
              <a:t>b. Gymnosperms</a:t>
            </a:r>
          </a:p>
          <a:p>
            <a:r>
              <a:rPr lang="en-US" b="0" dirty="0" smtClean="0">
                <a:solidFill>
                  <a:schemeClr val="bg2">
                    <a:lumMod val="75000"/>
                  </a:schemeClr>
                </a:solidFill>
                <a:latin typeface="Comic Sans MS"/>
                <a:cs typeface="Comic Sans MS"/>
              </a:rPr>
              <a:t>-   </a:t>
            </a:r>
            <a:r>
              <a:rPr lang="en-US" b="0" u="sng" dirty="0" smtClean="0">
                <a:solidFill>
                  <a:schemeClr val="bg2">
                    <a:lumMod val="75000"/>
                  </a:schemeClr>
                </a:solidFill>
                <a:latin typeface="Comic Sans MS"/>
                <a:cs typeface="Comic Sans MS"/>
              </a:rPr>
              <a:t>Example</a:t>
            </a:r>
            <a:r>
              <a:rPr lang="en-US" b="0" dirty="0" smtClean="0">
                <a:solidFill>
                  <a:schemeClr val="bg2">
                    <a:lumMod val="75000"/>
                  </a:schemeClr>
                </a:solidFill>
                <a:latin typeface="Comic Sans MS"/>
                <a:cs typeface="Comic Sans MS"/>
              </a:rPr>
              <a:t>: Pines &amp; Spruces</a:t>
            </a:r>
          </a:p>
          <a:p>
            <a:pPr marL="285750" indent="-285750">
              <a:buFontTx/>
              <a:buChar char="-"/>
            </a:pPr>
            <a:r>
              <a:rPr lang="en-US" b="0" dirty="0" smtClean="0">
                <a:solidFill>
                  <a:schemeClr val="bg2">
                    <a:lumMod val="75000"/>
                  </a:schemeClr>
                </a:solidFill>
                <a:latin typeface="Comic Sans MS"/>
                <a:cs typeface="Comic Sans MS"/>
              </a:rPr>
              <a:t>Produce naked seeds, but not </a:t>
            </a:r>
          </a:p>
          <a:p>
            <a:r>
              <a:rPr lang="en-US" b="0" dirty="0">
                <a:solidFill>
                  <a:schemeClr val="bg2">
                    <a:lumMod val="75000"/>
                  </a:schemeClr>
                </a:solidFill>
                <a:latin typeface="Comic Sans MS"/>
                <a:cs typeface="Comic Sans MS"/>
              </a:rPr>
              <a:t> </a:t>
            </a:r>
            <a:r>
              <a:rPr lang="en-US" b="0" dirty="0" smtClean="0">
                <a:solidFill>
                  <a:schemeClr val="bg2">
                    <a:lumMod val="75000"/>
                  </a:schemeClr>
                </a:solidFill>
                <a:latin typeface="Comic Sans MS"/>
                <a:cs typeface="Comic Sans MS"/>
              </a:rPr>
              <a:t>   flowers.</a:t>
            </a:r>
          </a:p>
          <a:p>
            <a:endParaRPr lang="en-US" sz="1200" b="0" u="sng" dirty="0" smtClean="0">
              <a:solidFill>
                <a:srgbClr val="606060"/>
              </a:solidFill>
              <a:latin typeface="Comic Sans MS"/>
              <a:cs typeface="Comic Sans MS"/>
            </a:endParaRPr>
          </a:p>
          <a:p>
            <a:r>
              <a:rPr lang="en-US" sz="2400" dirty="0" smtClean="0">
                <a:latin typeface="Comic Sans MS"/>
                <a:cs typeface="Comic Sans MS"/>
              </a:rPr>
              <a:t>c. Angiosperms</a:t>
            </a:r>
          </a:p>
          <a:p>
            <a:pPr marL="285750" indent="-285750">
              <a:buFontTx/>
              <a:buChar char="-"/>
            </a:pPr>
            <a:r>
              <a:rPr lang="en-US" b="0" dirty="0" smtClean="0">
                <a:latin typeface="Comic Sans MS"/>
                <a:cs typeface="Comic Sans MS"/>
              </a:rPr>
              <a:t>Flowering plants.</a:t>
            </a:r>
          </a:p>
          <a:p>
            <a:pPr marL="285750" indent="-285750">
              <a:buFontTx/>
              <a:buChar char="-"/>
            </a:pPr>
            <a:r>
              <a:rPr lang="en-US" b="0" dirty="0" smtClean="0">
                <a:latin typeface="Comic Sans MS"/>
                <a:cs typeface="Comic Sans MS"/>
              </a:rPr>
              <a:t>Seeds protected inside ovaries.</a:t>
            </a:r>
          </a:p>
          <a:p>
            <a:r>
              <a:rPr lang="en-US" b="0" dirty="0" smtClean="0">
                <a:latin typeface="Comic Sans MS"/>
                <a:cs typeface="Comic Sans MS"/>
              </a:rPr>
              <a:t>- </a:t>
            </a:r>
            <a:r>
              <a:rPr lang="en-US" b="0" dirty="0">
                <a:latin typeface="Comic Sans MS"/>
                <a:cs typeface="Comic Sans MS"/>
              </a:rPr>
              <a:t> </a:t>
            </a:r>
            <a:r>
              <a:rPr lang="en-US" b="0" dirty="0" smtClean="0">
                <a:latin typeface="Comic Sans MS"/>
                <a:cs typeface="Comic Sans MS"/>
              </a:rPr>
              <a:t> </a:t>
            </a:r>
            <a:r>
              <a:rPr lang="en-US" b="0" dirty="0">
                <a:latin typeface="Comic Sans MS"/>
                <a:cs typeface="Comic Sans MS"/>
              </a:rPr>
              <a:t>D</a:t>
            </a:r>
            <a:r>
              <a:rPr lang="en-US" b="0" dirty="0" smtClean="0">
                <a:latin typeface="Comic Sans MS"/>
                <a:cs typeface="Comic Sans MS"/>
              </a:rPr>
              <a:t>ominant type on the planet today.</a:t>
            </a:r>
            <a:endParaRPr lang="en-US" sz="2400" dirty="0" smtClean="0">
              <a:latin typeface="Comic Sans MS"/>
              <a:cs typeface="Comic Sans MS"/>
            </a:endParaRPr>
          </a:p>
          <a:p>
            <a:endParaRPr lang="en-US" sz="3200" dirty="0" smtClean="0">
              <a:latin typeface="Comic Sans MS"/>
              <a:cs typeface="Comic Sans MS"/>
            </a:endParaRPr>
          </a:p>
        </p:txBody>
      </p:sp>
      <p:sp>
        <p:nvSpPr>
          <p:cNvPr id="11" name="Text Box 6"/>
          <p:cNvSpPr txBox="1">
            <a:spLocks noChangeArrowheads="1"/>
          </p:cNvSpPr>
          <p:nvPr/>
        </p:nvSpPr>
        <p:spPr bwMode="auto">
          <a:xfrm>
            <a:off x="6094847" y="6459247"/>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Moss, </a:t>
            </a:r>
            <a:r>
              <a:rPr lang="en-US" altLang="en-US" sz="1000" b="0" dirty="0" smtClean="0">
                <a:latin typeface="Comic Sans MS" pitchFamily="66" charset="0"/>
              </a:rPr>
              <a:t> Wiki; </a:t>
            </a:r>
            <a:r>
              <a:rPr lang="en-US" altLang="en-US" sz="1000" b="0" dirty="0" smtClean="0">
                <a:latin typeface="Comic Sans MS" pitchFamily="66" charset="0"/>
                <a:hlinkClick r:id="rId6"/>
              </a:rPr>
              <a:t>Fern sori</a:t>
            </a:r>
            <a:r>
              <a:rPr lang="en-US" altLang="en-US" sz="1000" b="0" dirty="0" smtClean="0">
                <a:latin typeface="Comic Sans MS" pitchFamily="66" charset="0"/>
              </a:rPr>
              <a:t>,,Wiki; </a:t>
            </a:r>
            <a:r>
              <a:rPr lang="en-US" altLang="en-US" sz="1000" b="0" dirty="0">
                <a:latin typeface="Comic Sans MS" pitchFamily="66" charset="0"/>
                <a:hlinkClick r:id="rId7"/>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pic>
        <p:nvPicPr>
          <p:cNvPr id="16" name="Picture 15" descr="471px-Pinus_coulteri_MHNT_C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0" y="2438400"/>
            <a:ext cx="1266713" cy="1610958"/>
          </a:xfrm>
          <a:prstGeom prst="ellipse">
            <a:avLst/>
          </a:prstGeom>
          <a:ln>
            <a:noFill/>
          </a:ln>
          <a:effectLst>
            <a:softEdge rad="112500"/>
          </a:effectLst>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000" y="2209800"/>
            <a:ext cx="2590800" cy="1871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3962401"/>
            <a:ext cx="2971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0" y="304800"/>
            <a:ext cx="2667000" cy="200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31733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209800"/>
            <a:ext cx="3781353"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bwMode="auto">
          <a:xfrm>
            <a:off x="304800" y="304800"/>
            <a:ext cx="434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dirty="0" smtClean="0">
                <a:solidFill>
                  <a:srgbClr val="CC196A"/>
                </a:solidFill>
                <a:latin typeface="Comic Sans MS"/>
                <a:cs typeface="Comic Sans MS"/>
              </a:rPr>
              <a:t>Angiosperms</a:t>
            </a:r>
            <a:r>
              <a:rPr lang="en-US" sz="3600" b="1" dirty="0" smtClean="0">
                <a:solidFill>
                  <a:srgbClr val="CC196A"/>
                </a:solidFill>
                <a:latin typeface="Comic Sans MS"/>
                <a:cs typeface="Comic Sans MS"/>
              </a:rPr>
              <a:t>:</a:t>
            </a:r>
          </a:p>
          <a:p>
            <a:r>
              <a:rPr lang="en-US" sz="3200" b="1" dirty="0" smtClean="0">
                <a:solidFill>
                  <a:schemeClr val="tx1"/>
                </a:solidFill>
                <a:latin typeface="Comic Sans MS"/>
                <a:cs typeface="Comic Sans MS"/>
              </a:rPr>
              <a:t>Flowering Plants</a:t>
            </a:r>
            <a:endParaRPr lang="en-US" sz="4000" b="1" dirty="0">
              <a:solidFill>
                <a:schemeClr val="tx1"/>
              </a:solidFill>
              <a:latin typeface="Comic Sans MS"/>
              <a:cs typeface="Comic Sans MS"/>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4038600"/>
            <a:ext cx="3810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1752600"/>
            <a:ext cx="3810000" cy="2445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red-rose2-SI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5200" y="2133600"/>
            <a:ext cx="1447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 Box 24"/>
          <p:cNvSpPr txBox="1">
            <a:spLocks noChangeArrowheads="1"/>
          </p:cNvSpPr>
          <p:nvPr/>
        </p:nvSpPr>
        <p:spPr bwMode="auto">
          <a:xfrm>
            <a:off x="0" y="6457890"/>
            <a:ext cx="396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9"/>
              </a:rPr>
              <a:t>Ragweed</a:t>
            </a:r>
            <a:r>
              <a:rPr lang="en-US" altLang="en-US" sz="1000" b="0" dirty="0" smtClean="0">
                <a:latin typeface="Comic Sans MS" pitchFamily="66" charset="0"/>
              </a:rPr>
              <a:t>, </a:t>
            </a:r>
            <a:r>
              <a:rPr lang="en-US" altLang="en-US" sz="1000" b="0" dirty="0" smtClean="0">
                <a:latin typeface="Comic Sans MS" pitchFamily="66" charset="0"/>
                <a:hlinkClick r:id="rId10"/>
              </a:rPr>
              <a:t>Oak flowers</a:t>
            </a:r>
            <a:r>
              <a:rPr lang="en-US" altLang="en-US" sz="1000" b="0" dirty="0" smtClean="0">
                <a:latin typeface="Comic Sans MS" pitchFamily="66" charset="0"/>
              </a:rPr>
              <a:t>, Wiki; Daisy and</a:t>
            </a:r>
            <a:r>
              <a:rPr lang="en-US" altLang="en-US" sz="1000" b="0" i="1" dirty="0" smtClean="0">
                <a:latin typeface="Comic Sans MS" pitchFamily="66" charset="0"/>
              </a:rPr>
              <a:t> Echinacea </a:t>
            </a:r>
            <a:r>
              <a:rPr lang="en-US" altLang="en-US" sz="1000" b="0" dirty="0" smtClean="0">
                <a:latin typeface="Comic Sans MS" pitchFamily="66" charset="0"/>
              </a:rPr>
              <a:t>with Eastern Tiger Swallowtail feeding, Orchid, Rose, T. Port</a:t>
            </a:r>
            <a:endParaRPr lang="en-US" altLang="en-US" sz="1000" b="0" dirty="0">
              <a:latin typeface="Comic Sans MS" pitchFamily="66" charset="0"/>
            </a:endParaRPr>
          </a:p>
        </p:txBody>
      </p:sp>
      <p:sp>
        <p:nvSpPr>
          <p:cNvPr id="17" name="Text Box 24"/>
          <p:cNvSpPr txBox="1">
            <a:spLocks noChangeArrowheads="1"/>
          </p:cNvSpPr>
          <p:nvPr/>
        </p:nvSpPr>
        <p:spPr bwMode="auto">
          <a:xfrm>
            <a:off x="3200400" y="4648200"/>
            <a:ext cx="91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2000" dirty="0" smtClean="0">
                <a:latin typeface="Comic Sans MS" pitchFamily="66" charset="0"/>
                <a:hlinkClick r:id="rId11"/>
              </a:rPr>
              <a:t>Lets Talk About Sex!</a:t>
            </a:r>
            <a:endParaRPr lang="en-US" altLang="en-US" sz="2000" dirty="0">
              <a:latin typeface="Comic Sans MS" pitchFamily="66" charset="0"/>
            </a:endParaRPr>
          </a:p>
        </p:txBody>
      </p:sp>
      <p:pic>
        <p:nvPicPr>
          <p:cNvPr id="18" name="Picture 17" descr="Ragweed.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62800" y="1600200"/>
            <a:ext cx="1667436" cy="202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orchid-phalaenopsis2-SIL.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7201" y="4572000"/>
            <a:ext cx="1676400" cy="1684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5105400" y="228600"/>
            <a:ext cx="3810000" cy="1354217"/>
          </a:xfrm>
          <a:prstGeom prst="rect">
            <a:avLst/>
          </a:prstGeom>
          <a:noFill/>
        </p:spPr>
        <p:txBody>
          <a:bodyPr wrap="square" rtlCol="0">
            <a:spAutoFit/>
          </a:bodyPr>
          <a:lstStyle/>
          <a:p>
            <a:pPr algn="ctr"/>
            <a:r>
              <a:rPr lang="en-US" dirty="0" smtClean="0">
                <a:solidFill>
                  <a:srgbClr val="FF0000"/>
                </a:solidFill>
                <a:latin typeface="Comic Sans MS"/>
                <a:cs typeface="Comic Sans MS"/>
              </a:rPr>
              <a:t>VIDEO</a:t>
            </a:r>
            <a:r>
              <a:rPr lang="en-US" dirty="0" smtClean="0">
                <a:latin typeface="Comic Sans MS"/>
                <a:cs typeface="Comic Sans MS"/>
              </a:rPr>
              <a:t>: </a:t>
            </a:r>
            <a:r>
              <a:rPr lang="en-US" dirty="0" smtClean="0">
                <a:latin typeface="Comic Sans MS"/>
                <a:cs typeface="Comic Sans MS"/>
                <a:hlinkClick r:id="rId14"/>
              </a:rPr>
              <a:t>The Plants &amp; the Bees: </a:t>
            </a:r>
          </a:p>
          <a:p>
            <a:pPr algn="ctr"/>
            <a:r>
              <a:rPr lang="en-US" dirty="0" smtClean="0">
                <a:latin typeface="Comic Sans MS"/>
                <a:cs typeface="Comic Sans MS"/>
                <a:hlinkClick r:id="rId14"/>
              </a:rPr>
              <a:t>Plant Reproduction</a:t>
            </a:r>
            <a:endParaRPr lang="en-US" dirty="0" smtClean="0">
              <a:latin typeface="Comic Sans MS"/>
              <a:cs typeface="Comic Sans MS"/>
            </a:endParaRPr>
          </a:p>
          <a:p>
            <a:pPr algn="ctr"/>
            <a:r>
              <a:rPr lang="en-US" sz="1600" b="0" dirty="0" smtClean="0">
                <a:latin typeface="Comic Sans MS"/>
                <a:cs typeface="Comic Sans MS"/>
              </a:rPr>
              <a:t>from </a:t>
            </a:r>
          </a:p>
          <a:p>
            <a:pPr algn="ctr"/>
            <a:r>
              <a:rPr lang="en-US" sz="1600" b="0" dirty="0" smtClean="0">
                <a:latin typeface="Comic Sans MS"/>
                <a:cs typeface="Comic Sans MS"/>
              </a:rPr>
              <a:t>Crash </a:t>
            </a:r>
            <a:r>
              <a:rPr lang="en-US" sz="1600" b="0" dirty="0">
                <a:latin typeface="Comic Sans MS"/>
                <a:cs typeface="Comic Sans MS"/>
              </a:rPr>
              <a:t>C</a:t>
            </a:r>
            <a:r>
              <a:rPr lang="en-US" sz="1600" b="0" dirty="0" smtClean="0">
                <a:latin typeface="Comic Sans MS"/>
                <a:cs typeface="Comic Sans MS"/>
              </a:rPr>
              <a:t>ourse Biology</a:t>
            </a:r>
          </a:p>
          <a:p>
            <a:pPr algn="ctr"/>
            <a:endParaRPr lang="en-US" sz="1400" b="0" dirty="0">
              <a:latin typeface="Comic Sans MS"/>
              <a:cs typeface="Comic Sans MS"/>
            </a:endParaRPr>
          </a:p>
        </p:txBody>
      </p:sp>
    </p:spTree>
    <p:extLst>
      <p:ext uri="{BB962C8B-B14F-4D97-AF65-F5344CB8AC3E}">
        <p14:creationId xmlns:p14="http://schemas.microsoft.com/office/powerpoint/2010/main" val="32951465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3600" b="1" dirty="0" smtClean="0">
                <a:solidFill>
                  <a:srgbClr val="C700C7"/>
                </a:solidFill>
                <a:latin typeface="Comic Sans MS" pitchFamily="66" charset="0"/>
              </a:rPr>
              <a:t>Angiosperms</a:t>
            </a:r>
            <a:r>
              <a:rPr lang="en-US" altLang="en-US" sz="3600" b="1" dirty="0" smtClean="0">
                <a:solidFill>
                  <a:srgbClr val="008000"/>
                </a:solidFill>
                <a:latin typeface="Comic Sans MS" pitchFamily="66" charset="0"/>
              </a:rPr>
              <a:t>: Monocots &amp; Dicots</a:t>
            </a:r>
            <a:endParaRPr lang="en-US" altLang="en-US" sz="2400" b="1" i="1" dirty="0" smtClean="0">
              <a:solidFill>
                <a:srgbClr val="C700C7"/>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12" name="Text Box 6"/>
          <p:cNvSpPr txBox="1">
            <a:spLocks noChangeArrowheads="1"/>
          </p:cNvSpPr>
          <p:nvPr/>
        </p:nvSpPr>
        <p:spPr bwMode="auto">
          <a:xfrm>
            <a:off x="5638800" y="6576665"/>
            <a:ext cx="3505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5"/>
              </a:rPr>
              <a:t>Tulip leaves</a:t>
            </a:r>
            <a:r>
              <a:rPr lang="en-US" altLang="en-US" sz="1000" b="0" dirty="0" smtClean="0">
                <a:latin typeface="Comic Sans MS" pitchFamily="66" charset="0"/>
              </a:rPr>
              <a:t>, </a:t>
            </a:r>
            <a:r>
              <a:rPr lang="en-US" altLang="en-US" sz="1000" b="0" dirty="0" smtClean="0">
                <a:latin typeface="Comic Sans MS" pitchFamily="66" charset="0"/>
                <a:hlinkClick r:id="rId6"/>
              </a:rPr>
              <a:t>Corn tassel</a:t>
            </a:r>
            <a:r>
              <a:rPr lang="en-US" altLang="en-US" sz="1000" b="0" dirty="0" smtClean="0">
                <a:latin typeface="Comic Sans MS" pitchFamily="66" charset="0"/>
              </a:rPr>
              <a:t>, Wiki.  </a:t>
            </a:r>
            <a:endParaRPr lang="en-US" altLang="en-US" sz="1000" b="0" dirty="0">
              <a:latin typeface="Comic Sans MS" pitchFamily="66" charset="0"/>
            </a:endParaRPr>
          </a:p>
        </p:txBody>
      </p:sp>
      <p:pic>
        <p:nvPicPr>
          <p:cNvPr id="10" name="Picture 9" descr="170px-Tulip_Leaves_AW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1219200"/>
            <a:ext cx="2794000" cy="4800600"/>
          </a:xfrm>
          <a:prstGeom prst="rect">
            <a:avLst/>
          </a:prstGeom>
        </p:spPr>
      </p:pic>
      <p:pic>
        <p:nvPicPr>
          <p:cNvPr id="13" name="Picture 12" descr="dicot-leaf-coleus-SI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1219200"/>
            <a:ext cx="3733800" cy="2743200"/>
          </a:xfrm>
          <a:prstGeom prst="rect">
            <a:avLst/>
          </a:prstGeom>
        </p:spPr>
      </p:pic>
      <p:pic>
        <p:nvPicPr>
          <p:cNvPr id="15" name="Picture 14" descr="red-oak-leaves-S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7400" y="3886200"/>
            <a:ext cx="2743200" cy="2133600"/>
          </a:xfrm>
          <a:prstGeom prst="rect">
            <a:avLst/>
          </a:prstGeom>
        </p:spPr>
      </p:pic>
      <p:pic>
        <p:nvPicPr>
          <p:cNvPr id="16" name="Picture 15" descr="palm-plan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2905999" y="1513601"/>
            <a:ext cx="2320574" cy="1731772"/>
          </a:xfrm>
          <a:prstGeom prst="rect">
            <a:avLst/>
          </a:prstGeom>
        </p:spPr>
      </p:pic>
      <p:pic>
        <p:nvPicPr>
          <p:cNvPr id="20" name="Picture 19" descr="Corntassel_7095.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95600" y="3276600"/>
            <a:ext cx="1981200" cy="2743200"/>
          </a:xfrm>
          <a:prstGeom prst="rect">
            <a:avLst/>
          </a:prstGeom>
        </p:spPr>
      </p:pic>
      <p:pic>
        <p:nvPicPr>
          <p:cNvPr id="17" name="Picture 16" descr="dicot-leaf-SIL.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6800" y="3886200"/>
            <a:ext cx="1219200" cy="2133600"/>
          </a:xfrm>
          <a:prstGeom prst="rect">
            <a:avLst/>
          </a:prstGeom>
        </p:spPr>
      </p:pic>
    </p:spTree>
    <p:extLst>
      <p:ext uri="{BB962C8B-B14F-4D97-AF65-F5344CB8AC3E}">
        <p14:creationId xmlns:p14="http://schemas.microsoft.com/office/powerpoint/2010/main" val="14523217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00200"/>
            <a:ext cx="320040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bwMode="auto">
          <a:xfrm>
            <a:off x="228600" y="2286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smtClean="0">
                <a:solidFill>
                  <a:srgbClr val="839D0C"/>
                </a:solidFill>
                <a:latin typeface="Comic Sans MS"/>
                <a:cs typeface="Comic Sans MS"/>
              </a:rPr>
              <a:t>Wind Pollenated</a:t>
            </a:r>
          </a:p>
          <a:p>
            <a:r>
              <a:rPr lang="en-US" sz="3200" b="1" dirty="0" smtClean="0">
                <a:solidFill>
                  <a:srgbClr val="839D0C"/>
                </a:solidFill>
                <a:latin typeface="Comic Sans MS"/>
                <a:cs typeface="Comic Sans MS"/>
              </a:rPr>
              <a:t> Flowers</a:t>
            </a:r>
          </a:p>
        </p:txBody>
      </p:sp>
      <p:sp>
        <p:nvSpPr>
          <p:cNvPr id="16" name="Text Box 24"/>
          <p:cNvSpPr txBox="1">
            <a:spLocks noChangeArrowheads="1"/>
          </p:cNvSpPr>
          <p:nvPr/>
        </p:nvSpPr>
        <p:spPr bwMode="auto">
          <a:xfrm>
            <a:off x="0" y="6611779"/>
            <a:ext cx="3962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6"/>
              </a:rPr>
              <a:t>Oak flowers</a:t>
            </a:r>
            <a:r>
              <a:rPr lang="en-US" altLang="en-US" sz="1000" b="0" dirty="0" smtClean="0">
                <a:latin typeface="Comic Sans MS" pitchFamily="66" charset="0"/>
              </a:rPr>
              <a:t>, </a:t>
            </a:r>
            <a:r>
              <a:rPr lang="en-US" altLang="en-US" sz="1000" b="0" dirty="0" smtClean="0">
                <a:latin typeface="Comic Sans MS" pitchFamily="66" charset="0"/>
                <a:hlinkClick r:id="rId7"/>
              </a:rPr>
              <a:t>Asian </a:t>
            </a:r>
            <a:r>
              <a:rPr lang="en-US" altLang="en-US" sz="1000" b="0" dirty="0">
                <a:latin typeface="Comic Sans MS" pitchFamily="66" charset="0"/>
                <a:hlinkClick r:id="rId7"/>
              </a:rPr>
              <a:t>r</a:t>
            </a:r>
            <a:r>
              <a:rPr lang="en-US" altLang="en-US" sz="1000" b="0" dirty="0" smtClean="0">
                <a:latin typeface="Comic Sans MS" pitchFamily="66" charset="0"/>
                <a:hlinkClick r:id="rId7"/>
              </a:rPr>
              <a:t>ice</a:t>
            </a:r>
            <a:r>
              <a:rPr lang="en-US" altLang="en-US" sz="1000" b="0" dirty="0" smtClean="0">
                <a:latin typeface="Comic Sans MS" pitchFamily="66" charset="0"/>
              </a:rPr>
              <a:t>, </a:t>
            </a:r>
            <a:r>
              <a:rPr lang="en-US" altLang="en-US" sz="1000" b="0" dirty="0" smtClean="0">
                <a:latin typeface="Comic Sans MS" pitchFamily="66" charset="0"/>
                <a:hlinkClick r:id="rId8"/>
              </a:rPr>
              <a:t>Corn tassel</a:t>
            </a:r>
            <a:r>
              <a:rPr lang="en-US" altLang="en-US" sz="1000" b="0" dirty="0" smtClean="0">
                <a:latin typeface="Comic Sans MS" pitchFamily="66" charset="0"/>
              </a:rPr>
              <a:t>, Wiki</a:t>
            </a:r>
            <a:r>
              <a:rPr lang="en-US" altLang="en-US" sz="1000" b="0" dirty="0">
                <a:latin typeface="Comic Sans MS" pitchFamily="66" charset="0"/>
              </a:rPr>
              <a:t>.</a:t>
            </a:r>
          </a:p>
        </p:txBody>
      </p:sp>
      <p:pic>
        <p:nvPicPr>
          <p:cNvPr id="2" name="Picture 1" descr="Corntassel_709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379046"/>
            <a:ext cx="3886200" cy="6021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Oryza_sativa_of_Kadavoo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601" y="3352800"/>
            <a:ext cx="2590800" cy="3124200"/>
          </a:xfrm>
          <a:prstGeom prst="ellipse">
            <a:avLst/>
          </a:prstGeom>
          <a:ln>
            <a:noFill/>
          </a:ln>
          <a:effectLst>
            <a:softEdge rad="112500"/>
          </a:effectLst>
        </p:spPr>
      </p:pic>
    </p:spTree>
    <p:extLst>
      <p:ext uri="{BB962C8B-B14F-4D97-AF65-F5344CB8AC3E}">
        <p14:creationId xmlns:p14="http://schemas.microsoft.com/office/powerpoint/2010/main" val="6821908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14" name="Text Box 6"/>
          <p:cNvSpPr txBox="1">
            <a:spLocks noChangeArrowheads="1"/>
          </p:cNvSpPr>
          <p:nvPr/>
        </p:nvSpPr>
        <p:spPr bwMode="auto">
          <a:xfrm>
            <a:off x="0" y="6443645"/>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a:latin typeface="Comic Sans MS" pitchFamily="66" charset="0"/>
                <a:hlinkClick r:id="rId5"/>
              </a:rPr>
              <a:t>Plant cell</a:t>
            </a:r>
            <a:r>
              <a:rPr lang="en-US" altLang="en-US" sz="1000" b="0" dirty="0">
                <a:latin typeface="Comic Sans MS" pitchFamily="66" charset="0"/>
              </a:rPr>
              <a:t>, M. </a:t>
            </a:r>
            <a:r>
              <a:rPr lang="en-US" altLang="en-US" sz="1000" b="0" dirty="0" smtClean="0">
                <a:latin typeface="Comic Sans MS" pitchFamily="66" charset="0"/>
              </a:rPr>
              <a:t>Ruiz; </a:t>
            </a:r>
            <a:r>
              <a:rPr lang="en-US" altLang="en-US" sz="1000" b="0" dirty="0" smtClean="0">
                <a:latin typeface="Comic Sans MS" pitchFamily="66" charset="0"/>
                <a:hlinkClick r:id="rId6"/>
              </a:rPr>
              <a:t>Moss</a:t>
            </a:r>
            <a:r>
              <a:rPr lang="en-US" altLang="en-US" sz="1000" b="0" dirty="0">
                <a:latin typeface="Comic Sans MS" pitchFamily="66" charset="0"/>
                <a:hlinkClick r:id="rId6"/>
              </a:rPr>
              <a:t>, </a:t>
            </a:r>
            <a:r>
              <a:rPr lang="en-US" altLang="en-US" sz="1000" b="0" dirty="0" smtClean="0">
                <a:latin typeface="Comic Sans MS" pitchFamily="66" charset="0"/>
              </a:rPr>
              <a:t> Wiki; </a:t>
            </a:r>
            <a:r>
              <a:rPr lang="en-US" altLang="en-US" sz="1000" b="0" dirty="0" smtClean="0">
                <a:latin typeface="Comic Sans MS" pitchFamily="66" charset="0"/>
                <a:hlinkClick r:id="rId7"/>
              </a:rPr>
              <a:t>Fern sori</a:t>
            </a:r>
            <a:r>
              <a:rPr lang="en-US" altLang="en-US" sz="1000" b="0" dirty="0" smtClean="0">
                <a:latin typeface="Comic Sans MS" pitchFamily="66" charset="0"/>
              </a:rPr>
              <a:t>,,Wiki; </a:t>
            </a:r>
            <a:r>
              <a:rPr lang="en-US" altLang="en-US" sz="1000" b="0" dirty="0">
                <a:latin typeface="Comic Sans MS" pitchFamily="66" charset="0"/>
                <a:hlinkClick r:id="rId8"/>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pic>
        <p:nvPicPr>
          <p:cNvPr id="3" name="Picture 2" descr="Plant_cell_structure_MRuiz.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1143000"/>
            <a:ext cx="8382000" cy="5295900"/>
          </a:xfrm>
          <a:prstGeom prst="rect">
            <a:avLst/>
          </a:prstGeom>
        </p:spPr>
      </p:pic>
      <p:sp>
        <p:nvSpPr>
          <p:cNvPr id="15" name="TextBox 14"/>
          <p:cNvSpPr txBox="1"/>
          <p:nvPr/>
        </p:nvSpPr>
        <p:spPr>
          <a:xfrm>
            <a:off x="228600" y="304800"/>
            <a:ext cx="2590800" cy="1015663"/>
          </a:xfrm>
          <a:prstGeom prst="rect">
            <a:avLst/>
          </a:prstGeom>
          <a:noFill/>
        </p:spPr>
        <p:txBody>
          <a:bodyPr wrap="square" rtlCol="0">
            <a:spAutoFit/>
          </a:bodyPr>
          <a:lstStyle/>
          <a:p>
            <a:pPr algn="ctr"/>
            <a:r>
              <a:rPr lang="en-US" dirty="0" smtClean="0">
                <a:solidFill>
                  <a:srgbClr val="FF0000"/>
                </a:solidFill>
                <a:latin typeface="Comic Sans MS"/>
                <a:cs typeface="Comic Sans MS"/>
              </a:rPr>
              <a:t>VIDEO</a:t>
            </a:r>
            <a:r>
              <a:rPr lang="en-US" dirty="0" smtClean="0">
                <a:latin typeface="Comic Sans MS"/>
                <a:cs typeface="Comic Sans MS"/>
              </a:rPr>
              <a:t>: </a:t>
            </a:r>
            <a:r>
              <a:rPr lang="en-US" dirty="0" smtClean="0">
                <a:latin typeface="Comic Sans MS"/>
                <a:cs typeface="Comic Sans MS"/>
                <a:hlinkClick r:id="rId10"/>
              </a:rPr>
              <a:t>Plant Cells</a:t>
            </a:r>
            <a:endParaRPr lang="en-US" dirty="0" smtClean="0">
              <a:latin typeface="Comic Sans MS"/>
              <a:cs typeface="Comic Sans MS"/>
            </a:endParaRPr>
          </a:p>
          <a:p>
            <a:pPr algn="ctr"/>
            <a:r>
              <a:rPr lang="en-US" sz="1400" b="0" dirty="0" smtClean="0">
                <a:latin typeface="Comic Sans MS"/>
                <a:cs typeface="Comic Sans MS"/>
              </a:rPr>
              <a:t>from </a:t>
            </a:r>
          </a:p>
          <a:p>
            <a:pPr algn="ctr"/>
            <a:r>
              <a:rPr lang="en-US" sz="1400" b="0" dirty="0" smtClean="0">
                <a:latin typeface="Comic Sans MS"/>
                <a:cs typeface="Comic Sans MS"/>
              </a:rPr>
              <a:t>Crash </a:t>
            </a:r>
            <a:r>
              <a:rPr lang="en-US" sz="1400" b="0" dirty="0">
                <a:latin typeface="Comic Sans MS"/>
                <a:cs typeface="Comic Sans MS"/>
              </a:rPr>
              <a:t>C</a:t>
            </a:r>
            <a:r>
              <a:rPr lang="en-US" sz="1400" b="0" dirty="0" smtClean="0">
                <a:latin typeface="Comic Sans MS"/>
                <a:cs typeface="Comic Sans MS"/>
              </a:rPr>
              <a:t>ourse Biology</a:t>
            </a:r>
          </a:p>
          <a:p>
            <a:pPr algn="ctr"/>
            <a:endParaRPr lang="en-US" sz="1400" b="0" dirty="0">
              <a:latin typeface="Comic Sans MS"/>
              <a:cs typeface="Comic Sans MS"/>
            </a:endParaRPr>
          </a:p>
        </p:txBody>
      </p:sp>
      <p:sp>
        <p:nvSpPr>
          <p:cNvPr id="16" name="Rectangle 2"/>
          <p:cNvSpPr txBox="1">
            <a:spLocks noChangeArrowheads="1"/>
          </p:cNvSpPr>
          <p:nvPr/>
        </p:nvSpPr>
        <p:spPr bwMode="auto">
          <a:xfrm>
            <a:off x="3429000" y="1524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r>
              <a:rPr lang="en-US" altLang="en-US" sz="4000" dirty="0" smtClean="0">
                <a:latin typeface="Comic Sans MS" pitchFamily="66" charset="0"/>
                <a:hlinkClick r:id="rId11"/>
              </a:rPr>
              <a:t>Plant Cell</a:t>
            </a:r>
            <a:r>
              <a:rPr lang="en-US" altLang="en-US" sz="4000" dirty="0" smtClean="0">
                <a:latin typeface="Comic Sans MS" pitchFamily="66" charset="0"/>
              </a:rPr>
              <a:t> </a:t>
            </a:r>
            <a:r>
              <a:rPr lang="en-US" altLang="en-US" sz="2400" b="0" i="1" dirty="0" smtClean="0">
                <a:latin typeface="Comic Sans MS" pitchFamily="66" charset="0"/>
              </a:rPr>
              <a:t>(Eukaryote)</a:t>
            </a:r>
          </a:p>
        </p:txBody>
      </p:sp>
    </p:spTree>
    <p:extLst>
      <p:ext uri="{BB962C8B-B14F-4D97-AF65-F5344CB8AC3E}">
        <p14:creationId xmlns:p14="http://schemas.microsoft.com/office/powerpoint/2010/main" val="33708336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11" name="Title 1"/>
          <p:cNvSpPr txBox="1">
            <a:spLocks/>
          </p:cNvSpPr>
          <p:nvPr/>
        </p:nvSpPr>
        <p:spPr bwMode="auto">
          <a:xfrm>
            <a:off x="457200" y="2286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smtClean="0">
                <a:solidFill>
                  <a:srgbClr val="839D0C"/>
                </a:solidFill>
                <a:latin typeface="Comic Sans MS"/>
                <a:cs typeface="Comic Sans MS"/>
              </a:rPr>
              <a:t>Wind Pollenated</a:t>
            </a:r>
          </a:p>
          <a:p>
            <a:r>
              <a:rPr lang="en-US" sz="3200" b="1" dirty="0" smtClean="0">
                <a:solidFill>
                  <a:srgbClr val="839D0C"/>
                </a:solidFill>
                <a:latin typeface="Comic Sans MS"/>
                <a:cs typeface="Comic Sans MS"/>
              </a:rPr>
              <a:t> Flowers</a:t>
            </a:r>
          </a:p>
        </p:txBody>
      </p:sp>
      <p:sp>
        <p:nvSpPr>
          <p:cNvPr id="16" name="Text Box 24"/>
          <p:cNvSpPr txBox="1">
            <a:spLocks noChangeArrowheads="1"/>
          </p:cNvSpPr>
          <p:nvPr/>
        </p:nvSpPr>
        <p:spPr bwMode="auto">
          <a:xfrm>
            <a:off x="0" y="6611779"/>
            <a:ext cx="3962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5"/>
              </a:rPr>
              <a:t>Ragweed</a:t>
            </a:r>
            <a:r>
              <a:rPr lang="en-US" altLang="en-US" sz="1000" b="0" dirty="0" smtClean="0">
                <a:latin typeface="Comic Sans MS" pitchFamily="66" charset="0"/>
              </a:rPr>
              <a:t>, </a:t>
            </a:r>
            <a:r>
              <a:rPr lang="en-US" altLang="en-US" sz="1000" b="0" dirty="0" smtClean="0">
                <a:latin typeface="Comic Sans MS" pitchFamily="66" charset="0"/>
                <a:hlinkClick r:id="rId6"/>
              </a:rPr>
              <a:t>Goldenrod</a:t>
            </a:r>
            <a:r>
              <a:rPr lang="en-US" altLang="en-US" sz="1000" b="0" dirty="0" smtClean="0">
                <a:latin typeface="Comic Sans MS" pitchFamily="66" charset="0"/>
              </a:rPr>
              <a:t>, </a:t>
            </a:r>
            <a:r>
              <a:rPr lang="en-US" altLang="en-US" sz="1000" b="0" dirty="0" smtClean="0">
                <a:latin typeface="Comic Sans MS" pitchFamily="66" charset="0"/>
                <a:hlinkClick r:id="rId7"/>
              </a:rPr>
              <a:t>Bee Pollenating Goldenrod</a:t>
            </a:r>
            <a:r>
              <a:rPr lang="en-US" altLang="en-US" sz="1000" b="0" dirty="0" smtClean="0">
                <a:latin typeface="Comic Sans MS" pitchFamily="66" charset="0"/>
              </a:rPr>
              <a:t>, Wiki</a:t>
            </a:r>
            <a:r>
              <a:rPr lang="en-US" altLang="en-US" sz="1000" b="0" dirty="0">
                <a:latin typeface="Comic Sans MS" pitchFamily="66" charset="0"/>
              </a:rPr>
              <a:t>.</a:t>
            </a:r>
          </a:p>
        </p:txBody>
      </p:sp>
      <p:pic>
        <p:nvPicPr>
          <p:cNvPr id="12" name="Picture 11" descr="Ragwee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1828801"/>
            <a:ext cx="3505200" cy="4363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670px-Solidago_gigantea0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533400"/>
            <a:ext cx="3962400" cy="563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Bombus_cryptarum_-_Solidago_virgaurea_-_Keila2.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7000" y="4038600"/>
            <a:ext cx="2362200" cy="2362200"/>
          </a:xfrm>
          <a:prstGeom prst="ellipse">
            <a:avLst/>
          </a:prstGeom>
          <a:ln>
            <a:noFill/>
          </a:ln>
          <a:effectLst>
            <a:softEdge rad="112500"/>
          </a:effectLst>
        </p:spPr>
      </p:pic>
      <p:cxnSp>
        <p:nvCxnSpPr>
          <p:cNvPr id="9" name="Straight Connector 8"/>
          <p:cNvCxnSpPr/>
          <p:nvPr/>
        </p:nvCxnSpPr>
        <p:spPr bwMode="auto">
          <a:xfrm>
            <a:off x="4419600" y="381000"/>
            <a:ext cx="4419600" cy="60198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4419600" y="381000"/>
            <a:ext cx="4191000" cy="60198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70288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477000" cy="609600"/>
          </a:xfrm>
        </p:spPr>
        <p:txBody>
          <a:bodyPr/>
          <a:lstStyle/>
          <a:p>
            <a:pPr algn="l"/>
            <a:r>
              <a:rPr lang="en-US" sz="3600" b="1" dirty="0" smtClean="0">
                <a:solidFill>
                  <a:srgbClr val="C700C7"/>
                </a:solidFill>
                <a:latin typeface="Comic Sans MS"/>
                <a:cs typeface="Comic Sans MS"/>
              </a:rPr>
              <a:t>Insect Pollinated Flowers</a:t>
            </a:r>
            <a:endParaRPr lang="en-US" sz="4800" dirty="0">
              <a:solidFill>
                <a:srgbClr val="C700C7"/>
              </a:solidFill>
              <a:latin typeface="Comic Sans MS"/>
              <a:cs typeface="Comic Sans MS"/>
            </a:endParaRPr>
          </a:p>
        </p:txBody>
      </p:sp>
      <p:sp>
        <p:nvSpPr>
          <p:cNvPr id="10" name="Text Box 24"/>
          <p:cNvSpPr txBox="1">
            <a:spLocks noChangeArrowheads="1"/>
          </p:cNvSpPr>
          <p:nvPr/>
        </p:nvSpPr>
        <p:spPr bwMode="auto">
          <a:xfrm>
            <a:off x="0" y="6457890"/>
            <a:ext cx="92951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000" b="0" dirty="0" smtClean="0">
                <a:latin typeface="Comic Sans MS" pitchFamily="66" charset="0"/>
              </a:rPr>
              <a:t>Images: Top row - Daisy, Red </a:t>
            </a:r>
            <a:r>
              <a:rPr lang="en-US" altLang="en-US" sz="1000" b="0" dirty="0" err="1" smtClean="0">
                <a:latin typeface="Comic Sans MS" pitchFamily="66" charset="0"/>
              </a:rPr>
              <a:t>Crocosmia</a:t>
            </a:r>
            <a:r>
              <a:rPr lang="en-US" altLang="en-US" sz="1000" b="0" dirty="0" smtClean="0">
                <a:latin typeface="Comic Sans MS" pitchFamily="66" charset="0"/>
              </a:rPr>
              <a:t>, Moth Orchid, Rose, T. Port;  Bottom row - </a:t>
            </a:r>
            <a:r>
              <a:rPr lang="en-US" altLang="en-US" sz="1000" b="0" i="1" dirty="0" smtClean="0">
                <a:latin typeface="Comic Sans MS" pitchFamily="66" charset="0"/>
              </a:rPr>
              <a:t> Echinacea </a:t>
            </a:r>
            <a:r>
              <a:rPr lang="en-US" altLang="en-US" sz="1000" b="0" dirty="0" smtClean="0">
                <a:latin typeface="Comic Sans MS" pitchFamily="66" charset="0"/>
              </a:rPr>
              <a:t>with Eastern Tiger Swallowtail feeding, T Port; </a:t>
            </a:r>
            <a:r>
              <a:rPr lang="en-US" altLang="en-US" sz="1000" b="0" dirty="0" smtClean="0">
                <a:latin typeface="Comic Sans MS" pitchFamily="66" charset="0"/>
                <a:hlinkClick r:id="rId3"/>
              </a:rPr>
              <a:t>Carrion flower with fly pollinator</a:t>
            </a:r>
            <a:r>
              <a:rPr lang="en-US" altLang="en-US" sz="1000" b="0" dirty="0" smtClean="0">
                <a:latin typeface="Comic Sans MS" pitchFamily="66" charset="0"/>
              </a:rPr>
              <a:t>, Wiki; Wasp Pollinated Orchid</a:t>
            </a:r>
            <a:endParaRPr lang="en-US" altLang="en-US" sz="1000" b="0" dirty="0">
              <a:latin typeface="Comic Sans MS" pitchFamily="66"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3637" r="-1349"/>
          <a:stretch/>
        </p:blipFill>
        <p:spPr>
          <a:xfrm>
            <a:off x="228600" y="3505200"/>
            <a:ext cx="38100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524000"/>
            <a:ext cx="29718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p:cNvSpPr txBox="1">
            <a:spLocks/>
          </p:cNvSpPr>
          <p:nvPr/>
        </p:nvSpPr>
        <p:spPr bwMode="auto">
          <a:xfrm>
            <a:off x="457200" y="838200"/>
            <a:ext cx="571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dirty="0" smtClean="0">
                <a:solidFill>
                  <a:schemeClr val="tx1"/>
                </a:solidFill>
                <a:latin typeface="Courier"/>
                <a:cs typeface="Courier"/>
              </a:rPr>
              <a:t>Advertising, Bribery </a:t>
            </a:r>
            <a:r>
              <a:rPr lang="en-US" sz="2000" b="0" i="1" dirty="0" smtClean="0">
                <a:solidFill>
                  <a:schemeClr val="tx1"/>
                </a:solidFill>
                <a:latin typeface="Courier"/>
                <a:cs typeface="Courier"/>
              </a:rPr>
              <a:t>and </a:t>
            </a:r>
            <a:r>
              <a:rPr lang="en-US" sz="2000" dirty="0" smtClean="0">
                <a:solidFill>
                  <a:schemeClr val="tx1"/>
                </a:solidFill>
                <a:latin typeface="Courier"/>
                <a:cs typeface="Courier"/>
              </a:rPr>
              <a:t>Deception!</a:t>
            </a:r>
            <a:endParaRPr lang="en-US" sz="4000" dirty="0">
              <a:solidFill>
                <a:srgbClr val="008000"/>
              </a:solidFill>
              <a:latin typeface="Courier"/>
              <a:cs typeface="Courier"/>
            </a:endParaRPr>
          </a:p>
        </p:txBody>
      </p:sp>
      <p:pic>
        <p:nvPicPr>
          <p:cNvPr id="3" name="Picture 2" descr="pollinators_20121229_138002132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1676400"/>
            <a:ext cx="25146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rocosmia-SI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1676400"/>
            <a:ext cx="27432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red-rose2-SI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5319" y="228600"/>
            <a:ext cx="1743881"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orchid-phalaenopsis2-S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1371600"/>
            <a:ext cx="1830702"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carrion-flower.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6200" y="3581400"/>
            <a:ext cx="2733786"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304800" y="4572000"/>
            <a:ext cx="1676400" cy="1538883"/>
          </a:xfrm>
          <a:prstGeom prst="rect">
            <a:avLst/>
          </a:prstGeom>
          <a:noFill/>
        </p:spPr>
        <p:txBody>
          <a:bodyPr wrap="square" rtlCol="0">
            <a:spAutoFit/>
          </a:bodyPr>
          <a:lstStyle/>
          <a:p>
            <a:r>
              <a:rPr lang="en-US" sz="1400" dirty="0" smtClean="0">
                <a:latin typeface="Comic Sans MS" pitchFamily="66" charset="0"/>
              </a:rPr>
              <a:t>WATCH </a:t>
            </a:r>
          </a:p>
          <a:p>
            <a:r>
              <a:rPr lang="en-US" sz="1400" dirty="0" err="1" smtClean="0">
                <a:latin typeface="Comic Sans MS" pitchFamily="66" charset="0"/>
              </a:rPr>
              <a:t>THIS!</a:t>
            </a:r>
            <a:r>
              <a:rPr lang="en-US" sz="1400" dirty="0" err="1" smtClean="0">
                <a:latin typeface="Comic Sans MS" pitchFamily="66" charset="0"/>
                <a:hlinkClick r:id="rId11"/>
              </a:rPr>
              <a:t>Plant</a:t>
            </a:r>
            <a:r>
              <a:rPr lang="en-US" sz="1400" dirty="0" smtClean="0">
                <a:latin typeface="Comic Sans MS" pitchFamily="66" charset="0"/>
                <a:hlinkClick r:id="rId11"/>
              </a:rPr>
              <a:t> </a:t>
            </a:r>
            <a:r>
              <a:rPr lang="en-US" sz="1400" dirty="0">
                <a:latin typeface="Comic Sans MS" pitchFamily="66" charset="0"/>
                <a:hlinkClick r:id="rId11"/>
              </a:rPr>
              <a:t>Reproduction: Methods of Pollination</a:t>
            </a:r>
            <a:r>
              <a:rPr lang="en-US" sz="1400" dirty="0">
                <a:latin typeface="Comic Sans MS" pitchFamily="66" charset="0"/>
              </a:rPr>
              <a:t> </a:t>
            </a:r>
            <a:r>
              <a:rPr lang="en-US" sz="1000" b="0" dirty="0">
                <a:latin typeface="Comic Sans MS" pitchFamily="66" charset="0"/>
              </a:rPr>
              <a:t>from Encyclopedia Britannica</a:t>
            </a:r>
            <a:r>
              <a:rPr lang="en-US" sz="1000" b="0" dirty="0" smtClean="0">
                <a:latin typeface="Comic Sans MS" pitchFamily="66" charset="0"/>
              </a:rPr>
              <a:t>.</a:t>
            </a:r>
            <a:endParaRPr lang="en-US" sz="1000" b="0" dirty="0">
              <a:latin typeface="Comic Sans MS" pitchFamily="66" charset="0"/>
            </a:endParaRPr>
          </a:p>
        </p:txBody>
      </p:sp>
    </p:spTree>
    <p:extLst>
      <p:ext uri="{BB962C8B-B14F-4D97-AF65-F5344CB8AC3E}">
        <p14:creationId xmlns:p14="http://schemas.microsoft.com/office/powerpoint/2010/main" val="16800015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3600" b="1" dirty="0" smtClean="0">
                <a:solidFill>
                  <a:srgbClr val="FF8806"/>
                </a:solidFill>
                <a:latin typeface="Comic Sans MS" pitchFamily="66" charset="0"/>
              </a:rPr>
              <a:t>Flowering Plant Reproductive Parts</a:t>
            </a:r>
            <a:endParaRPr lang="en-US" altLang="en-US" sz="2400" b="1" i="1" dirty="0" smtClean="0">
              <a:solidFill>
                <a:srgbClr val="FF8806"/>
              </a:solidFill>
              <a:latin typeface="Comic Sans MS" pitchFamily="66" charset="0"/>
            </a:endParaRPr>
          </a:p>
        </p:txBody>
      </p:sp>
      <p:pic>
        <p:nvPicPr>
          <p:cNvPr id="307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85800" y="1600200"/>
            <a:ext cx="8077200" cy="4800600"/>
          </a:xfrm>
          <a:noFill/>
        </p:spPr>
      </p:pic>
      <p:sp>
        <p:nvSpPr>
          <p:cNvPr id="30724" name="Text Box 6"/>
          <p:cNvSpPr txBox="1">
            <a:spLocks noChangeArrowheads="1"/>
          </p:cNvSpPr>
          <p:nvPr/>
        </p:nvSpPr>
        <p:spPr bwMode="auto">
          <a:xfrm>
            <a:off x="4724400" y="6611779"/>
            <a:ext cx="4419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a:latin typeface="Comic Sans MS" pitchFamily="66" charset="0"/>
                <a:hlinkClick r:id="rId4"/>
              </a:rPr>
              <a:t>Plant </a:t>
            </a:r>
            <a:r>
              <a:rPr lang="en-US" altLang="en-US" sz="1000" b="0" dirty="0" smtClean="0">
                <a:latin typeface="Comic Sans MS" pitchFamily="66" charset="0"/>
                <a:hlinkClick r:id="rId4"/>
              </a:rPr>
              <a:t>reproductive parts diagram</a:t>
            </a:r>
            <a:r>
              <a:rPr lang="en-US" altLang="en-US" sz="1000" b="0" dirty="0" smtClean="0">
                <a:latin typeface="Comic Sans MS" pitchFamily="66" charset="0"/>
              </a:rPr>
              <a:t>, M</a:t>
            </a:r>
            <a:r>
              <a:rPr lang="en-US" altLang="en-US" sz="1000" b="0" dirty="0">
                <a:latin typeface="Comic Sans MS" pitchFamily="66" charset="0"/>
              </a:rPr>
              <a:t>. </a:t>
            </a:r>
            <a:r>
              <a:rPr lang="en-US" altLang="en-US" sz="1000" b="0" dirty="0" smtClean="0">
                <a:latin typeface="Comic Sans MS" pitchFamily="66" charset="0"/>
              </a:rPr>
              <a:t>Ruiz</a:t>
            </a:r>
            <a:r>
              <a:rPr lang="en-US" altLang="en-US" sz="1000" b="0" dirty="0">
                <a:latin typeface="Comic Sans MS" pitchFamily="66" charset="0"/>
              </a:rPr>
              <a:t>.</a:t>
            </a:r>
            <a:r>
              <a:rPr lang="en-US" altLang="en-US" sz="1000" b="0" dirty="0" smtClean="0">
                <a:latin typeface="Comic Sans MS" pitchFamily="66" charset="0"/>
              </a:rPr>
              <a:t>.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6" name="TextBox 5"/>
          <p:cNvSpPr txBox="1"/>
          <p:nvPr/>
        </p:nvSpPr>
        <p:spPr>
          <a:xfrm>
            <a:off x="6172200" y="1066800"/>
            <a:ext cx="2590800" cy="1169551"/>
          </a:xfrm>
          <a:prstGeom prst="rect">
            <a:avLst/>
          </a:prstGeom>
          <a:noFill/>
        </p:spPr>
        <p:txBody>
          <a:bodyPr wrap="square" rtlCol="0">
            <a:spAutoFit/>
          </a:bodyPr>
          <a:lstStyle/>
          <a:p>
            <a:pPr algn="ctr"/>
            <a:r>
              <a:rPr lang="en-US" dirty="0" smtClean="0">
                <a:solidFill>
                  <a:srgbClr val="FF0000"/>
                </a:solidFill>
                <a:latin typeface="Comic Sans MS"/>
                <a:cs typeface="Comic Sans MS"/>
              </a:rPr>
              <a:t>ANIMATION</a:t>
            </a:r>
            <a:r>
              <a:rPr lang="en-US" b="0" dirty="0" smtClean="0">
                <a:latin typeface="Comic Sans MS"/>
                <a:cs typeface="Comic Sans MS"/>
              </a:rPr>
              <a:t>: </a:t>
            </a:r>
            <a:r>
              <a:rPr lang="en-US" b="0" dirty="0" smtClean="0">
                <a:latin typeface="Comic Sans MS"/>
                <a:cs typeface="Comic Sans MS"/>
                <a:hlinkClick r:id="rId7"/>
              </a:rPr>
              <a:t>Life Cycle of Flowering Plants</a:t>
            </a:r>
            <a:r>
              <a:rPr lang="en-US" b="0" dirty="0" smtClean="0">
                <a:latin typeface="Comic Sans MS"/>
                <a:cs typeface="Comic Sans MS"/>
              </a:rPr>
              <a:t>, </a:t>
            </a:r>
            <a:r>
              <a:rPr lang="en-US" sz="1600" b="0" dirty="0" err="1" smtClean="0">
                <a:latin typeface="Comic Sans MS"/>
                <a:cs typeface="Comic Sans MS"/>
              </a:rPr>
              <a:t>Sinauer</a:t>
            </a:r>
            <a:r>
              <a:rPr lang="en-US" sz="1600" b="0" dirty="0" smtClean="0">
                <a:latin typeface="Comic Sans MS"/>
                <a:cs typeface="Comic Sans MS"/>
              </a:rPr>
              <a:t> &amp; Associates</a:t>
            </a:r>
            <a:endParaRPr lang="en-US" sz="16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639763"/>
          </a:xfrm>
        </p:spPr>
        <p:txBody>
          <a:bodyPr/>
          <a:lstStyle/>
          <a:p>
            <a:pPr eaLnBrk="1" hangingPunct="1"/>
            <a:r>
              <a:rPr lang="en-US" altLang="en-US" sz="3600" b="1" dirty="0" smtClean="0">
                <a:solidFill>
                  <a:srgbClr val="CE17B7"/>
                </a:solidFill>
                <a:latin typeface="Comic Sans MS" pitchFamily="66" charset="0"/>
              </a:rPr>
              <a:t>Flowering Plant Reproductive Parts</a:t>
            </a:r>
            <a:endParaRPr lang="en-US" altLang="en-US" sz="2400" b="1" i="1" dirty="0" smtClean="0">
              <a:solidFill>
                <a:srgbClr val="CE17B7"/>
              </a:solidFill>
              <a:latin typeface="Comic Sans MS" pitchFamily="66" charset="0"/>
            </a:endParaRPr>
          </a:p>
        </p:txBody>
      </p:sp>
      <p:sp>
        <p:nvSpPr>
          <p:cNvPr id="30724" name="Text Box 6"/>
          <p:cNvSpPr txBox="1">
            <a:spLocks noChangeArrowheads="1"/>
          </p:cNvSpPr>
          <p:nvPr/>
        </p:nvSpPr>
        <p:spPr bwMode="auto">
          <a:xfrm>
            <a:off x="4724400" y="6611779"/>
            <a:ext cx="4419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a:latin typeface="Comic Sans MS" pitchFamily="66" charset="0"/>
                <a:hlinkClick r:id="rId3"/>
              </a:rPr>
              <a:t>Plant </a:t>
            </a:r>
            <a:r>
              <a:rPr lang="en-US" altLang="en-US" sz="1000" b="0" dirty="0" smtClean="0">
                <a:latin typeface="Comic Sans MS" pitchFamily="66" charset="0"/>
                <a:hlinkClick r:id="rId3"/>
              </a:rPr>
              <a:t> parts diagram</a:t>
            </a:r>
            <a:r>
              <a:rPr lang="en-US" altLang="en-US" sz="1000" b="0" dirty="0" smtClean="0">
                <a:latin typeface="Comic Sans MS" pitchFamily="66" charset="0"/>
              </a:rPr>
              <a:t>.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295400"/>
            <a:ext cx="8305800" cy="4876800"/>
          </a:xfrm>
          <a:prstGeom prst="rect">
            <a:avLst/>
          </a:prstGeom>
        </p:spPr>
      </p:pic>
    </p:spTree>
    <p:extLst>
      <p:ext uri="{BB962C8B-B14F-4D97-AF65-F5344CB8AC3E}">
        <p14:creationId xmlns:p14="http://schemas.microsoft.com/office/powerpoint/2010/main" val="28266910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3600" b="1" dirty="0" smtClean="0">
                <a:solidFill>
                  <a:srgbClr val="C700C7"/>
                </a:solidFill>
                <a:latin typeface="Comic Sans MS" pitchFamily="66" charset="0"/>
              </a:rPr>
              <a:t>Angiosperm Pollen</a:t>
            </a:r>
            <a:endParaRPr lang="en-US" altLang="en-US" sz="2400" b="1" i="1" dirty="0" smtClean="0">
              <a:solidFill>
                <a:srgbClr val="C700C7"/>
              </a:solidFill>
              <a:latin typeface="Comic Sans MS" pitchFamily="66" charset="0"/>
            </a:endParaRPr>
          </a:p>
        </p:txBody>
      </p:sp>
      <p:sp>
        <p:nvSpPr>
          <p:cNvPr id="30724" name="Text Box 6"/>
          <p:cNvSpPr txBox="1">
            <a:spLocks noChangeArrowheads="1"/>
          </p:cNvSpPr>
          <p:nvPr/>
        </p:nvSpPr>
        <p:spPr bwMode="auto">
          <a:xfrm>
            <a:off x="4495801" y="6443645"/>
            <a:ext cx="46419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Scanning electron micrograph of different types of pollen  grains</a:t>
            </a:r>
            <a:r>
              <a:rPr lang="en-US" altLang="en-US" sz="1000" b="0" dirty="0" smtClean="0">
                <a:latin typeface="Comic Sans MS" pitchFamily="66" charset="0"/>
              </a:rPr>
              <a:t>, Wiki </a:t>
            </a:r>
            <a:r>
              <a:rPr lang="en-US" altLang="en-US" sz="1000" b="0" dirty="0" smtClean="0">
                <a:latin typeface="Comic Sans MS" pitchFamily="66" charset="0"/>
                <a:hlinkClick r:id="rId4"/>
              </a:rPr>
              <a:t>Tulip stamen with many grains of pollen </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6" name="Picture 5" descr="800px-Tulip_Stamen_Tip.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1447800"/>
            <a:ext cx="3505200" cy="4495799"/>
          </a:xfrm>
          <a:prstGeom prst="rect">
            <a:avLst/>
          </a:prstGeom>
          <a:ln>
            <a:noFill/>
          </a:ln>
          <a:effectLst>
            <a:softEdge rad="112500"/>
          </a:effectLst>
        </p:spPr>
      </p:pic>
      <p:pic>
        <p:nvPicPr>
          <p:cNvPr id="7" name="Picture 6" descr="788px-Misc_pollen_colorize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1295400"/>
            <a:ext cx="4240925" cy="4724400"/>
          </a:xfrm>
          <a:prstGeom prst="ellipse">
            <a:avLst/>
          </a:prstGeom>
          <a:ln>
            <a:noFill/>
          </a:ln>
          <a:effectLst>
            <a:softEdge rad="112500"/>
          </a:effectLst>
        </p:spPr>
      </p:pic>
    </p:spTree>
    <p:extLst>
      <p:ext uri="{BB962C8B-B14F-4D97-AF65-F5344CB8AC3E}">
        <p14:creationId xmlns:p14="http://schemas.microsoft.com/office/powerpoint/2010/main" val="325263821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4800600" cy="914400"/>
          </a:xfrm>
        </p:spPr>
        <p:txBody>
          <a:bodyPr/>
          <a:lstStyle/>
          <a:p>
            <a:pPr algn="l" eaLnBrk="1" hangingPunct="1"/>
            <a:r>
              <a:rPr lang="en-US" altLang="en-US" sz="3600" b="1" dirty="0" smtClean="0">
                <a:solidFill>
                  <a:srgbClr val="FF0000"/>
                </a:solidFill>
                <a:latin typeface="Comic Sans MS" pitchFamily="66" charset="0"/>
              </a:rPr>
              <a:t>Fruit</a:t>
            </a:r>
            <a:r>
              <a:rPr lang="en-US" altLang="en-US" sz="3600" b="1" dirty="0" smtClean="0">
                <a:solidFill>
                  <a:srgbClr val="008000"/>
                </a:solidFill>
                <a:latin typeface="Comic Sans MS" pitchFamily="66" charset="0"/>
              </a:rPr>
              <a:t> </a:t>
            </a:r>
            <a:r>
              <a:rPr lang="en-US" altLang="en-US" sz="2800" b="1" i="1" dirty="0" smtClean="0">
                <a:solidFill>
                  <a:schemeClr val="tx1"/>
                </a:solidFill>
                <a:latin typeface="Comic Sans MS" pitchFamily="66" charset="0"/>
              </a:rPr>
              <a:t>or</a:t>
            </a:r>
            <a:r>
              <a:rPr lang="en-US" altLang="en-US" sz="3600" b="1" dirty="0" smtClean="0">
                <a:solidFill>
                  <a:srgbClr val="008000"/>
                </a:solidFill>
                <a:latin typeface="Comic Sans MS" pitchFamily="66" charset="0"/>
              </a:rPr>
              <a:t> Vegetable?</a:t>
            </a:r>
            <a:endParaRPr lang="en-US" altLang="en-US" sz="2400" b="1" i="1" dirty="0" smtClean="0">
              <a:solidFill>
                <a:srgbClr val="008000"/>
              </a:solidFill>
              <a:latin typeface="Comic Sans MS" pitchFamily="66" charset="0"/>
            </a:endParaRPr>
          </a:p>
        </p:txBody>
      </p:sp>
      <p:sp>
        <p:nvSpPr>
          <p:cNvPr id="30724" name="Text Box 6"/>
          <p:cNvSpPr txBox="1">
            <a:spLocks noChangeArrowheads="1"/>
          </p:cNvSpPr>
          <p:nvPr/>
        </p:nvSpPr>
        <p:spPr bwMode="auto">
          <a:xfrm>
            <a:off x="5334000" y="6471195"/>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Apple, T. Port; </a:t>
            </a:r>
            <a:r>
              <a:rPr lang="en-US" altLang="en-US" sz="1000" b="0" dirty="0" smtClean="0">
                <a:latin typeface="Comic Sans MS" pitchFamily="66" charset="0"/>
                <a:hlinkClick r:id="rId3"/>
              </a:rPr>
              <a:t>Red bell pepper</a:t>
            </a:r>
            <a:r>
              <a:rPr lang="en-US" altLang="en-US" sz="1000" b="0" dirty="0" smtClean="0">
                <a:latin typeface="Comic Sans MS" pitchFamily="66" charset="0"/>
              </a:rPr>
              <a:t>, Wiki; </a:t>
            </a:r>
            <a:r>
              <a:rPr lang="en-US" altLang="en-US" sz="1000" b="0" dirty="0" smtClean="0">
                <a:latin typeface="Comic Sans MS" pitchFamily="66" charset="0"/>
                <a:hlinkClick r:id="rId4"/>
              </a:rPr>
              <a:t>Tomato flowers an immature fruits</a:t>
            </a:r>
            <a:r>
              <a:rPr lang="en-US" altLang="en-US" sz="1000" b="0" dirty="0" smtClean="0">
                <a:latin typeface="Comic Sans MS" pitchFamily="66" charset="0"/>
              </a:rPr>
              <a:t>, </a:t>
            </a:r>
            <a:r>
              <a:rPr lang="en-US" altLang="en-US" sz="1000" b="0" dirty="0" smtClean="0">
                <a:latin typeface="Comic Sans MS" pitchFamily="66" charset="0"/>
                <a:hlinkClick r:id="rId5"/>
              </a:rPr>
              <a:t>Red onion</a:t>
            </a:r>
            <a:r>
              <a:rPr lang="en-US" altLang="en-US" sz="1000" b="0" dirty="0" smtClean="0">
                <a:latin typeface="Comic Sans MS" pitchFamily="66" charset="0"/>
              </a:rPr>
              <a:t>, Wiki.  </a:t>
            </a:r>
            <a:endParaRPr lang="en-US" altLang="en-US" sz="1000" b="0" dirty="0">
              <a:latin typeface="Comic Sans MS" pitchFamily="66" charset="0"/>
            </a:endParaRPr>
          </a:p>
        </p:txBody>
      </p:sp>
      <p:pic>
        <p:nvPicPr>
          <p:cNvPr id="3" name="Picture 2" descr="downloa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733800"/>
            <a:ext cx="3276600" cy="2590800"/>
          </a:xfrm>
          <a:prstGeom prst="rect">
            <a:avLst/>
          </a:prstGeom>
          <a:ln>
            <a:noFill/>
          </a:ln>
          <a:effectLst>
            <a:softEdge rad="112500"/>
          </a:effectLst>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7"/>
              </a:rPr>
              <a:t>Virtual </a:t>
            </a:r>
            <a:r>
              <a:rPr lang="en-US" altLang="en-US" sz="1000" b="0" dirty="0" smtClean="0">
                <a:latin typeface="Comic Sans MS" pitchFamily="66" charset="0"/>
                <a:hlinkClick r:id="rId7"/>
              </a:rPr>
              <a:t>Biology </a:t>
            </a:r>
            <a:r>
              <a:rPr lang="en-US" altLang="en-US" sz="1000" b="0" dirty="0">
                <a:latin typeface="Comic Sans MS" pitchFamily="66" charset="0"/>
                <a:hlinkClick r:id="rId7"/>
              </a:rPr>
              <a:t>Classroom </a:t>
            </a:r>
            <a:r>
              <a:rPr lang="en-US" altLang="en-US" sz="1000" b="0" dirty="0">
                <a:latin typeface="Comic Sans MS" pitchFamily="66" charset="0"/>
              </a:rPr>
              <a:t>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
        <p:nvSpPr>
          <p:cNvPr id="2" name="TextBox 1"/>
          <p:cNvSpPr txBox="1"/>
          <p:nvPr/>
        </p:nvSpPr>
        <p:spPr>
          <a:xfrm>
            <a:off x="5257800" y="228600"/>
            <a:ext cx="3733800" cy="861774"/>
          </a:xfrm>
          <a:prstGeom prst="rect">
            <a:avLst/>
          </a:prstGeom>
          <a:noFill/>
        </p:spPr>
        <p:txBody>
          <a:bodyPr wrap="square" rtlCol="0">
            <a:spAutoFit/>
          </a:bodyPr>
          <a:lstStyle/>
          <a:p>
            <a:pPr algn="ctr"/>
            <a:r>
              <a:rPr lang="en-US" dirty="0" smtClean="0">
                <a:solidFill>
                  <a:srgbClr val="FF0000"/>
                </a:solidFill>
                <a:latin typeface="Comic Sans MS"/>
                <a:cs typeface="Comic Sans MS"/>
              </a:rPr>
              <a:t>WATCH THIS! </a:t>
            </a:r>
          </a:p>
          <a:p>
            <a:pPr algn="ctr"/>
            <a:r>
              <a:rPr lang="en-US" sz="1600" b="0" dirty="0" smtClean="0">
                <a:latin typeface="Comic Sans MS"/>
                <a:cs typeface="Comic Sans MS"/>
              </a:rPr>
              <a:t>Time lapse film of </a:t>
            </a:r>
            <a:r>
              <a:rPr lang="en-US" sz="1600" b="0" dirty="0" smtClean="0">
                <a:latin typeface="Comic Sans MS"/>
                <a:cs typeface="Comic Sans MS"/>
                <a:hlinkClick r:id="rId9"/>
              </a:rPr>
              <a:t>Pear </a:t>
            </a:r>
            <a:r>
              <a:rPr lang="en-US" sz="1600" b="0" dirty="0" smtClean="0">
                <a:latin typeface="Comic Sans MS"/>
                <a:cs typeface="Comic Sans MS"/>
                <a:hlinkClick r:id="rId9"/>
              </a:rPr>
              <a:t>growing from flower to fruit</a:t>
            </a:r>
            <a:r>
              <a:rPr lang="en-US" sz="1600" b="0" dirty="0" smtClean="0">
                <a:latin typeface="Comic Sans MS"/>
                <a:cs typeface="Comic Sans MS"/>
              </a:rPr>
              <a:t>.</a:t>
            </a:r>
            <a:endParaRPr lang="en-US" sz="1600" b="0" dirty="0">
              <a:latin typeface="Comic Sans MS"/>
              <a:cs typeface="Comic Sans MS"/>
            </a:endParaRPr>
          </a:p>
        </p:txBody>
      </p:sp>
      <p:pic>
        <p:nvPicPr>
          <p:cNvPr id="15" name="Picture 14" descr="Tomato_fruit_and_flowers_at_day_52.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0400" y="1447800"/>
            <a:ext cx="3657600" cy="2572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800px-Red_capsicum_and_cross_sectio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0800" y="1319096"/>
            <a:ext cx="2438399" cy="1680135"/>
          </a:xfrm>
          <a:prstGeom prst="rect">
            <a:avLst/>
          </a:prstGeom>
          <a:ln>
            <a:noFill/>
          </a:ln>
          <a:effectLst>
            <a:softEdge rad="112500"/>
          </a:effectLst>
        </p:spPr>
      </p:pic>
      <p:pic>
        <p:nvPicPr>
          <p:cNvPr id="17" name="Picture 16" descr="apple-catecholase-SIL.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0" y="1219200"/>
            <a:ext cx="2667000" cy="2231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Orange-Fruit-Pieces.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86200" y="4114800"/>
            <a:ext cx="2590800" cy="2209800"/>
          </a:xfrm>
          <a:prstGeom prst="rect">
            <a:avLst/>
          </a:prstGeom>
          <a:ln>
            <a:noFill/>
          </a:ln>
          <a:effectLst>
            <a:softEdge rad="112500"/>
          </a:effectLst>
        </p:spPr>
      </p:pic>
      <p:pic>
        <p:nvPicPr>
          <p:cNvPr id="19" name="Picture 18" descr="408px-ARS_red_onion.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9400" y="3200400"/>
            <a:ext cx="22098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74037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3600" b="1" dirty="0" smtClean="0">
                <a:solidFill>
                  <a:srgbClr val="008000"/>
                </a:solidFill>
                <a:latin typeface="Comic Sans MS" pitchFamily="66" charset="0"/>
              </a:rPr>
              <a:t>Angiosperm Seeds: </a:t>
            </a:r>
            <a:r>
              <a:rPr lang="en-US" altLang="en-US" sz="3600" b="1" dirty="0" smtClean="0">
                <a:solidFill>
                  <a:srgbClr val="C700C7"/>
                </a:solidFill>
                <a:latin typeface="Comic Sans MS" pitchFamily="66" charset="0"/>
              </a:rPr>
              <a:t>Dicots</a:t>
            </a:r>
            <a:endParaRPr lang="en-US" altLang="en-US" sz="2400" b="1" i="1" dirty="0" smtClean="0">
              <a:solidFill>
                <a:srgbClr val="C700C7"/>
              </a:solidFill>
              <a:latin typeface="Comic Sans MS" pitchFamily="66"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6072"/>
          <a:stretch/>
        </p:blipFill>
        <p:spPr>
          <a:xfrm>
            <a:off x="4343400" y="1219200"/>
            <a:ext cx="40386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6" name="TextBox 5"/>
          <p:cNvSpPr txBox="1"/>
          <p:nvPr/>
        </p:nvSpPr>
        <p:spPr>
          <a:xfrm>
            <a:off x="381000" y="1066800"/>
            <a:ext cx="3276600" cy="5262980"/>
          </a:xfrm>
          <a:prstGeom prst="rect">
            <a:avLst/>
          </a:prstGeom>
          <a:noFill/>
        </p:spPr>
        <p:txBody>
          <a:bodyPr wrap="square" rtlCol="0">
            <a:spAutoFit/>
          </a:bodyPr>
          <a:lstStyle/>
          <a:p>
            <a:r>
              <a:rPr lang="en-US" sz="2000" b="0" dirty="0" smtClean="0">
                <a:latin typeface="Comic Sans MS"/>
                <a:cs typeface="Comic Sans MS"/>
              </a:rPr>
              <a:t>There </a:t>
            </a:r>
            <a:r>
              <a:rPr lang="en-US" sz="2000" b="0" dirty="0">
                <a:latin typeface="Comic Sans MS"/>
                <a:cs typeface="Comic Sans MS"/>
              </a:rPr>
              <a:t>are five major parts of a </a:t>
            </a:r>
            <a:r>
              <a:rPr lang="en-US" sz="2000" dirty="0" smtClean="0">
                <a:latin typeface="Comic Sans MS"/>
                <a:cs typeface="Comic Sans MS"/>
              </a:rPr>
              <a:t>DICOT</a:t>
            </a:r>
            <a:r>
              <a:rPr lang="en-US" sz="2000" b="0" dirty="0" smtClean="0">
                <a:latin typeface="Comic Sans MS"/>
                <a:cs typeface="Comic Sans MS"/>
              </a:rPr>
              <a:t> (1) seed:</a:t>
            </a:r>
          </a:p>
          <a:p>
            <a:endParaRPr lang="en-US" sz="1000" b="0" dirty="0" smtClean="0">
              <a:latin typeface="Comic Sans MS"/>
              <a:cs typeface="Comic Sans MS"/>
            </a:endParaRPr>
          </a:p>
          <a:p>
            <a:endParaRPr lang="en-US" sz="1000" b="0" dirty="0" smtClean="0">
              <a:latin typeface="Comic Sans MS"/>
              <a:cs typeface="Comic Sans MS"/>
            </a:endParaRPr>
          </a:p>
          <a:p>
            <a:pPr marL="342900" indent="-342900">
              <a:buAutoNum type="alphaUcPeriod"/>
            </a:pPr>
            <a:r>
              <a:rPr lang="en-US" sz="1600" b="0" u="sng" dirty="0" smtClean="0">
                <a:latin typeface="Comic Sans MS"/>
                <a:cs typeface="Comic Sans MS"/>
              </a:rPr>
              <a:t>Seed </a:t>
            </a:r>
            <a:r>
              <a:rPr lang="en-US" sz="1600" b="0" u="sng" dirty="0">
                <a:latin typeface="Comic Sans MS"/>
                <a:cs typeface="Comic Sans MS"/>
              </a:rPr>
              <a:t>coat</a:t>
            </a:r>
            <a:r>
              <a:rPr lang="en-US" sz="1600" b="0" dirty="0">
                <a:latin typeface="Comic Sans MS"/>
                <a:cs typeface="Comic Sans MS"/>
              </a:rPr>
              <a:t>: </a:t>
            </a:r>
            <a:r>
              <a:rPr lang="en-US" sz="1600" b="0" dirty="0" smtClean="0">
                <a:latin typeface="Comic Sans MS"/>
                <a:cs typeface="Comic Sans MS"/>
              </a:rPr>
              <a:t>Protects </a:t>
            </a:r>
            <a:r>
              <a:rPr lang="en-US" sz="1600" b="0" dirty="0">
                <a:latin typeface="Comic Sans MS"/>
                <a:cs typeface="Comic Sans MS"/>
              </a:rPr>
              <a:t>embryo. </a:t>
            </a:r>
            <a:endParaRPr lang="en-US" sz="1600" b="0" dirty="0" smtClean="0">
              <a:latin typeface="Comic Sans MS"/>
              <a:cs typeface="Comic Sans MS"/>
            </a:endParaRPr>
          </a:p>
          <a:p>
            <a:pPr marL="342900" indent="-342900">
              <a:buAutoNum type="alphaUcPeriod"/>
            </a:pPr>
            <a:r>
              <a:rPr lang="en-US" sz="1600" b="0" u="sng" dirty="0" smtClean="0">
                <a:latin typeface="Comic Sans MS"/>
                <a:cs typeface="Comic Sans MS"/>
              </a:rPr>
              <a:t>Cotyledon</a:t>
            </a:r>
            <a:r>
              <a:rPr lang="en-US" sz="1600" b="0" dirty="0">
                <a:latin typeface="Comic Sans MS"/>
                <a:cs typeface="Comic Sans MS"/>
              </a:rPr>
              <a:t>: S</a:t>
            </a:r>
            <a:r>
              <a:rPr lang="en-US" sz="1600" b="0" dirty="0" smtClean="0">
                <a:latin typeface="Comic Sans MS"/>
                <a:cs typeface="Comic Sans MS"/>
              </a:rPr>
              <a:t>tores food. There </a:t>
            </a:r>
            <a:r>
              <a:rPr lang="en-US" sz="1600" b="0" dirty="0">
                <a:latin typeface="Comic Sans MS"/>
                <a:cs typeface="Comic Sans MS"/>
              </a:rPr>
              <a:t>are </a:t>
            </a:r>
            <a:r>
              <a:rPr lang="en-US" sz="1600" b="0" dirty="0" smtClean="0">
                <a:latin typeface="Comic Sans MS"/>
                <a:cs typeface="Comic Sans MS"/>
              </a:rPr>
              <a:t>two </a:t>
            </a:r>
            <a:r>
              <a:rPr lang="en-US" sz="1600" b="0" dirty="0">
                <a:latin typeface="Comic Sans MS"/>
                <a:cs typeface="Comic Sans MS"/>
              </a:rPr>
              <a:t>in dicot seeds. </a:t>
            </a:r>
            <a:endParaRPr lang="en-US" sz="1600" b="0" dirty="0" smtClean="0">
              <a:latin typeface="Comic Sans MS"/>
              <a:cs typeface="Comic Sans MS"/>
            </a:endParaRPr>
          </a:p>
          <a:p>
            <a:pPr marL="342900" indent="-342900">
              <a:buFontTx/>
              <a:buAutoNum type="alphaUcPeriod"/>
            </a:pPr>
            <a:r>
              <a:rPr lang="en-US" sz="1600" b="0" u="sng" dirty="0" smtClean="0">
                <a:latin typeface="Comic Sans MS"/>
                <a:cs typeface="Comic Sans MS"/>
              </a:rPr>
              <a:t>Hilum</a:t>
            </a:r>
            <a:r>
              <a:rPr lang="en-US" sz="1600" b="0" u="sng" dirty="0">
                <a:latin typeface="Comic Sans MS"/>
                <a:cs typeface="Comic Sans MS"/>
              </a:rPr>
              <a:t>:</a:t>
            </a:r>
            <a:r>
              <a:rPr lang="en-US" sz="1600" b="0" dirty="0">
                <a:latin typeface="Comic Sans MS"/>
                <a:cs typeface="Comic Sans MS"/>
              </a:rPr>
              <a:t> P</a:t>
            </a:r>
            <a:r>
              <a:rPr lang="en-US" sz="1600" b="0" dirty="0" smtClean="0">
                <a:latin typeface="Comic Sans MS"/>
                <a:cs typeface="Comic Sans MS"/>
              </a:rPr>
              <a:t>oint </a:t>
            </a:r>
            <a:r>
              <a:rPr lang="en-US" sz="1600" b="0" dirty="0">
                <a:latin typeface="Comic Sans MS"/>
                <a:cs typeface="Comic Sans MS"/>
              </a:rPr>
              <a:t>of attachment </a:t>
            </a:r>
            <a:r>
              <a:rPr lang="en-US" sz="1600" b="0" dirty="0" smtClean="0">
                <a:latin typeface="Comic Sans MS"/>
                <a:cs typeface="Comic Sans MS"/>
              </a:rPr>
              <a:t>to </a:t>
            </a:r>
            <a:r>
              <a:rPr lang="en-US" sz="1600" b="0" dirty="0">
                <a:latin typeface="Comic Sans MS"/>
                <a:cs typeface="Comic Sans MS"/>
              </a:rPr>
              <a:t>ovary wall</a:t>
            </a:r>
            <a:r>
              <a:rPr lang="en-US" sz="1600" b="0" dirty="0" smtClean="0">
                <a:latin typeface="Comic Sans MS"/>
                <a:cs typeface="Comic Sans MS"/>
              </a:rPr>
              <a:t>. On </a:t>
            </a:r>
            <a:r>
              <a:rPr lang="en-US" sz="1600" b="0" dirty="0">
                <a:latin typeface="Comic Sans MS"/>
                <a:cs typeface="Comic Sans MS"/>
              </a:rPr>
              <a:t>bean seed, the hilum is called the "eye"</a:t>
            </a:r>
            <a:r>
              <a:rPr lang="en-US" sz="1600" dirty="0">
                <a:latin typeface="Comic Sans MS"/>
                <a:cs typeface="Comic Sans MS"/>
              </a:rPr>
              <a:t>.</a:t>
            </a:r>
          </a:p>
          <a:p>
            <a:pPr marL="342900" indent="-342900">
              <a:buAutoNum type="alphaUcPeriod"/>
            </a:pPr>
            <a:r>
              <a:rPr lang="en-US" sz="1600" b="0" u="sng" dirty="0" err="1" smtClean="0">
                <a:latin typeface="Comic Sans MS"/>
                <a:cs typeface="Comic Sans MS"/>
              </a:rPr>
              <a:t>Plumule</a:t>
            </a:r>
            <a:r>
              <a:rPr lang="en-US" sz="1600" b="0" dirty="0">
                <a:latin typeface="Comic Sans MS"/>
                <a:cs typeface="Comic Sans MS"/>
              </a:rPr>
              <a:t>: S</a:t>
            </a:r>
            <a:r>
              <a:rPr lang="en-US" sz="1600" b="0" dirty="0" smtClean="0">
                <a:latin typeface="Comic Sans MS"/>
                <a:cs typeface="Comic Sans MS"/>
              </a:rPr>
              <a:t>hoot of seed, </a:t>
            </a:r>
            <a:r>
              <a:rPr lang="en-US" sz="1600" b="0" dirty="0">
                <a:latin typeface="Comic Sans MS"/>
                <a:cs typeface="Comic Sans MS"/>
              </a:rPr>
              <a:t>where </a:t>
            </a:r>
            <a:r>
              <a:rPr lang="en-US" sz="1600" b="0" dirty="0" smtClean="0">
                <a:latin typeface="Comic Sans MS"/>
                <a:cs typeface="Comic Sans MS"/>
              </a:rPr>
              <a:t>leaves </a:t>
            </a:r>
            <a:r>
              <a:rPr lang="en-US" sz="1600" b="0" dirty="0">
                <a:latin typeface="Comic Sans MS"/>
                <a:cs typeface="Comic Sans MS"/>
              </a:rPr>
              <a:t>will first appear. </a:t>
            </a:r>
          </a:p>
          <a:p>
            <a:pPr marL="342900" indent="-342900">
              <a:buAutoNum type="alphaUcPeriod"/>
            </a:pPr>
            <a:r>
              <a:rPr lang="en-US" sz="1600" b="0" u="sng" dirty="0" smtClean="0">
                <a:latin typeface="Comic Sans MS"/>
                <a:cs typeface="Comic Sans MS"/>
              </a:rPr>
              <a:t>Radicle</a:t>
            </a:r>
            <a:r>
              <a:rPr lang="en-US" sz="1600" b="0" dirty="0" smtClean="0">
                <a:latin typeface="Comic Sans MS"/>
                <a:cs typeface="Comic Sans MS"/>
              </a:rPr>
              <a:t>: Root of the seed.</a:t>
            </a:r>
          </a:p>
          <a:p>
            <a:endParaRPr lang="en-US" sz="1600" b="0" dirty="0">
              <a:latin typeface="Comic Sans MS"/>
              <a:cs typeface="Comic Sans MS"/>
            </a:endParaRPr>
          </a:p>
          <a:p>
            <a:endParaRPr lang="en-US" sz="1600" b="0" dirty="0" smtClean="0">
              <a:latin typeface="Comic Sans MS"/>
              <a:cs typeface="Comic Sans MS"/>
            </a:endParaRPr>
          </a:p>
          <a:p>
            <a:pPr algn="ctr"/>
            <a:r>
              <a:rPr lang="en-US" sz="1600" b="0" dirty="0">
                <a:latin typeface="Comic Sans MS"/>
                <a:cs typeface="Comic Sans MS"/>
              </a:rPr>
              <a:t>F. </a:t>
            </a:r>
            <a:r>
              <a:rPr lang="en-US" sz="1600" b="0" dirty="0" smtClean="0">
                <a:latin typeface="Comic Sans MS"/>
                <a:cs typeface="Comic Sans MS"/>
              </a:rPr>
              <a:t>Some dicots </a:t>
            </a:r>
            <a:r>
              <a:rPr lang="en-US" sz="1600" b="0" dirty="0">
                <a:latin typeface="Comic Sans MS"/>
                <a:cs typeface="Comic Sans MS"/>
              </a:rPr>
              <a:t>contain </a:t>
            </a:r>
            <a:r>
              <a:rPr lang="en-US" sz="1600" b="0" u="sng" dirty="0">
                <a:latin typeface="Comic Sans MS"/>
                <a:cs typeface="Comic Sans MS"/>
              </a:rPr>
              <a:t>endospore</a:t>
            </a:r>
            <a:r>
              <a:rPr lang="en-US" sz="1600" b="0" dirty="0">
                <a:latin typeface="Comic Sans MS"/>
                <a:cs typeface="Comic Sans MS"/>
              </a:rPr>
              <a:t> </a:t>
            </a:r>
            <a:r>
              <a:rPr lang="en-US" sz="1600" b="0" dirty="0" smtClean="0">
                <a:latin typeface="Comic Sans MS"/>
                <a:cs typeface="Comic Sans MS"/>
              </a:rPr>
              <a:t>in </a:t>
            </a:r>
            <a:r>
              <a:rPr lang="en-US" sz="1600" b="0" dirty="0">
                <a:latin typeface="Comic Sans MS"/>
                <a:cs typeface="Comic Sans MS"/>
              </a:rPr>
              <a:t>mature seeds.</a:t>
            </a:r>
          </a:p>
          <a:p>
            <a:endParaRPr lang="en-US" sz="1600" b="0" dirty="0">
              <a:latin typeface="Comic Sans MS"/>
              <a:cs typeface="Comic Sans MS"/>
            </a:endParaRPr>
          </a:p>
        </p:txBody>
      </p:sp>
      <p:sp>
        <p:nvSpPr>
          <p:cNvPr id="12" name="Text Box 6"/>
          <p:cNvSpPr txBox="1">
            <a:spLocks noChangeArrowheads="1"/>
          </p:cNvSpPr>
          <p:nvPr/>
        </p:nvSpPr>
        <p:spPr bwMode="auto">
          <a:xfrm>
            <a:off x="5638800" y="6576665"/>
            <a:ext cx="3505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Di</a:t>
            </a:r>
            <a:r>
              <a:rPr lang="en-US" altLang="en-US" sz="1000" b="0" dirty="0" smtClean="0">
                <a:latin typeface="Comic Sans MS" pitchFamily="66" charset="0"/>
                <a:hlinkClick r:id="rId6"/>
              </a:rPr>
              <a:t>agram of Dicot &amp; Monocot Seed, </a:t>
            </a:r>
            <a:r>
              <a:rPr lang="en-US" altLang="en-US" sz="1000" b="0" dirty="0" smtClean="0">
                <a:latin typeface="Comic Sans MS" pitchFamily="66" charset="0"/>
              </a:rPr>
              <a:t>Wiki.  </a:t>
            </a:r>
            <a:endParaRPr lang="en-US" altLang="en-US" sz="1000" b="0" dirty="0">
              <a:latin typeface="Comic Sans MS" pitchFamily="66"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9600" y="3962400"/>
            <a:ext cx="3961414" cy="2321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73340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639763"/>
          </a:xfrm>
        </p:spPr>
        <p:txBody>
          <a:bodyPr/>
          <a:lstStyle/>
          <a:p>
            <a:pPr eaLnBrk="1" hangingPunct="1"/>
            <a:r>
              <a:rPr lang="en-US" altLang="en-US" sz="3600" b="1" dirty="0" smtClean="0">
                <a:solidFill>
                  <a:srgbClr val="008000"/>
                </a:solidFill>
                <a:latin typeface="Comic Sans MS" pitchFamily="66" charset="0"/>
              </a:rPr>
              <a:t>Angiosperm Seeds: </a:t>
            </a:r>
            <a:r>
              <a:rPr lang="en-US" altLang="en-US" sz="3600" b="1" dirty="0" smtClean="0">
                <a:solidFill>
                  <a:srgbClr val="FF8806"/>
                </a:solidFill>
                <a:latin typeface="Comic Sans MS" pitchFamily="66" charset="0"/>
              </a:rPr>
              <a:t>Monocots</a:t>
            </a:r>
            <a:endParaRPr lang="en-US" altLang="en-US" sz="2400" b="1" i="1" dirty="0" smtClean="0">
              <a:solidFill>
                <a:srgbClr val="FF8806"/>
              </a:solidFill>
              <a:latin typeface="Comic Sans MS" pitchFamily="66" charset="0"/>
            </a:endParaRPr>
          </a:p>
        </p:txBody>
      </p:sp>
      <p:sp>
        <p:nvSpPr>
          <p:cNvPr id="30724" name="Text Box 6"/>
          <p:cNvSpPr txBox="1">
            <a:spLocks noChangeArrowheads="1"/>
          </p:cNvSpPr>
          <p:nvPr/>
        </p:nvSpPr>
        <p:spPr bwMode="auto">
          <a:xfrm>
            <a:off x="5638800" y="6576665"/>
            <a:ext cx="3505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Di</a:t>
            </a:r>
            <a:r>
              <a:rPr lang="en-US" altLang="en-US" sz="1000" b="0" dirty="0" smtClean="0">
                <a:latin typeface="Comic Sans MS" pitchFamily="66" charset="0"/>
                <a:hlinkClick r:id="rId3"/>
              </a:rPr>
              <a:t>agram of Dicot &amp; Monocot Seed, </a:t>
            </a:r>
            <a:r>
              <a:rPr lang="en-US" altLang="en-US" sz="1000" b="0" dirty="0" smtClean="0">
                <a:latin typeface="Comic Sans MS" pitchFamily="66" charset="0"/>
              </a:rPr>
              <a:t>Wiki.  </a:t>
            </a:r>
            <a:endParaRPr lang="en-US" altLang="en-US" sz="1000" b="0" dirty="0">
              <a:latin typeface="Comic Sans MS" pitchFamily="66"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6394" t="20935" r="-4473" b="-2327"/>
          <a:stretch/>
        </p:blipFill>
        <p:spPr>
          <a:xfrm>
            <a:off x="4648200" y="1371599"/>
            <a:ext cx="3810000" cy="457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6" name="TextBox 5"/>
          <p:cNvSpPr txBox="1"/>
          <p:nvPr/>
        </p:nvSpPr>
        <p:spPr>
          <a:xfrm>
            <a:off x="457200" y="1447800"/>
            <a:ext cx="3505200" cy="4062651"/>
          </a:xfrm>
          <a:prstGeom prst="rect">
            <a:avLst/>
          </a:prstGeom>
          <a:noFill/>
        </p:spPr>
        <p:txBody>
          <a:bodyPr wrap="square" rtlCol="0">
            <a:spAutoFit/>
          </a:bodyPr>
          <a:lstStyle/>
          <a:p>
            <a:r>
              <a:rPr lang="en-US" sz="2400" b="0" dirty="0" smtClean="0">
                <a:latin typeface="Comic Sans MS"/>
                <a:cs typeface="Comic Sans MS"/>
              </a:rPr>
              <a:t>There </a:t>
            </a:r>
            <a:r>
              <a:rPr lang="en-US" sz="2400" b="0" dirty="0">
                <a:latin typeface="Comic Sans MS"/>
                <a:cs typeface="Comic Sans MS"/>
              </a:rPr>
              <a:t>are five major parts of a </a:t>
            </a:r>
            <a:r>
              <a:rPr lang="en-US" sz="2400" dirty="0" smtClean="0">
                <a:latin typeface="Comic Sans MS"/>
                <a:cs typeface="Comic Sans MS"/>
              </a:rPr>
              <a:t>MONOCOT</a:t>
            </a:r>
            <a:r>
              <a:rPr lang="en-US" sz="2400" b="0" dirty="0" smtClean="0">
                <a:latin typeface="Comic Sans MS"/>
                <a:cs typeface="Comic Sans MS"/>
              </a:rPr>
              <a:t> (2) seed</a:t>
            </a:r>
            <a:r>
              <a:rPr lang="en-US" sz="2400" b="0" dirty="0">
                <a:latin typeface="Comic Sans MS"/>
                <a:cs typeface="Comic Sans MS"/>
              </a:rPr>
              <a:t>. </a:t>
            </a:r>
            <a:endParaRPr lang="en-US" sz="2400" b="0" dirty="0" smtClean="0">
              <a:latin typeface="Comic Sans MS"/>
              <a:cs typeface="Comic Sans MS"/>
            </a:endParaRPr>
          </a:p>
          <a:p>
            <a:endParaRPr lang="en-US" sz="1000" b="0" dirty="0" smtClean="0">
              <a:latin typeface="Comic Sans MS"/>
              <a:cs typeface="Comic Sans MS"/>
            </a:endParaRPr>
          </a:p>
          <a:p>
            <a:pPr marL="342900" indent="-342900">
              <a:buAutoNum type="alphaUcPeriod"/>
            </a:pPr>
            <a:r>
              <a:rPr lang="en-US" b="0" u="sng" dirty="0" smtClean="0">
                <a:latin typeface="Comic Sans MS"/>
                <a:cs typeface="Comic Sans MS"/>
              </a:rPr>
              <a:t>Seed </a:t>
            </a:r>
            <a:r>
              <a:rPr lang="en-US" b="0" u="sng" dirty="0">
                <a:latin typeface="Comic Sans MS"/>
                <a:cs typeface="Comic Sans MS"/>
              </a:rPr>
              <a:t>coat</a:t>
            </a:r>
            <a:r>
              <a:rPr lang="en-US" b="0" dirty="0">
                <a:latin typeface="Comic Sans MS"/>
                <a:cs typeface="Comic Sans MS"/>
              </a:rPr>
              <a:t>: P</a:t>
            </a:r>
            <a:r>
              <a:rPr lang="en-US" b="0" dirty="0" smtClean="0">
                <a:latin typeface="Comic Sans MS"/>
                <a:cs typeface="Comic Sans MS"/>
              </a:rPr>
              <a:t>rotects </a:t>
            </a:r>
            <a:r>
              <a:rPr lang="en-US" b="0" dirty="0">
                <a:latin typeface="Comic Sans MS"/>
                <a:cs typeface="Comic Sans MS"/>
              </a:rPr>
              <a:t>the seed. </a:t>
            </a:r>
            <a:endParaRPr lang="en-US" b="0" dirty="0" smtClean="0">
              <a:latin typeface="Comic Sans MS"/>
              <a:cs typeface="Comic Sans MS"/>
            </a:endParaRPr>
          </a:p>
          <a:p>
            <a:pPr marL="342900" indent="-342900">
              <a:buAutoNum type="alphaUcPeriod"/>
            </a:pPr>
            <a:r>
              <a:rPr lang="en-US" b="0" u="sng" dirty="0" smtClean="0">
                <a:latin typeface="Comic Sans MS"/>
                <a:cs typeface="Comic Sans MS"/>
              </a:rPr>
              <a:t>Cotyledon</a:t>
            </a:r>
            <a:r>
              <a:rPr lang="en-US" b="0" dirty="0">
                <a:latin typeface="Comic Sans MS"/>
                <a:cs typeface="Comic Sans MS"/>
              </a:rPr>
              <a:t>: L</a:t>
            </a:r>
            <a:r>
              <a:rPr lang="en-US" b="0" dirty="0" smtClean="0">
                <a:latin typeface="Comic Sans MS"/>
                <a:cs typeface="Comic Sans MS"/>
              </a:rPr>
              <a:t>eaf </a:t>
            </a:r>
            <a:r>
              <a:rPr lang="en-US" b="0" dirty="0">
                <a:latin typeface="Comic Sans MS"/>
                <a:cs typeface="Comic Sans MS"/>
              </a:rPr>
              <a:t>of the </a:t>
            </a:r>
            <a:r>
              <a:rPr lang="en-US" b="0" dirty="0" smtClean="0">
                <a:latin typeface="Comic Sans MS"/>
                <a:cs typeface="Comic Sans MS"/>
              </a:rPr>
              <a:t>seed. There </a:t>
            </a:r>
            <a:r>
              <a:rPr lang="en-US" b="0" dirty="0">
                <a:latin typeface="Comic Sans MS"/>
                <a:cs typeface="Comic Sans MS"/>
              </a:rPr>
              <a:t>is only one cotyledon in monocot seeds. </a:t>
            </a:r>
            <a:endParaRPr lang="en-US" b="0" dirty="0" smtClean="0">
              <a:latin typeface="Comic Sans MS"/>
              <a:cs typeface="Comic Sans MS"/>
            </a:endParaRPr>
          </a:p>
          <a:p>
            <a:pPr marL="342900" indent="-342900">
              <a:buAutoNum type="alphaUcPeriod" startAt="4"/>
            </a:pPr>
            <a:r>
              <a:rPr lang="en-US" b="0" u="sng" dirty="0" err="1" smtClean="0">
                <a:latin typeface="Comic Sans MS"/>
                <a:cs typeface="Comic Sans MS"/>
              </a:rPr>
              <a:t>Plumule</a:t>
            </a:r>
            <a:r>
              <a:rPr lang="en-US" b="0" dirty="0">
                <a:latin typeface="Comic Sans MS"/>
                <a:cs typeface="Comic Sans MS"/>
              </a:rPr>
              <a:t>: S</a:t>
            </a:r>
            <a:r>
              <a:rPr lang="en-US" b="0" dirty="0" smtClean="0">
                <a:latin typeface="Comic Sans MS"/>
                <a:cs typeface="Comic Sans MS"/>
              </a:rPr>
              <a:t>hoot </a:t>
            </a:r>
            <a:r>
              <a:rPr lang="en-US" b="0" dirty="0">
                <a:latin typeface="Comic Sans MS"/>
                <a:cs typeface="Comic Sans MS"/>
              </a:rPr>
              <a:t>of the seed. </a:t>
            </a:r>
            <a:endParaRPr lang="en-US" b="0" dirty="0" smtClean="0">
              <a:latin typeface="Comic Sans MS"/>
              <a:cs typeface="Comic Sans MS"/>
            </a:endParaRPr>
          </a:p>
          <a:p>
            <a:pPr marL="342900" indent="-342900">
              <a:buAutoNum type="alphaUcPeriod" startAt="5"/>
            </a:pPr>
            <a:r>
              <a:rPr lang="en-US" b="0" u="sng" dirty="0" smtClean="0">
                <a:latin typeface="Comic Sans MS"/>
                <a:cs typeface="Comic Sans MS"/>
              </a:rPr>
              <a:t>Radicle</a:t>
            </a:r>
            <a:r>
              <a:rPr lang="en-US" b="0" dirty="0">
                <a:latin typeface="Comic Sans MS"/>
                <a:cs typeface="Comic Sans MS"/>
              </a:rPr>
              <a:t>: R</a:t>
            </a:r>
            <a:r>
              <a:rPr lang="en-US" b="0" dirty="0" smtClean="0">
                <a:latin typeface="Comic Sans MS"/>
                <a:cs typeface="Comic Sans MS"/>
              </a:rPr>
              <a:t>oot </a:t>
            </a:r>
            <a:r>
              <a:rPr lang="en-US" b="0" dirty="0">
                <a:latin typeface="Comic Sans MS"/>
                <a:cs typeface="Comic Sans MS"/>
              </a:rPr>
              <a:t>of the seed. </a:t>
            </a:r>
            <a:endParaRPr lang="en-US" b="0" dirty="0" smtClean="0">
              <a:latin typeface="Comic Sans MS"/>
              <a:cs typeface="Comic Sans MS"/>
            </a:endParaRPr>
          </a:p>
          <a:p>
            <a:pPr marL="342900" indent="-342900">
              <a:buAutoNum type="alphaUcPeriod" startAt="5"/>
            </a:pPr>
            <a:r>
              <a:rPr lang="en-US" b="0" u="sng" dirty="0">
                <a:latin typeface="Comic Sans MS"/>
                <a:cs typeface="Comic Sans MS"/>
              </a:rPr>
              <a:t>E</a:t>
            </a:r>
            <a:r>
              <a:rPr lang="en-US" b="0" u="sng" dirty="0" smtClean="0">
                <a:latin typeface="Comic Sans MS"/>
                <a:cs typeface="Comic Sans MS"/>
              </a:rPr>
              <a:t>ndosperm</a:t>
            </a:r>
            <a:r>
              <a:rPr lang="en-US" b="0" dirty="0">
                <a:latin typeface="Comic Sans MS"/>
                <a:cs typeface="Comic Sans MS"/>
              </a:rPr>
              <a:t>: F</a:t>
            </a:r>
            <a:r>
              <a:rPr lang="en-US" b="0" dirty="0" smtClean="0">
                <a:latin typeface="Comic Sans MS"/>
                <a:cs typeface="Comic Sans MS"/>
              </a:rPr>
              <a:t>ood </a:t>
            </a:r>
            <a:r>
              <a:rPr lang="en-US" b="0" dirty="0">
                <a:latin typeface="Comic Sans MS"/>
                <a:cs typeface="Comic Sans MS"/>
              </a:rPr>
              <a:t>supply for the </a:t>
            </a:r>
            <a:r>
              <a:rPr lang="en-US" b="0" dirty="0" smtClean="0">
                <a:latin typeface="Comic Sans MS"/>
                <a:cs typeface="Comic Sans MS"/>
              </a:rPr>
              <a:t>seed</a:t>
            </a:r>
            <a:r>
              <a:rPr lang="en-US" sz="1400" b="0" dirty="0" smtClean="0">
                <a:latin typeface="Comic Sans MS"/>
                <a:cs typeface="Comic Sans MS"/>
              </a:rPr>
              <a:t>. </a:t>
            </a:r>
          </a:p>
          <a:p>
            <a:endParaRPr lang="en-US" sz="1400" b="0" dirty="0">
              <a:latin typeface="Comic Sans MS"/>
              <a:cs typeface="Comic Sans MS"/>
            </a:endParaRPr>
          </a:p>
        </p:txBody>
      </p:sp>
    </p:spTree>
    <p:extLst>
      <p:ext uri="{BB962C8B-B14F-4D97-AF65-F5344CB8AC3E}">
        <p14:creationId xmlns:p14="http://schemas.microsoft.com/office/powerpoint/2010/main" val="29377758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3505200" cy="1143000"/>
          </a:xfrm>
        </p:spPr>
        <p:txBody>
          <a:bodyPr/>
          <a:lstStyle/>
          <a:p>
            <a:pPr algn="l" eaLnBrk="1" hangingPunct="1"/>
            <a:r>
              <a:rPr lang="en-US" altLang="en-US" sz="4000" b="1" dirty="0" smtClean="0">
                <a:solidFill>
                  <a:srgbClr val="C700C7"/>
                </a:solidFill>
                <a:latin typeface="Comic Sans MS" pitchFamily="66" charset="0"/>
              </a:rPr>
              <a:t>Angiosperm </a:t>
            </a:r>
            <a:br>
              <a:rPr lang="en-US" altLang="en-US" sz="4000" b="1" dirty="0" smtClean="0">
                <a:solidFill>
                  <a:srgbClr val="C700C7"/>
                </a:solidFill>
                <a:latin typeface="Comic Sans MS" pitchFamily="66" charset="0"/>
              </a:rPr>
            </a:br>
            <a:r>
              <a:rPr lang="en-US" altLang="en-US" sz="3200" b="1" dirty="0" smtClean="0">
                <a:solidFill>
                  <a:srgbClr val="008000"/>
                </a:solidFill>
                <a:latin typeface="Comic Sans MS" pitchFamily="66" charset="0"/>
              </a:rPr>
              <a:t>Leaf Tissue</a:t>
            </a:r>
            <a:endParaRPr lang="en-US" altLang="en-US" sz="2000" b="1" i="1" dirty="0" smtClean="0">
              <a:solidFill>
                <a:srgbClr val="008000"/>
              </a:solidFill>
              <a:latin typeface="Comic Sans MS" pitchFamily="66" charset="0"/>
            </a:endParaRPr>
          </a:p>
        </p:txBody>
      </p:sp>
      <p:sp>
        <p:nvSpPr>
          <p:cNvPr id="30724" name="Text Box 6"/>
          <p:cNvSpPr txBox="1">
            <a:spLocks noChangeArrowheads="1"/>
          </p:cNvSpPr>
          <p:nvPr/>
        </p:nvSpPr>
        <p:spPr bwMode="auto">
          <a:xfrm>
            <a:off x="5410200" y="6611779"/>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3"/>
              </a:rPr>
              <a:t>Leaf tissue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9" name="Picture 8" descr="800px-Leaf_Tissue_Structure.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685800"/>
            <a:ext cx="8077200" cy="5711190"/>
          </a:xfrm>
          <a:prstGeom prst="rect">
            <a:avLst/>
          </a:prstGeom>
        </p:spPr>
      </p:pic>
    </p:spTree>
    <p:extLst>
      <p:ext uri="{BB962C8B-B14F-4D97-AF65-F5344CB8AC3E}">
        <p14:creationId xmlns:p14="http://schemas.microsoft.com/office/powerpoint/2010/main" val="22688312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143000"/>
          </a:xfrm>
        </p:spPr>
        <p:txBody>
          <a:bodyPr/>
          <a:lstStyle/>
          <a:p>
            <a:pPr algn="l" eaLnBrk="1" hangingPunct="1"/>
            <a:r>
              <a:rPr lang="en-US" altLang="en-US" sz="3600" b="1" dirty="0" smtClean="0">
                <a:solidFill>
                  <a:srgbClr val="C700C7"/>
                </a:solidFill>
                <a:latin typeface="Comic Sans MS" pitchFamily="66" charset="0"/>
              </a:rPr>
              <a:t>Angiosperms </a:t>
            </a:r>
            <a:br>
              <a:rPr lang="en-US" altLang="en-US" sz="3600" b="1" dirty="0" smtClean="0">
                <a:solidFill>
                  <a:srgbClr val="C700C7"/>
                </a:solidFill>
                <a:latin typeface="Comic Sans MS" pitchFamily="66" charset="0"/>
              </a:rPr>
            </a:br>
            <a:r>
              <a:rPr lang="en-US" altLang="en-US" sz="2800" b="1" dirty="0" smtClean="0">
                <a:solidFill>
                  <a:srgbClr val="008000"/>
                </a:solidFill>
                <a:latin typeface="Comic Sans MS" pitchFamily="66" charset="0"/>
              </a:rPr>
              <a:t>Leaves &amp; </a:t>
            </a:r>
            <a:r>
              <a:rPr lang="en-US" altLang="en-US" sz="2800" b="1" dirty="0" err="1" smtClean="0">
                <a:solidFill>
                  <a:srgbClr val="008000"/>
                </a:solidFill>
                <a:latin typeface="Comic Sans MS" pitchFamily="66" charset="0"/>
              </a:rPr>
              <a:t>Stomatal</a:t>
            </a:r>
            <a:r>
              <a:rPr lang="en-US" altLang="en-US" sz="2800" b="1" dirty="0" smtClean="0">
                <a:solidFill>
                  <a:srgbClr val="008000"/>
                </a:solidFill>
                <a:latin typeface="Comic Sans MS" pitchFamily="66" charset="0"/>
              </a:rPr>
              <a:t> Apparatus</a:t>
            </a:r>
            <a:br>
              <a:rPr lang="en-US" altLang="en-US" sz="2800" b="1" dirty="0" smtClean="0">
                <a:solidFill>
                  <a:srgbClr val="008000"/>
                </a:solidFill>
                <a:latin typeface="Comic Sans MS" pitchFamily="66" charset="0"/>
              </a:rPr>
            </a:br>
            <a:endParaRPr lang="en-US" altLang="en-US" sz="1800" b="1" i="1" dirty="0" smtClean="0">
              <a:solidFill>
                <a:srgbClr val="008000"/>
              </a:solidFill>
              <a:latin typeface="Comic Sans MS" pitchFamily="66" charset="0"/>
            </a:endParaRPr>
          </a:p>
        </p:txBody>
      </p:sp>
      <p:sp>
        <p:nvSpPr>
          <p:cNvPr id="30724" name="Text Box 6"/>
          <p:cNvSpPr txBox="1">
            <a:spLocks noChangeArrowheads="1"/>
          </p:cNvSpPr>
          <p:nvPr/>
        </p:nvSpPr>
        <p:spPr bwMode="auto">
          <a:xfrm>
            <a:off x="5410200" y="6611779"/>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smtClean="0">
                <a:latin typeface="Comic Sans MS" pitchFamily="66" charset="0"/>
                <a:hlinkClick r:id="rId3"/>
              </a:rPr>
              <a:t>Tomato plant stoma</a:t>
            </a:r>
            <a:r>
              <a:rPr lang="en-US" altLang="en-US" sz="1000" b="0" dirty="0" smtClean="0">
                <a:latin typeface="Comic Sans MS" pitchFamily="66" charset="0"/>
              </a:rPr>
              <a:t>; </a:t>
            </a:r>
            <a:r>
              <a:rPr lang="en-US" altLang="en-US" sz="1000" b="0" dirty="0" smtClean="0">
                <a:latin typeface="Comic Sans MS" pitchFamily="66" charset="0"/>
                <a:hlinkClick r:id="rId4"/>
              </a:rPr>
              <a:t>Plant leaf stoma</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a:t>
            </a:r>
            <a:r>
              <a:rPr lang="en-US" altLang="en-US" sz="1000" b="0" dirty="0" smtClean="0">
                <a:latin typeface="Comic Sans MS" pitchFamily="66" charset="0"/>
                <a:hlinkClick r:id="rId5"/>
              </a:rPr>
              <a:t>Biology </a:t>
            </a:r>
            <a:r>
              <a:rPr lang="en-US" altLang="en-US" sz="1000" b="0" dirty="0">
                <a:latin typeface="Comic Sans MS" pitchFamily="66" charset="0"/>
                <a:hlinkClick r:id="rId5"/>
              </a:rPr>
              <a:t>Classroom </a:t>
            </a:r>
            <a:r>
              <a:rPr lang="en-US" altLang="en-US" sz="1000" b="0" dirty="0">
                <a:latin typeface="Comic Sans MS" pitchFamily="66" charset="0"/>
              </a:rPr>
              <a:t>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2" name="Picture 1" descr="424px-Stoma_Opening_Closing.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457200"/>
            <a:ext cx="2179319" cy="5105400"/>
          </a:xfrm>
          <a:prstGeom prst="rect">
            <a:avLst/>
          </a:prstGeom>
        </p:spPr>
      </p:pic>
      <p:sp>
        <p:nvSpPr>
          <p:cNvPr id="3" name="TextBox 2"/>
          <p:cNvSpPr txBox="1"/>
          <p:nvPr/>
        </p:nvSpPr>
        <p:spPr>
          <a:xfrm>
            <a:off x="6553200" y="5638800"/>
            <a:ext cx="2209800" cy="769441"/>
          </a:xfrm>
          <a:prstGeom prst="rect">
            <a:avLst/>
          </a:prstGeom>
          <a:noFill/>
        </p:spPr>
        <p:txBody>
          <a:bodyPr wrap="square" rtlCol="0">
            <a:spAutoFit/>
          </a:bodyPr>
          <a:lstStyle/>
          <a:p>
            <a:pPr algn="ctr"/>
            <a:r>
              <a:rPr lang="en-US" sz="1100" b="0" dirty="0">
                <a:latin typeface="Comic Sans MS"/>
                <a:cs typeface="Comic Sans MS"/>
              </a:rPr>
              <a:t>An open stoma (a) and a closed stoma (b</a:t>
            </a:r>
            <a:r>
              <a:rPr lang="en-US" sz="1100" b="0" dirty="0" smtClean="0">
                <a:latin typeface="Comic Sans MS"/>
                <a:cs typeface="Comic Sans MS"/>
              </a:rPr>
              <a:t>): 1 </a:t>
            </a:r>
            <a:r>
              <a:rPr lang="en-US" sz="1100" b="0" dirty="0">
                <a:latin typeface="Comic Sans MS"/>
                <a:cs typeface="Comic Sans MS"/>
              </a:rPr>
              <a:t>Epidermal </a:t>
            </a:r>
            <a:r>
              <a:rPr lang="en-US" sz="1100" b="0" dirty="0" smtClean="0">
                <a:latin typeface="Comic Sans MS"/>
                <a:cs typeface="Comic Sans MS"/>
              </a:rPr>
              <a:t>cell; 2 </a:t>
            </a:r>
            <a:r>
              <a:rPr lang="en-US" sz="1100" b="0" dirty="0">
                <a:latin typeface="Comic Sans MS"/>
                <a:cs typeface="Comic Sans MS"/>
              </a:rPr>
              <a:t>Guard cell</a:t>
            </a:r>
          </a:p>
          <a:p>
            <a:pPr algn="ctr"/>
            <a:r>
              <a:rPr lang="en-US" sz="1100" b="0" dirty="0">
                <a:latin typeface="Comic Sans MS"/>
                <a:cs typeface="Comic Sans MS"/>
              </a:rPr>
              <a:t>3 </a:t>
            </a:r>
            <a:r>
              <a:rPr lang="en-US" sz="1100" b="0" dirty="0" smtClean="0">
                <a:latin typeface="Comic Sans MS"/>
                <a:cs typeface="Comic Sans MS"/>
              </a:rPr>
              <a:t>Stoma; 6 </a:t>
            </a:r>
            <a:r>
              <a:rPr lang="en-US" sz="1100" b="0" dirty="0">
                <a:latin typeface="Comic Sans MS"/>
                <a:cs typeface="Comic Sans MS"/>
              </a:rPr>
              <a:t>Vacuole</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1524000"/>
            <a:ext cx="5715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96302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304800" y="1143000"/>
            <a:ext cx="4038600" cy="5257800"/>
          </a:xfrm>
        </p:spPr>
        <p:txBody>
          <a:bodyPr/>
          <a:lstStyle/>
          <a:p>
            <a:pPr eaLnBrk="1" hangingPunct="1">
              <a:lnSpc>
                <a:spcPct val="80000"/>
              </a:lnSpc>
              <a:buFontTx/>
              <a:buNone/>
              <a:defRPr/>
            </a:pPr>
            <a:r>
              <a:rPr lang="en-US" sz="2000" b="1" dirty="0" smtClean="0">
                <a:latin typeface="Comic Sans MS" pitchFamily="66" charset="0"/>
              </a:rPr>
              <a:t>Three Domains </a:t>
            </a:r>
          </a:p>
          <a:p>
            <a:pPr eaLnBrk="1" hangingPunct="1">
              <a:lnSpc>
                <a:spcPct val="80000"/>
              </a:lnSpc>
              <a:buFontTx/>
              <a:buNone/>
              <a:defRPr/>
            </a:pPr>
            <a:endParaRPr lang="en-US" sz="1400" b="1" dirty="0" smtClean="0">
              <a:latin typeface="Comic Sans MS" pitchFamily="66" charset="0"/>
            </a:endParaRPr>
          </a:p>
          <a:p>
            <a:pPr eaLnBrk="1" hangingPunct="1">
              <a:lnSpc>
                <a:spcPct val="80000"/>
              </a:lnSpc>
              <a:buFontTx/>
              <a:buNone/>
              <a:defRPr/>
            </a:pPr>
            <a:endParaRPr lang="en-US" sz="1000" b="1" dirty="0" smtClean="0">
              <a:latin typeface="Comic Sans MS" pitchFamily="66" charset="0"/>
            </a:endParaRPr>
          </a:p>
          <a:p>
            <a:pPr eaLnBrk="1" hangingPunct="1">
              <a:lnSpc>
                <a:spcPct val="80000"/>
              </a:lnSpc>
              <a:buFontTx/>
              <a:buNone/>
              <a:defRPr/>
            </a:pPr>
            <a:r>
              <a:rPr lang="en-US" sz="1800" b="1" dirty="0" smtClean="0">
                <a:solidFill>
                  <a:schemeClr val="bg2">
                    <a:lumMod val="75000"/>
                  </a:schemeClr>
                </a:solidFill>
                <a:latin typeface="Comic Sans MS" pitchFamily="66" charset="0"/>
              </a:rPr>
              <a:t>Eubacteria</a:t>
            </a:r>
          </a:p>
          <a:p>
            <a:pPr eaLnBrk="1" hangingPunct="1">
              <a:lnSpc>
                <a:spcPct val="80000"/>
              </a:lnSpc>
              <a:buFontTx/>
              <a:buNone/>
              <a:defRPr/>
            </a:pPr>
            <a:r>
              <a:rPr lang="en-US" sz="1400" dirty="0" smtClean="0">
                <a:latin typeface="Comic Sans MS" pitchFamily="66" charset="0"/>
              </a:rPr>
              <a:t>	- True bacteria</a:t>
            </a:r>
          </a:p>
          <a:p>
            <a:pPr eaLnBrk="1" hangingPunct="1">
              <a:lnSpc>
                <a:spcPct val="80000"/>
              </a:lnSpc>
              <a:buFontTx/>
              <a:buNone/>
              <a:defRPr/>
            </a:pPr>
            <a:r>
              <a:rPr lang="en-US" sz="1400" dirty="0" smtClean="0">
                <a:latin typeface="Comic Sans MS" pitchFamily="66" charset="0"/>
              </a:rPr>
              <a:t>	- Prokaryotes</a:t>
            </a:r>
          </a:p>
          <a:p>
            <a:pPr eaLnBrk="1" hangingPunct="1">
              <a:lnSpc>
                <a:spcPct val="80000"/>
              </a:lnSpc>
              <a:buFontTx/>
              <a:buNone/>
              <a:defRPr/>
            </a:pPr>
            <a:r>
              <a:rPr lang="en-US" sz="1400" dirty="0" smtClean="0">
                <a:latin typeface="Comic Sans MS" pitchFamily="66" charset="0"/>
              </a:rPr>
              <a:t>	</a:t>
            </a:r>
            <a:r>
              <a:rPr lang="en-US" sz="1200" i="1" dirty="0" err="1" smtClean="0">
                <a:latin typeface="Comic Sans MS" pitchFamily="66" charset="0"/>
              </a:rPr>
              <a:t>Exs</a:t>
            </a:r>
            <a:r>
              <a:rPr lang="en-US" sz="1200" i="1" dirty="0" smtClean="0">
                <a:latin typeface="Comic Sans MS" pitchFamily="66" charset="0"/>
              </a:rPr>
              <a:t>. Streptococcus </a:t>
            </a:r>
            <a:r>
              <a:rPr lang="en-US" sz="1200" i="1" dirty="0" err="1" smtClean="0">
                <a:latin typeface="Comic Sans MS" pitchFamily="66" charset="0"/>
              </a:rPr>
              <a:t>pneumoniae</a:t>
            </a:r>
            <a:endParaRPr lang="en-US" sz="1200" i="1" dirty="0" smtClean="0">
              <a:latin typeface="Comic Sans MS" pitchFamily="66" charset="0"/>
            </a:endParaRPr>
          </a:p>
          <a:p>
            <a:pPr eaLnBrk="1" hangingPunct="1">
              <a:lnSpc>
                <a:spcPct val="80000"/>
              </a:lnSpc>
              <a:buFontTx/>
              <a:buNone/>
              <a:defRPr/>
            </a:pPr>
            <a:r>
              <a:rPr lang="en-US" sz="1200" i="1" dirty="0" smtClean="0">
                <a:latin typeface="Comic Sans MS" pitchFamily="66" charset="0"/>
              </a:rPr>
              <a:t>	       Escherichia coli</a:t>
            </a:r>
          </a:p>
          <a:p>
            <a:pPr eaLnBrk="1" hangingPunct="1">
              <a:lnSpc>
                <a:spcPct val="80000"/>
              </a:lnSpc>
              <a:defRPr/>
            </a:pPr>
            <a:endParaRPr lang="en-US" sz="1400" i="1" dirty="0" smtClean="0">
              <a:latin typeface="Comic Sans MS" pitchFamily="66" charset="0"/>
            </a:endParaRPr>
          </a:p>
          <a:p>
            <a:pPr eaLnBrk="1" hangingPunct="1">
              <a:lnSpc>
                <a:spcPct val="80000"/>
              </a:lnSpc>
              <a:buFontTx/>
              <a:buNone/>
              <a:defRPr/>
            </a:pPr>
            <a:r>
              <a:rPr lang="en-US" sz="1800" b="1" dirty="0" err="1" smtClean="0">
                <a:solidFill>
                  <a:schemeClr val="bg2">
                    <a:lumMod val="75000"/>
                  </a:schemeClr>
                </a:solidFill>
                <a:latin typeface="Comic Sans MS" pitchFamily="66" charset="0"/>
              </a:rPr>
              <a:t>Archaea</a:t>
            </a:r>
            <a:endParaRPr lang="en-US" sz="1800" b="1" dirty="0" smtClean="0">
              <a:solidFill>
                <a:schemeClr val="bg2">
                  <a:lumMod val="75000"/>
                </a:schemeClr>
              </a:solidFill>
              <a:latin typeface="Comic Sans MS" pitchFamily="66" charset="0"/>
            </a:endParaRPr>
          </a:p>
          <a:p>
            <a:pPr eaLnBrk="1" hangingPunct="1">
              <a:lnSpc>
                <a:spcPct val="80000"/>
              </a:lnSpc>
              <a:buFontTx/>
              <a:buNone/>
              <a:defRPr/>
            </a:pPr>
            <a:r>
              <a:rPr lang="en-US" sz="1400" dirty="0" smtClean="0">
                <a:latin typeface="Comic Sans MS" pitchFamily="66" charset="0"/>
              </a:rPr>
              <a:t>	- Were thought to be same                                as Bacteria until recently.</a:t>
            </a:r>
          </a:p>
          <a:p>
            <a:pPr eaLnBrk="1" hangingPunct="1">
              <a:lnSpc>
                <a:spcPct val="80000"/>
              </a:lnSpc>
              <a:buFontTx/>
              <a:buNone/>
              <a:defRPr/>
            </a:pPr>
            <a:r>
              <a:rPr lang="en-US" sz="1400" dirty="0" smtClean="0">
                <a:latin typeface="Comic Sans MS" pitchFamily="66" charset="0"/>
              </a:rPr>
              <a:t>	- Prokaryotes</a:t>
            </a:r>
          </a:p>
          <a:p>
            <a:pPr eaLnBrk="1" hangingPunct="1">
              <a:lnSpc>
                <a:spcPct val="80000"/>
              </a:lnSpc>
              <a:buFontTx/>
              <a:buNone/>
              <a:defRPr/>
            </a:pPr>
            <a:r>
              <a:rPr lang="en-US" sz="1400" dirty="0" smtClean="0">
                <a:latin typeface="Comic Sans MS" pitchFamily="66" charset="0"/>
              </a:rPr>
              <a:t>	</a:t>
            </a:r>
            <a:r>
              <a:rPr lang="en-US" sz="1200" i="1" dirty="0" smtClean="0">
                <a:latin typeface="Comic Sans MS" pitchFamily="66" charset="0"/>
              </a:rPr>
              <a:t>Ex. Extremophiles</a:t>
            </a:r>
          </a:p>
          <a:p>
            <a:pPr eaLnBrk="1" hangingPunct="1">
              <a:lnSpc>
                <a:spcPct val="80000"/>
              </a:lnSpc>
              <a:defRPr/>
            </a:pPr>
            <a:endParaRPr lang="en-US" sz="1400" dirty="0" smtClean="0">
              <a:latin typeface="Comic Sans MS" pitchFamily="66" charset="0"/>
            </a:endParaRPr>
          </a:p>
          <a:p>
            <a:pPr eaLnBrk="1" hangingPunct="1">
              <a:lnSpc>
                <a:spcPct val="80000"/>
              </a:lnSpc>
              <a:buFontTx/>
              <a:buNone/>
              <a:defRPr/>
            </a:pPr>
            <a:r>
              <a:rPr lang="en-US" sz="1800" b="1" dirty="0" err="1" smtClean="0">
                <a:solidFill>
                  <a:schemeClr val="bg2">
                    <a:lumMod val="75000"/>
                  </a:schemeClr>
                </a:solidFill>
                <a:latin typeface="Comic Sans MS" pitchFamily="66" charset="0"/>
              </a:rPr>
              <a:t>Eukaryota</a:t>
            </a:r>
            <a:endParaRPr lang="en-US" sz="1800" b="1" dirty="0" smtClean="0">
              <a:solidFill>
                <a:schemeClr val="bg2">
                  <a:lumMod val="75000"/>
                </a:schemeClr>
              </a:solidFill>
              <a:latin typeface="Comic Sans MS" pitchFamily="66" charset="0"/>
            </a:endParaRPr>
          </a:p>
          <a:p>
            <a:pPr eaLnBrk="1" hangingPunct="1">
              <a:lnSpc>
                <a:spcPct val="80000"/>
              </a:lnSpc>
              <a:buFontTx/>
              <a:buNone/>
              <a:defRPr/>
            </a:pPr>
            <a:r>
              <a:rPr lang="en-US" sz="1400" dirty="0" smtClean="0">
                <a:latin typeface="Comic Sans MS" pitchFamily="66" charset="0"/>
              </a:rPr>
              <a:t>	- All </a:t>
            </a:r>
            <a:r>
              <a:rPr lang="en-US" sz="1400" dirty="0" err="1" smtClean="0">
                <a:latin typeface="Comic Sans MS" pitchFamily="66" charset="0"/>
              </a:rPr>
              <a:t>eukayotic</a:t>
            </a:r>
            <a:r>
              <a:rPr lang="en-US" sz="1400" dirty="0" smtClean="0">
                <a:latin typeface="Comic Sans MS" pitchFamily="66" charset="0"/>
              </a:rPr>
              <a:t> organisms.</a:t>
            </a:r>
          </a:p>
          <a:p>
            <a:pPr lvl="1" eaLnBrk="1" hangingPunct="1">
              <a:lnSpc>
                <a:spcPct val="80000"/>
              </a:lnSpc>
              <a:buFontTx/>
              <a:buNone/>
              <a:defRPr/>
            </a:pPr>
            <a:endParaRPr lang="en-US" sz="1200" dirty="0" smtClean="0">
              <a:latin typeface="Comic Sans MS" pitchFamily="66" charset="0"/>
            </a:endParaRPr>
          </a:p>
          <a:p>
            <a:pPr lvl="1" eaLnBrk="1" hangingPunct="1">
              <a:lnSpc>
                <a:spcPct val="80000"/>
              </a:lnSpc>
              <a:buFontTx/>
              <a:buNone/>
              <a:defRPr/>
            </a:pPr>
            <a:r>
              <a:rPr lang="en-US" sz="1200" dirty="0" smtClean="0">
                <a:latin typeface="Comic Sans MS" pitchFamily="66" charset="0"/>
              </a:rPr>
              <a:t>Fall into 4 Kingdoms:</a:t>
            </a:r>
          </a:p>
          <a:p>
            <a:pPr lvl="1" eaLnBrk="1" hangingPunct="1">
              <a:lnSpc>
                <a:spcPct val="80000"/>
              </a:lnSpc>
              <a:buFontTx/>
              <a:buNone/>
              <a:defRPr/>
            </a:pPr>
            <a:r>
              <a:rPr lang="en-US" sz="1200" dirty="0" smtClean="0">
                <a:latin typeface="Comic Sans MS" pitchFamily="66" charset="0"/>
              </a:rPr>
              <a:t>	Protista – </a:t>
            </a:r>
            <a:r>
              <a:rPr lang="en-US" sz="1200" i="1" dirty="0" smtClean="0">
                <a:latin typeface="Comic Sans MS" pitchFamily="66" charset="0"/>
              </a:rPr>
              <a:t>Ex. algae</a:t>
            </a:r>
          </a:p>
          <a:p>
            <a:pPr lvl="1" eaLnBrk="1" hangingPunct="1">
              <a:lnSpc>
                <a:spcPct val="80000"/>
              </a:lnSpc>
              <a:buFontTx/>
              <a:buNone/>
              <a:defRPr/>
            </a:pPr>
            <a:r>
              <a:rPr lang="en-US" sz="1200" dirty="0" smtClean="0">
                <a:latin typeface="Comic Sans MS" pitchFamily="66" charset="0"/>
              </a:rPr>
              <a:t>	Fungi – </a:t>
            </a:r>
            <a:r>
              <a:rPr lang="en-US" sz="1200" i="1" dirty="0" smtClean="0">
                <a:latin typeface="Comic Sans MS" pitchFamily="66" charset="0"/>
              </a:rPr>
              <a:t>Ex. mushroom</a:t>
            </a:r>
          </a:p>
          <a:p>
            <a:pPr lvl="1" eaLnBrk="1" hangingPunct="1">
              <a:lnSpc>
                <a:spcPct val="80000"/>
              </a:lnSpc>
              <a:buFontTx/>
              <a:buNone/>
              <a:defRPr/>
            </a:pPr>
            <a:r>
              <a:rPr lang="en-US" sz="1200" dirty="0" smtClean="0">
                <a:latin typeface="Comic Sans MS" pitchFamily="66" charset="0"/>
              </a:rPr>
              <a:t>	Plantae – </a:t>
            </a:r>
            <a:r>
              <a:rPr lang="en-US" sz="1200" i="1" dirty="0" smtClean="0">
                <a:latin typeface="Comic Sans MS" pitchFamily="66" charset="0"/>
              </a:rPr>
              <a:t>Ex. Maple tree</a:t>
            </a:r>
          </a:p>
          <a:p>
            <a:pPr lvl="1" eaLnBrk="1" hangingPunct="1">
              <a:lnSpc>
                <a:spcPct val="80000"/>
              </a:lnSpc>
              <a:buFontTx/>
              <a:buNone/>
              <a:defRPr/>
            </a:pPr>
            <a:r>
              <a:rPr lang="en-US" sz="1200" dirty="0" smtClean="0">
                <a:latin typeface="Comic Sans MS" pitchFamily="66" charset="0"/>
              </a:rPr>
              <a:t>	</a:t>
            </a:r>
            <a:r>
              <a:rPr lang="en-US" sz="1200" dirty="0" err="1" smtClean="0">
                <a:latin typeface="Comic Sans MS" pitchFamily="66" charset="0"/>
              </a:rPr>
              <a:t>Animalia</a:t>
            </a:r>
            <a:r>
              <a:rPr lang="en-US" sz="1200" dirty="0" smtClean="0">
                <a:latin typeface="Comic Sans MS" pitchFamily="66" charset="0"/>
              </a:rPr>
              <a:t> – </a:t>
            </a:r>
            <a:r>
              <a:rPr lang="en-US" sz="1200" i="1" dirty="0" smtClean="0">
                <a:latin typeface="Comic Sans MS" pitchFamily="66" charset="0"/>
              </a:rPr>
              <a:t>Ex. you</a:t>
            </a:r>
          </a:p>
          <a:p>
            <a:pPr lvl="1" eaLnBrk="1" hangingPunct="1">
              <a:lnSpc>
                <a:spcPct val="80000"/>
              </a:lnSpc>
              <a:buFontTx/>
              <a:buNone/>
              <a:defRPr/>
            </a:pPr>
            <a:endParaRPr lang="en-US" sz="1200" i="1" dirty="0" smtClean="0">
              <a:latin typeface="Comic Sans MS" pitchFamily="66" charset="0"/>
            </a:endParaRPr>
          </a:p>
          <a:p>
            <a:pPr lvl="1" eaLnBrk="1" hangingPunct="1">
              <a:lnSpc>
                <a:spcPct val="80000"/>
              </a:lnSpc>
              <a:buFontTx/>
              <a:buNone/>
              <a:defRPr/>
            </a:pPr>
            <a:r>
              <a:rPr lang="en-US" sz="1200" dirty="0" smtClean="0"/>
              <a:t>	</a:t>
            </a:r>
          </a:p>
        </p:txBody>
      </p:sp>
      <p:sp>
        <p:nvSpPr>
          <p:cNvPr id="5123" name="Text Box 12"/>
          <p:cNvSpPr txBox="1">
            <a:spLocks noChangeArrowheads="1"/>
          </p:cNvSpPr>
          <p:nvPr/>
        </p:nvSpPr>
        <p:spPr bwMode="auto">
          <a:xfrm>
            <a:off x="4773613" y="6613525"/>
            <a:ext cx="4419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Image: </a:t>
            </a:r>
            <a:r>
              <a:rPr lang="en-US" sz="1000" b="0">
                <a:latin typeface="Comic Sans MS" pitchFamily="66" charset="0"/>
                <a:hlinkClick r:id="rId3"/>
              </a:rPr>
              <a:t>Phylogenetic Tree</a:t>
            </a:r>
            <a:r>
              <a:rPr lang="en-US" sz="1000" b="0">
                <a:latin typeface="Comic Sans MS" pitchFamily="66" charset="0"/>
              </a:rPr>
              <a:t>, Eric Gaba, NASA Astrobiology institute.</a:t>
            </a:r>
          </a:p>
        </p:txBody>
      </p:sp>
      <p:sp>
        <p:nvSpPr>
          <p:cNvPr id="5124" name="Rectangle 14"/>
          <p:cNvSpPr>
            <a:spLocks noGrp="1" noChangeArrowheads="1"/>
          </p:cNvSpPr>
          <p:nvPr>
            <p:ph type="title"/>
          </p:nvPr>
        </p:nvSpPr>
        <p:spPr>
          <a:xfrm>
            <a:off x="457200" y="228600"/>
            <a:ext cx="8229600" cy="639763"/>
          </a:xfrm>
          <a:noFill/>
        </p:spPr>
        <p:txBody>
          <a:bodyPr/>
          <a:lstStyle/>
          <a:p>
            <a:pPr eaLnBrk="1" hangingPunct="1"/>
            <a:r>
              <a:rPr lang="en-US" sz="3200" b="1" smtClean="0">
                <a:solidFill>
                  <a:srgbClr val="0000FF"/>
                </a:solidFill>
                <a:latin typeface="Comic Sans MS" pitchFamily="66" charset="0"/>
              </a:rPr>
              <a:t>Classifying Living Things</a:t>
            </a:r>
          </a:p>
        </p:txBody>
      </p:sp>
      <p:sp>
        <p:nvSpPr>
          <p:cNvPr id="5125" name="Text Box 16"/>
          <p:cNvSpPr txBox="1">
            <a:spLocks noChangeArrowheads="1"/>
          </p:cNvSpPr>
          <p:nvPr/>
        </p:nvSpPr>
        <p:spPr bwMode="auto">
          <a:xfrm>
            <a:off x="4648200" y="1358248"/>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a:latin typeface="Comic Sans MS" pitchFamily="66" charset="0"/>
                <a:hlinkClick r:id="rId4"/>
              </a:rPr>
              <a:t>Prokaryotes</a:t>
            </a:r>
            <a:endParaRPr lang="en-US" sz="1600" dirty="0">
              <a:latin typeface="Comic Sans MS" pitchFamily="66" charset="0"/>
            </a:endParaRPr>
          </a:p>
        </p:txBody>
      </p:sp>
      <p:sp>
        <p:nvSpPr>
          <p:cNvPr id="5126" name="Text Box 17"/>
          <p:cNvSpPr txBox="1">
            <a:spLocks noChangeArrowheads="1"/>
          </p:cNvSpPr>
          <p:nvPr/>
        </p:nvSpPr>
        <p:spPr bwMode="auto">
          <a:xfrm>
            <a:off x="6781800" y="13716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a:latin typeface="Comic Sans MS" pitchFamily="66" charset="0"/>
                <a:hlinkClick r:id="rId5"/>
              </a:rPr>
              <a:t>Eukaryotes</a:t>
            </a:r>
            <a:endParaRPr lang="en-US" sz="1600" dirty="0">
              <a:latin typeface="Comic Sans MS" pitchFamily="66" charset="0"/>
            </a:endParaRPr>
          </a:p>
        </p:txBody>
      </p:sp>
      <p:sp>
        <p:nvSpPr>
          <p:cNvPr id="5127" name="Line 18"/>
          <p:cNvSpPr>
            <a:spLocks noChangeShapeType="1"/>
          </p:cNvSpPr>
          <p:nvPr/>
        </p:nvSpPr>
        <p:spPr bwMode="auto">
          <a:xfrm>
            <a:off x="5943600" y="1752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9"/>
          <p:cNvSpPr>
            <a:spLocks noChangeShapeType="1"/>
          </p:cNvSpPr>
          <p:nvPr/>
        </p:nvSpPr>
        <p:spPr bwMode="auto">
          <a:xfrm flipH="1">
            <a:off x="4648200" y="1752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0"/>
          <p:cNvSpPr>
            <a:spLocks noChangeShapeType="1"/>
          </p:cNvSpPr>
          <p:nvPr/>
        </p:nvSpPr>
        <p:spPr bwMode="auto">
          <a:xfrm>
            <a:off x="7467600" y="1752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0" name="Picture 22" descr="PhylogeneticTreeNASAEricGabaNoHead"/>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3276600" y="2133600"/>
            <a:ext cx="5867400" cy="376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1" name="Text Box 2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From </a:t>
            </a:r>
            <a:r>
              <a:rPr lang="en-US" sz="1000" b="0">
                <a:latin typeface="Comic Sans MS" pitchFamily="66" charset="0"/>
                <a:hlinkClick r:id="rId7"/>
              </a:rPr>
              <a:t>ScienceProfOnline.com</a:t>
            </a:r>
            <a:r>
              <a:rPr lang="en-US" sz="1000" b="0">
                <a:latin typeface="Comic Sans MS" pitchFamily="66" charset="0"/>
              </a:rPr>
              <a:t>, free science education website</a:t>
            </a:r>
            <a:r>
              <a:rPr lang="en-US" sz="1000" b="0" i="1">
                <a:latin typeface="Comic Sans MS" pitchFamily="66" charset="0"/>
              </a:rPr>
              <a:t>.</a:t>
            </a:r>
          </a:p>
        </p:txBody>
      </p:sp>
      <p:sp>
        <p:nvSpPr>
          <p:cNvPr id="5132" name="Rectangle 1"/>
          <p:cNvSpPr>
            <a:spLocks noChangeArrowheads="1"/>
          </p:cNvSpPr>
          <p:nvPr/>
        </p:nvSpPr>
        <p:spPr bwMode="auto">
          <a:xfrm>
            <a:off x="3603625" y="236220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14" name="Text Box 16"/>
          <p:cNvSpPr txBox="1">
            <a:spLocks noChangeArrowheads="1"/>
          </p:cNvSpPr>
          <p:nvPr/>
        </p:nvSpPr>
        <p:spPr bwMode="auto">
          <a:xfrm>
            <a:off x="3886200" y="23034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defRPr/>
            </a:pPr>
            <a:r>
              <a:rPr lang="en-US" sz="1600" i="0" dirty="0" smtClean="0">
                <a:solidFill>
                  <a:schemeClr val="accent2">
                    <a:lumMod val="75000"/>
                  </a:schemeClr>
                </a:solidFill>
                <a:latin typeface="Comic Sans MS" pitchFamily="66" charset="0"/>
              </a:rPr>
              <a:t>Eubacteria</a:t>
            </a:r>
          </a:p>
        </p:txBody>
      </p:sp>
      <p:sp>
        <p:nvSpPr>
          <p:cNvPr id="5134" name="Rectangle 14"/>
          <p:cNvSpPr>
            <a:spLocks noChangeArrowheads="1"/>
          </p:cNvSpPr>
          <p:nvPr/>
        </p:nvSpPr>
        <p:spPr bwMode="auto">
          <a:xfrm>
            <a:off x="7239000" y="2328863"/>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5135" name="Rectangle 15"/>
          <p:cNvSpPr>
            <a:spLocks noChangeArrowheads="1"/>
          </p:cNvSpPr>
          <p:nvPr/>
        </p:nvSpPr>
        <p:spPr bwMode="auto">
          <a:xfrm>
            <a:off x="5538788" y="233045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5136" name="Text Box 16"/>
          <p:cNvSpPr txBox="1">
            <a:spLocks noChangeArrowheads="1"/>
          </p:cNvSpPr>
          <p:nvPr/>
        </p:nvSpPr>
        <p:spPr bwMode="auto">
          <a:xfrm>
            <a:off x="7100888" y="23034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solidFill>
                  <a:srgbClr val="663300"/>
                </a:solidFill>
                <a:latin typeface="Comic Sans MS" pitchFamily="66" charset="0"/>
              </a:rPr>
              <a:t>Eukaryota</a:t>
            </a:r>
          </a:p>
        </p:txBody>
      </p:sp>
      <p:sp>
        <p:nvSpPr>
          <p:cNvPr id="5137" name="Text Box 16"/>
          <p:cNvSpPr txBox="1">
            <a:spLocks noChangeArrowheads="1"/>
          </p:cNvSpPr>
          <p:nvPr/>
        </p:nvSpPr>
        <p:spPr bwMode="auto">
          <a:xfrm>
            <a:off x="5541963" y="23034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solidFill>
                  <a:srgbClr val="C00000"/>
                </a:solidFill>
                <a:latin typeface="Comic Sans MS" pitchFamily="66" charset="0"/>
              </a:rPr>
              <a:t>Archaea</a:t>
            </a:r>
          </a:p>
        </p:txBody>
      </p:sp>
    </p:spTree>
    <p:extLst>
      <p:ext uri="{BB962C8B-B14F-4D97-AF65-F5344CB8AC3E}">
        <p14:creationId xmlns:p14="http://schemas.microsoft.com/office/powerpoint/2010/main" val="38382640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458200" cy="1295400"/>
          </a:xfrm>
        </p:spPr>
        <p:txBody>
          <a:bodyPr/>
          <a:lstStyle/>
          <a:p>
            <a:pPr eaLnBrk="1" hangingPunct="1"/>
            <a:r>
              <a:rPr lang="en-US" altLang="en-US" sz="3600" b="1" dirty="0" smtClean="0">
                <a:solidFill>
                  <a:srgbClr val="008000"/>
                </a:solidFill>
                <a:latin typeface="Comic Sans MS" pitchFamily="66" charset="0"/>
              </a:rPr>
              <a:t>Stomata </a:t>
            </a:r>
            <a:r>
              <a:rPr lang="en-US" altLang="en-US" sz="2800" b="1" dirty="0" smtClean="0">
                <a:solidFill>
                  <a:srgbClr val="008000"/>
                </a:solidFill>
                <a:latin typeface="Comic Sans MS" pitchFamily="66" charset="0"/>
              </a:rPr>
              <a:t/>
            </a:r>
            <a:br>
              <a:rPr lang="en-US" altLang="en-US" sz="2800" b="1" dirty="0" smtClean="0">
                <a:solidFill>
                  <a:srgbClr val="008000"/>
                </a:solidFill>
                <a:latin typeface="Comic Sans MS" pitchFamily="66" charset="0"/>
              </a:rPr>
            </a:br>
            <a:r>
              <a:rPr lang="en-US" altLang="en-US" sz="2400" i="1" dirty="0" err="1" smtClean="0">
                <a:solidFill>
                  <a:schemeClr val="tx1"/>
                </a:solidFill>
                <a:latin typeface="Comic Sans MS" pitchFamily="66" charset="0"/>
              </a:rPr>
              <a:t>Zebrinus</a:t>
            </a:r>
            <a:r>
              <a:rPr lang="en-US" altLang="en-US" sz="2400" dirty="0" smtClean="0">
                <a:solidFill>
                  <a:schemeClr val="tx1"/>
                </a:solidFill>
                <a:latin typeface="Comic Sans MS" pitchFamily="66" charset="0"/>
              </a:rPr>
              <a:t> </a:t>
            </a:r>
            <a:r>
              <a:rPr lang="en-US" altLang="en-US" sz="1800" dirty="0" smtClean="0">
                <a:solidFill>
                  <a:schemeClr val="tx1"/>
                </a:solidFill>
                <a:latin typeface="Comic Sans MS" pitchFamily="66" charset="0"/>
              </a:rPr>
              <a:t>(Wandering Jew)</a:t>
            </a:r>
            <a:endParaRPr lang="en-US" altLang="en-US" sz="1200" i="1" dirty="0" smtClean="0">
              <a:solidFill>
                <a:schemeClr val="tx1"/>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5" name="Picture 4" descr="stomat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524000"/>
            <a:ext cx="7162800" cy="4800600"/>
          </a:xfrm>
          <a:prstGeom prst="ellipse">
            <a:avLst/>
          </a:prstGeom>
          <a:ln>
            <a:noFill/>
          </a:ln>
          <a:effectLst>
            <a:softEdge rad="112500"/>
          </a:effectLst>
        </p:spPr>
      </p:pic>
    </p:spTree>
    <p:extLst>
      <p:ext uri="{BB962C8B-B14F-4D97-AF65-F5344CB8AC3E}">
        <p14:creationId xmlns:p14="http://schemas.microsoft.com/office/powerpoint/2010/main" val="26342478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52400" y="0"/>
            <a:ext cx="5562600" cy="6400800"/>
          </a:xfrm>
        </p:spPr>
        <p:txBody>
          <a:bodyPr/>
          <a:lstStyle/>
          <a:p>
            <a:pPr algn="ctr">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a:buFontTx/>
              <a:buNone/>
              <a:defRPr/>
            </a:pPr>
            <a:r>
              <a:rPr lang="en-US" sz="1800" dirty="0" smtClean="0">
                <a:latin typeface="Comic Sans MS" pitchFamily="66" charset="0"/>
              </a:rPr>
              <a:t>    Here are some links to fun resources that further explain Cell Biology:</a:t>
            </a:r>
          </a:p>
          <a:p>
            <a:pPr>
              <a:defRPr/>
            </a:pPr>
            <a:endParaRPr lang="en-US" sz="600" dirty="0" smtClean="0">
              <a:latin typeface="Comic Sans MS" pitchFamily="66" charset="0"/>
            </a:endParaRPr>
          </a:p>
          <a:p>
            <a:pPr>
              <a:defRPr/>
            </a:pPr>
            <a:r>
              <a:rPr lang="en-US" sz="1600" dirty="0" smtClean="0">
                <a:latin typeface="Comic Sans MS" pitchFamily="66" charset="0"/>
                <a:hlinkClick r:id="rId3"/>
              </a:rPr>
              <a:t>Eukaryotic Cells</a:t>
            </a:r>
            <a:r>
              <a:rPr lang="en-US" sz="1600" dirty="0" smtClean="0">
                <a:latin typeface="Comic Sans MS" pitchFamily="66" charset="0"/>
              </a:rPr>
              <a:t> </a:t>
            </a:r>
            <a:r>
              <a:rPr lang="en-US" sz="1400" dirty="0" smtClean="0">
                <a:latin typeface="Comic Sans MS" pitchFamily="66" charset="0"/>
              </a:rPr>
              <a:t>Main Page </a:t>
            </a:r>
            <a:r>
              <a:rPr lang="en-US" sz="1000" dirty="0" smtClean="0">
                <a:latin typeface="Comic Sans MS" pitchFamily="66" charset="0"/>
              </a:rPr>
              <a:t>on the Virtual Cell Biology Classroom of </a:t>
            </a:r>
            <a:r>
              <a:rPr lang="en-US" sz="10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p>
          <a:p>
            <a:pPr>
              <a:defRPr/>
            </a:pPr>
            <a:r>
              <a:rPr lang="en-US" sz="1600" dirty="0" smtClean="0">
                <a:latin typeface="Comic Sans MS" pitchFamily="66" charset="0"/>
                <a:hlinkClick r:id="rId5"/>
              </a:rPr>
              <a:t>Plant Cell Structure &amp; Function</a:t>
            </a:r>
            <a:r>
              <a:rPr lang="en-US" sz="1200" dirty="0" smtClean="0">
                <a:latin typeface="Comic Sans MS" pitchFamily="66" charset="0"/>
              </a:rPr>
              <a:t> </a:t>
            </a:r>
            <a:r>
              <a:rPr lang="en-US" sz="1050" dirty="0" smtClean="0">
                <a:latin typeface="Comic Sans MS" pitchFamily="66" charset="0"/>
              </a:rPr>
              <a:t>from Science Prof Online.</a:t>
            </a:r>
          </a:p>
          <a:p>
            <a:r>
              <a:rPr lang="en-US" sz="1600" dirty="0">
                <a:latin typeface="Comic Sans MS"/>
                <a:cs typeface="Comic Sans MS"/>
                <a:hlinkClick r:id="rId6"/>
              </a:rPr>
              <a:t>Plant </a:t>
            </a:r>
            <a:r>
              <a:rPr lang="en-US" sz="1600" dirty="0" smtClean="0">
                <a:latin typeface="Comic Sans MS"/>
                <a:cs typeface="Comic Sans MS"/>
                <a:hlinkClick r:id="rId6"/>
              </a:rPr>
              <a:t>Cells</a:t>
            </a:r>
            <a:r>
              <a:rPr lang="en-US" sz="1600" dirty="0" smtClean="0">
                <a:latin typeface="Comic Sans MS"/>
                <a:cs typeface="Comic Sans MS"/>
              </a:rPr>
              <a:t> </a:t>
            </a:r>
            <a:r>
              <a:rPr lang="en-US" sz="1000" dirty="0" smtClean="0">
                <a:latin typeface="Comic Sans MS"/>
                <a:cs typeface="Comic Sans MS"/>
              </a:rPr>
              <a:t>from Crash </a:t>
            </a:r>
            <a:r>
              <a:rPr lang="en-US" sz="1000" dirty="0">
                <a:latin typeface="Comic Sans MS"/>
                <a:cs typeface="Comic Sans MS"/>
              </a:rPr>
              <a:t>Course </a:t>
            </a:r>
            <a:r>
              <a:rPr lang="en-US" sz="1000" dirty="0" smtClean="0">
                <a:latin typeface="Comic Sans MS"/>
                <a:cs typeface="Comic Sans MS"/>
              </a:rPr>
              <a:t>Biology.</a:t>
            </a:r>
            <a:endParaRPr lang="en-US" sz="1000" dirty="0" smtClean="0">
              <a:latin typeface="Comic Sans MS" pitchFamily="66" charset="0"/>
            </a:endParaRPr>
          </a:p>
          <a:p>
            <a:pPr>
              <a:defRPr/>
            </a:pPr>
            <a:r>
              <a:rPr lang="en-US" sz="1600" dirty="0" smtClean="0">
                <a:latin typeface="Comic Sans MS" pitchFamily="66" charset="0"/>
                <a:hlinkClick r:id="rId7"/>
              </a:rPr>
              <a:t>Plant Photosynthesis </a:t>
            </a:r>
            <a:r>
              <a:rPr lang="en-US" sz="1000" dirty="0" smtClean="0">
                <a:latin typeface="Comic Sans MS" pitchFamily="66" charset="0"/>
              </a:rPr>
              <a:t>from Encyclopedia Britannica.</a:t>
            </a:r>
            <a:r>
              <a:rPr lang="en-US" sz="1000" dirty="0" smtClean="0">
                <a:latin typeface="Comic Sans MS"/>
                <a:cs typeface="Comic Sans MS"/>
              </a:rPr>
              <a:t>.</a:t>
            </a:r>
            <a:endParaRPr lang="en-US" sz="1000" dirty="0" smtClean="0">
              <a:latin typeface="Comic Sans MS" pitchFamily="66" charset="0"/>
            </a:endParaRPr>
          </a:p>
          <a:p>
            <a:pPr>
              <a:defRPr/>
            </a:pPr>
            <a:r>
              <a:rPr lang="en-US" sz="1600" dirty="0" smtClean="0">
                <a:latin typeface="Comic Sans MS" pitchFamily="66" charset="0"/>
                <a:hlinkClick r:id="rId8"/>
              </a:rPr>
              <a:t>Eukaryotic </a:t>
            </a:r>
            <a:r>
              <a:rPr lang="en-US" sz="1600" dirty="0">
                <a:latin typeface="Comic Sans MS" pitchFamily="66" charset="0"/>
                <a:hlinkClick r:id="rId8"/>
              </a:rPr>
              <a:t>Cell</a:t>
            </a:r>
            <a:r>
              <a:rPr lang="en-US" sz="1600" dirty="0">
                <a:latin typeface="Comic Sans MS" pitchFamily="66" charset="0"/>
              </a:rPr>
              <a:t>: </a:t>
            </a:r>
            <a:r>
              <a:rPr lang="en-US" sz="1400" dirty="0" smtClean="0">
                <a:latin typeface="Comic Sans MS" pitchFamily="66" charset="0"/>
              </a:rPr>
              <a:t>Structures</a:t>
            </a:r>
            <a:r>
              <a:rPr lang="en-US" sz="1400" dirty="0">
                <a:latin typeface="Comic Sans MS" pitchFamily="66" charset="0"/>
              </a:rPr>
              <a:t>, Functions &amp; </a:t>
            </a:r>
            <a:r>
              <a:rPr lang="en-US" sz="1400" dirty="0" smtClean="0">
                <a:latin typeface="Comic Sans MS" pitchFamily="66" charset="0"/>
              </a:rPr>
              <a:t>Diagrams</a:t>
            </a:r>
            <a:r>
              <a:rPr lang="en-US" sz="1000" dirty="0" smtClean="0">
                <a:latin typeface="Comic Sans MS" pitchFamily="66" charset="0"/>
              </a:rPr>
              <a:t>, article from SPO.</a:t>
            </a:r>
          </a:p>
          <a:p>
            <a:r>
              <a:rPr lang="en-US" sz="1600" dirty="0">
                <a:latin typeface="Comic Sans MS"/>
                <a:cs typeface="Comic Sans MS"/>
                <a:hlinkClick r:id="rId9"/>
              </a:rPr>
              <a:t>The Sex Lives of Non-Vascular Plants</a:t>
            </a:r>
            <a:r>
              <a:rPr lang="en-US" sz="1600" dirty="0">
                <a:latin typeface="Comic Sans MS"/>
                <a:cs typeface="Comic Sans MS"/>
              </a:rPr>
              <a:t> </a:t>
            </a:r>
            <a:r>
              <a:rPr lang="en-US" sz="1050" dirty="0" smtClean="0">
                <a:latin typeface="Comic Sans MS"/>
                <a:cs typeface="Comic Sans MS"/>
              </a:rPr>
              <a:t>f</a:t>
            </a:r>
            <a:r>
              <a:rPr lang="en-US" sz="1000" dirty="0" smtClean="0">
                <a:latin typeface="Comic Sans MS"/>
                <a:cs typeface="Comic Sans MS"/>
              </a:rPr>
              <a:t>rom Crash </a:t>
            </a:r>
            <a:r>
              <a:rPr lang="en-US" sz="1000" dirty="0">
                <a:latin typeface="Comic Sans MS"/>
                <a:cs typeface="Comic Sans MS"/>
              </a:rPr>
              <a:t>Course </a:t>
            </a:r>
            <a:r>
              <a:rPr lang="en-US" sz="1000" dirty="0" smtClean="0">
                <a:latin typeface="Comic Sans MS"/>
                <a:cs typeface="Comic Sans MS"/>
              </a:rPr>
              <a:t>Biology.</a:t>
            </a:r>
            <a:endParaRPr lang="en-US" sz="1100" dirty="0" smtClean="0">
              <a:latin typeface="Comic Sans MS" pitchFamily="66" charset="0"/>
            </a:endParaRPr>
          </a:p>
          <a:p>
            <a:pPr>
              <a:defRPr/>
            </a:pPr>
            <a:r>
              <a:rPr lang="en-US" sz="1600" dirty="0" smtClean="0">
                <a:latin typeface="Comic Sans MS"/>
                <a:cs typeface="Comic Sans MS"/>
                <a:hlinkClick r:id="rId10"/>
              </a:rPr>
              <a:t>Plant </a:t>
            </a:r>
            <a:r>
              <a:rPr lang="en-US" sz="1600" dirty="0">
                <a:latin typeface="Comic Sans MS"/>
                <a:cs typeface="Comic Sans MS"/>
                <a:hlinkClick r:id="rId10"/>
              </a:rPr>
              <a:t>Asexual Reproduction</a:t>
            </a:r>
            <a:r>
              <a:rPr lang="en-US" sz="1100" dirty="0">
                <a:latin typeface="Comic Sans MS"/>
                <a:cs typeface="Comic Sans MS"/>
                <a:hlinkClick r:id="rId10"/>
              </a:rPr>
              <a:t> </a:t>
            </a:r>
            <a:r>
              <a:rPr lang="en-US" sz="1000" dirty="0" smtClean="0">
                <a:latin typeface="Comic Sans MS"/>
                <a:cs typeface="Comic Sans MS"/>
              </a:rPr>
              <a:t>from </a:t>
            </a:r>
            <a:r>
              <a:rPr lang="en-US" sz="1000" dirty="0">
                <a:latin typeface="Comic Sans MS"/>
                <a:cs typeface="Comic Sans MS"/>
              </a:rPr>
              <a:t>Encyclopedia Britannica</a:t>
            </a:r>
          </a:p>
          <a:p>
            <a:pPr>
              <a:defRPr/>
            </a:pPr>
            <a:r>
              <a:rPr lang="en-US" sz="1600" dirty="0" smtClean="0">
                <a:latin typeface="Comic Sans MS" pitchFamily="66" charset="0"/>
                <a:hlinkClick r:id="rId11"/>
              </a:rPr>
              <a:t>Plant Reproduction: Methods of Pollination</a:t>
            </a:r>
            <a:r>
              <a:rPr lang="en-US" sz="1600" dirty="0" smtClean="0">
                <a:latin typeface="Comic Sans MS" pitchFamily="66" charset="0"/>
              </a:rPr>
              <a:t> </a:t>
            </a:r>
            <a:r>
              <a:rPr lang="en-US" sz="1000" dirty="0" smtClean="0">
                <a:latin typeface="Comic Sans MS" pitchFamily="66" charset="0"/>
              </a:rPr>
              <a:t>from Encyclopedia Britannica.</a:t>
            </a:r>
          </a:p>
          <a:p>
            <a:pPr>
              <a:defRPr/>
            </a:pPr>
            <a:r>
              <a:rPr lang="en-US" sz="1600" dirty="0" smtClean="0">
                <a:latin typeface="Comic Sans MS" pitchFamily="66" charset="0"/>
              </a:rPr>
              <a:t>“</a:t>
            </a:r>
            <a:r>
              <a:rPr lang="en-US" sz="1600" dirty="0" smtClean="0">
                <a:latin typeface="Comic Sans MS" pitchFamily="66" charset="0"/>
                <a:hlinkClick r:id="rId12"/>
              </a:rPr>
              <a:t>Do Plants Have Sex?</a:t>
            </a:r>
            <a:r>
              <a:rPr lang="en-US" sz="1600" dirty="0" smtClean="0">
                <a:latin typeface="Comic Sans MS" pitchFamily="66" charset="0"/>
              </a:rPr>
              <a:t>” </a:t>
            </a:r>
            <a:r>
              <a:rPr lang="en-US" sz="1000" dirty="0" smtClean="0">
                <a:latin typeface="Comic Sans MS" pitchFamily="66" charset="0"/>
              </a:rPr>
              <a:t>from </a:t>
            </a:r>
            <a:r>
              <a:rPr lang="en-US" sz="1000" dirty="0" err="1" smtClean="0">
                <a:latin typeface="Comic Sans MS" pitchFamily="66" charset="0"/>
              </a:rPr>
              <a:t>Livescience</a:t>
            </a:r>
            <a:r>
              <a:rPr lang="en-US" sz="1000" dirty="0" smtClean="0">
                <a:latin typeface="Comic Sans MS" pitchFamily="66" charset="0"/>
              </a:rPr>
              <a:t>.</a:t>
            </a:r>
          </a:p>
          <a:p>
            <a:r>
              <a:rPr lang="en-US" sz="1600" dirty="0">
                <a:latin typeface="Comic Sans MS"/>
                <a:cs typeface="Comic Sans MS"/>
                <a:hlinkClick r:id="rId13"/>
              </a:rPr>
              <a:t>Vascular Plants = WINNING</a:t>
            </a:r>
            <a:r>
              <a:rPr lang="en-US" sz="1600" dirty="0" smtClean="0">
                <a:latin typeface="Comic Sans MS"/>
                <a:cs typeface="Comic Sans MS"/>
                <a:hlinkClick r:id="rId13"/>
              </a:rPr>
              <a:t>!</a:t>
            </a:r>
            <a:r>
              <a:rPr lang="en-US" sz="1600" dirty="0" smtClean="0">
                <a:latin typeface="Comic Sans MS"/>
                <a:cs typeface="Comic Sans MS"/>
              </a:rPr>
              <a:t> </a:t>
            </a:r>
            <a:r>
              <a:rPr lang="en-US" sz="1000" dirty="0" smtClean="0">
                <a:latin typeface="Comic Sans MS"/>
                <a:cs typeface="Comic Sans MS"/>
              </a:rPr>
              <a:t>from Crash </a:t>
            </a:r>
            <a:r>
              <a:rPr lang="en-US" sz="1000" dirty="0">
                <a:latin typeface="Comic Sans MS"/>
                <a:cs typeface="Comic Sans MS"/>
              </a:rPr>
              <a:t>Course </a:t>
            </a:r>
            <a:r>
              <a:rPr lang="en-US" sz="1000" dirty="0" smtClean="0">
                <a:latin typeface="Comic Sans MS"/>
                <a:cs typeface="Comic Sans MS"/>
              </a:rPr>
              <a:t>Biology.</a:t>
            </a:r>
            <a:endParaRPr lang="en-US" sz="1000" dirty="0" smtClean="0">
              <a:latin typeface="Comic Sans MS" pitchFamily="66" charset="0"/>
            </a:endParaRPr>
          </a:p>
          <a:p>
            <a:pPr>
              <a:defRPr/>
            </a:pPr>
            <a:r>
              <a:rPr lang="en-US" sz="1600" dirty="0" smtClean="0">
                <a:latin typeface="Comic Sans MS" pitchFamily="66" charset="0"/>
                <a:hlinkClick r:id="rId14"/>
              </a:rPr>
              <a:t>Plants &amp; Bees: Plant Reproduction</a:t>
            </a:r>
            <a:r>
              <a:rPr lang="en-US" sz="1600" dirty="0" smtClean="0">
                <a:latin typeface="Comic Sans MS" pitchFamily="66" charset="0"/>
              </a:rPr>
              <a:t> </a:t>
            </a:r>
            <a:r>
              <a:rPr lang="en-US" sz="1000" dirty="0" smtClean="0">
                <a:latin typeface="Comic Sans MS" pitchFamily="66" charset="0"/>
              </a:rPr>
              <a:t>from Crash Course Biology</a:t>
            </a:r>
          </a:p>
          <a:p>
            <a:pPr>
              <a:defRPr/>
            </a:pPr>
            <a:r>
              <a:rPr lang="en-US" sz="1600" dirty="0" smtClean="0">
                <a:latin typeface="Comic Sans MS" pitchFamily="66" charset="0"/>
                <a:hlinkClick r:id="rId15"/>
              </a:rPr>
              <a:t>Angiosperm (Flowering Plant) Lifecycle</a:t>
            </a:r>
            <a:r>
              <a:rPr lang="en-US" sz="1400" dirty="0" smtClean="0">
                <a:latin typeface="Comic Sans MS" pitchFamily="66" charset="0"/>
              </a:rPr>
              <a:t>, </a:t>
            </a:r>
            <a:r>
              <a:rPr lang="en-US" sz="1000" dirty="0" err="1" smtClean="0">
                <a:latin typeface="Comic Sans MS" pitchFamily="66" charset="0"/>
              </a:rPr>
              <a:t>Youtube</a:t>
            </a:r>
            <a:r>
              <a:rPr lang="en-US" sz="1000" dirty="0" smtClean="0">
                <a:latin typeface="Comic Sans MS" pitchFamily="66" charset="0"/>
              </a:rPr>
              <a:t>.</a:t>
            </a:r>
            <a:endParaRPr lang="en-US" sz="1400" dirty="0">
              <a:latin typeface="Comic Sans MS" pitchFamily="66" charset="0"/>
            </a:endParaRPr>
          </a:p>
          <a:p>
            <a:pPr>
              <a:defRPr/>
            </a:pPr>
            <a:endParaRPr lang="en-US" sz="900" dirty="0" smtClean="0">
              <a:latin typeface="Comic Sans MS" pitchFamily="66" charset="0"/>
            </a:endParaRPr>
          </a:p>
          <a:p>
            <a:pPr algn="ctr">
              <a:buFontTx/>
              <a:buNone/>
              <a:defRPr/>
            </a:pPr>
            <a:r>
              <a:rPr lang="en-US" sz="1000" dirty="0" smtClean="0">
                <a:latin typeface="Comic Sans MS" pitchFamily="66" charset="0"/>
              </a:rPr>
              <a:t>  (You must be in PPT slideshow view to click on links.)</a:t>
            </a:r>
          </a:p>
        </p:txBody>
      </p:sp>
      <p:pic>
        <p:nvPicPr>
          <p:cNvPr id="31747" name="Picture 4"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72400" y="228601"/>
            <a:ext cx="1143000" cy="11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5"/>
          <p:cNvSpPr>
            <a:spLocks noChangeArrowheads="1" noChangeShapeType="1" noTextEdit="1"/>
          </p:cNvSpPr>
          <p:nvPr/>
        </p:nvSpPr>
        <p:spPr bwMode="auto">
          <a:xfrm rot="2304610">
            <a:off x="6269516" y="632656"/>
            <a:ext cx="1689201" cy="411088"/>
          </a:xfrm>
          <a:prstGeom prst="rect">
            <a:avLst/>
          </a:prstGeom>
        </p:spPr>
        <p:txBody>
          <a:bodyPr wrap="none" fromWordArt="1">
            <a:prstTxWarp prst="textPlain">
              <a:avLst>
                <a:gd name="adj" fmla="val 50000"/>
              </a:avLst>
            </a:prstTxWarp>
          </a:bodyPr>
          <a:lstStyle/>
          <a:p>
            <a:pPr algn="ctr"/>
            <a:r>
              <a:rPr lang="en-US" sz="1600" kern="10" dirty="0">
                <a:ln w="9525">
                  <a:solidFill>
                    <a:srgbClr val="000000"/>
                  </a:solidFill>
                  <a:round/>
                  <a:headEnd/>
                  <a:tailEnd/>
                </a:ln>
                <a:solidFill>
                  <a:srgbClr val="FFFFFF"/>
                </a:solidFill>
                <a:latin typeface="Comic Sans MS"/>
              </a:rPr>
              <a:t>Smart Links</a:t>
            </a:r>
          </a:p>
        </p:txBody>
      </p:sp>
      <p:sp>
        <p:nvSpPr>
          <p:cNvPr id="6" name="Text Box 5"/>
          <p:cNvSpPr txBox="1">
            <a:spLocks noChangeArrowheads="1"/>
          </p:cNvSpPr>
          <p:nvPr/>
        </p:nvSpPr>
        <p:spPr bwMode="auto">
          <a:xfrm>
            <a:off x="4953000" y="6595836"/>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17"/>
              </a:rPr>
              <a:t>Virtual </a:t>
            </a:r>
            <a:r>
              <a:rPr lang="en-US" altLang="en-US" sz="1000" b="0" dirty="0" smtClean="0">
                <a:latin typeface="Comic Sans MS" pitchFamily="66" charset="0"/>
                <a:hlinkClick r:id="rId17"/>
              </a:rPr>
              <a:t>Biology </a:t>
            </a:r>
            <a:r>
              <a:rPr lang="en-US" altLang="en-US" sz="1000" b="0" dirty="0">
                <a:latin typeface="Comic Sans MS" pitchFamily="66" charset="0"/>
                <a:hlinkClick r:id="rId17"/>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2" name="Picture 1" descr="Happening_post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67400" y="1828800"/>
            <a:ext cx="2844886" cy="3886200"/>
          </a:xfrm>
          <a:prstGeom prst="rect">
            <a:avLst/>
          </a:prstGeom>
        </p:spPr>
      </p:pic>
      <p:sp>
        <p:nvSpPr>
          <p:cNvPr id="3" name="TextBox 2"/>
          <p:cNvSpPr txBox="1"/>
          <p:nvPr/>
        </p:nvSpPr>
        <p:spPr>
          <a:xfrm>
            <a:off x="5867400" y="5715000"/>
            <a:ext cx="2819400" cy="646331"/>
          </a:xfrm>
          <a:prstGeom prst="rect">
            <a:avLst/>
          </a:prstGeom>
          <a:noFill/>
        </p:spPr>
        <p:txBody>
          <a:bodyPr wrap="square" rtlCol="0">
            <a:spAutoFit/>
          </a:bodyPr>
          <a:lstStyle/>
          <a:p>
            <a:pPr algn="ctr"/>
            <a:r>
              <a:rPr lang="en-US" sz="1200" b="0" dirty="0" smtClean="0">
                <a:latin typeface="Comic Sans MS"/>
                <a:cs typeface="Comic Sans MS"/>
              </a:rPr>
              <a:t>What if plants decided that humans were a threat to the planet that had to be eliminated?</a:t>
            </a:r>
            <a:endParaRPr lang="en-US" sz="12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2400"/>
            <a:ext cx="8534400" cy="762000"/>
          </a:xfrm>
        </p:spPr>
        <p:txBody>
          <a:bodyPr/>
          <a:lstStyle/>
          <a:p>
            <a:pPr eaLnBrk="1" hangingPunct="1"/>
            <a:r>
              <a:rPr lang="en-US" altLang="en-US" sz="3200" b="1" dirty="0" smtClean="0">
                <a:solidFill>
                  <a:srgbClr val="005100"/>
                </a:solidFill>
                <a:latin typeface="Comic Sans MS" pitchFamily="66" charset="0"/>
              </a:rPr>
              <a:t>Evolutionary Relationship of Land Plants</a:t>
            </a:r>
            <a:endParaRPr lang="en-US" altLang="en-US" sz="2000" b="1" i="1" dirty="0" smtClean="0">
              <a:solidFill>
                <a:srgbClr val="005100"/>
              </a:solidFill>
              <a:latin typeface="Comic Sans MS" pitchFamily="66" charset="0"/>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err="1" smtClean="0">
                <a:latin typeface="Comic Sans MS" pitchFamily="66" charset="0"/>
                <a:hlinkClick r:id="rId3"/>
              </a:rPr>
              <a:t>Cladogram</a:t>
            </a:r>
            <a:r>
              <a:rPr lang="en-US" altLang="en-US" sz="1000" b="0" dirty="0" smtClean="0">
                <a:latin typeface="Comic Sans MS" pitchFamily="66" charset="0"/>
                <a:hlinkClick r:id="rId3"/>
              </a:rPr>
              <a:t> of land plants</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5" name="Picture 4" descr="512px-Plant_Diversity_(2).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066800"/>
            <a:ext cx="8991600" cy="5410200"/>
          </a:xfrm>
          <a:prstGeom prst="rect">
            <a:avLst/>
          </a:prstGeom>
        </p:spPr>
      </p:pic>
    </p:spTree>
    <p:extLst>
      <p:ext uri="{BB962C8B-B14F-4D97-AF65-F5344CB8AC3E}">
        <p14:creationId xmlns:p14="http://schemas.microsoft.com/office/powerpoint/2010/main" val="17019416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8001000" cy="838200"/>
          </a:xfrm>
        </p:spPr>
        <p:txBody>
          <a:bodyPr/>
          <a:lstStyle/>
          <a:p>
            <a:r>
              <a:rPr lang="en-US" sz="3600" b="1" dirty="0" err="1" smtClean="0">
                <a:solidFill>
                  <a:srgbClr val="005100"/>
                </a:solidFill>
                <a:latin typeface="Comic Sans MS"/>
                <a:cs typeface="Comic Sans MS"/>
              </a:rPr>
              <a:t>Charophyta</a:t>
            </a:r>
            <a:endParaRPr lang="en-US" sz="3600" b="1" dirty="0">
              <a:solidFill>
                <a:srgbClr val="005100"/>
              </a:solidFill>
              <a:latin typeface="Comic Sans MS"/>
              <a:cs typeface="Comic Sans MS"/>
            </a:endParaRPr>
          </a:p>
        </p:txBody>
      </p:sp>
      <p:sp>
        <p:nvSpPr>
          <p:cNvPr id="30724" name="Text Box 6"/>
          <p:cNvSpPr txBox="1">
            <a:spLocks noChangeArrowheads="1"/>
          </p:cNvSpPr>
          <p:nvPr/>
        </p:nvSpPr>
        <p:spPr bwMode="auto">
          <a:xfrm>
            <a:off x="6172200" y="6611779"/>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err="1" smtClean="0">
                <a:latin typeface="Comic Sans MS" pitchFamily="66" charset="0"/>
                <a:hlinkClick r:id="rId3"/>
              </a:rPr>
              <a:t>Charophyte</a:t>
            </a:r>
            <a:r>
              <a:rPr lang="en-US" altLang="en-US" sz="1000" b="0" dirty="0" smtClean="0">
                <a:latin typeface="Comic Sans MS" pitchFamily="66" charset="0"/>
              </a:rPr>
              <a:t>, ,Wiki.  </a:t>
            </a:r>
            <a:endParaRPr lang="en-US" altLang="en-US" sz="1000" b="0" dirty="0">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a:t>
            </a:r>
            <a:r>
              <a:rPr lang="en-US" altLang="en-US" sz="1000" b="0" dirty="0" smtClean="0">
                <a:latin typeface="Comic Sans MS" pitchFamily="66" charset="0"/>
                <a:hlinkClick r:id="rId4"/>
              </a:rPr>
              <a:t>Biology </a:t>
            </a:r>
            <a:r>
              <a:rPr lang="en-US" altLang="en-US" sz="1000" b="0" dirty="0">
                <a:latin typeface="Comic Sans MS" pitchFamily="66" charset="0"/>
                <a:hlinkClick r:id="rId4"/>
              </a:rPr>
              <a:t>Classroom </a:t>
            </a:r>
            <a:r>
              <a:rPr lang="en-US" altLang="en-US" sz="1000" b="0" dirty="0">
                <a:latin typeface="Comic Sans MS" pitchFamily="66" charset="0"/>
              </a:rPr>
              <a:t>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2" name="TextBox 1"/>
          <p:cNvSpPr txBox="1"/>
          <p:nvPr/>
        </p:nvSpPr>
        <p:spPr>
          <a:xfrm>
            <a:off x="457200" y="1295400"/>
            <a:ext cx="2590800" cy="5262979"/>
          </a:xfrm>
          <a:prstGeom prst="rect">
            <a:avLst/>
          </a:prstGeom>
          <a:noFill/>
        </p:spPr>
        <p:txBody>
          <a:bodyPr wrap="square" rtlCol="0">
            <a:spAutoFit/>
          </a:bodyPr>
          <a:lstStyle/>
          <a:p>
            <a:r>
              <a:rPr lang="en-US" sz="2400" b="0" dirty="0" err="1">
                <a:latin typeface="Comic Sans MS"/>
                <a:cs typeface="Comic Sans MS"/>
              </a:rPr>
              <a:t>Charophyta</a:t>
            </a:r>
            <a:r>
              <a:rPr lang="en-US" sz="2400" b="0" dirty="0">
                <a:latin typeface="Comic Sans MS"/>
                <a:cs typeface="Comic Sans MS"/>
              </a:rPr>
              <a:t> is a division of freshwater </a:t>
            </a:r>
            <a:endParaRPr lang="en-US" sz="2400" b="0" dirty="0" smtClean="0">
              <a:latin typeface="Comic Sans MS"/>
              <a:cs typeface="Comic Sans MS"/>
            </a:endParaRPr>
          </a:p>
          <a:p>
            <a:r>
              <a:rPr lang="en-US" sz="2400" b="0" dirty="0" smtClean="0">
                <a:latin typeface="Comic Sans MS"/>
                <a:cs typeface="Comic Sans MS"/>
              </a:rPr>
              <a:t>green </a:t>
            </a:r>
            <a:r>
              <a:rPr lang="en-US" sz="2400" b="0" dirty="0">
                <a:latin typeface="Comic Sans MS"/>
                <a:cs typeface="Comic Sans MS"/>
              </a:rPr>
              <a:t>algae</a:t>
            </a:r>
            <a:r>
              <a:rPr lang="en-US" sz="2400" b="0" dirty="0" smtClean="0">
                <a:latin typeface="Comic Sans MS"/>
                <a:cs typeface="Comic Sans MS"/>
              </a:rPr>
              <a:t>.</a:t>
            </a:r>
          </a:p>
          <a:p>
            <a:endParaRPr lang="en-US" sz="2400" b="0" dirty="0">
              <a:latin typeface="Comic Sans MS"/>
              <a:cs typeface="Comic Sans MS"/>
            </a:endParaRPr>
          </a:p>
          <a:p>
            <a:r>
              <a:rPr lang="en-US" sz="2400" b="0" dirty="0" smtClean="0">
                <a:latin typeface="Comic Sans MS"/>
                <a:cs typeface="Comic Sans MS"/>
              </a:rPr>
              <a:t>Reproduce sexually &amp; asexually. </a:t>
            </a:r>
            <a:endParaRPr lang="en-US" sz="2400" b="0" dirty="0">
              <a:latin typeface="Comic Sans MS"/>
              <a:cs typeface="Comic Sans MS"/>
            </a:endParaRPr>
          </a:p>
          <a:p>
            <a:r>
              <a:rPr lang="en-US" sz="2400" b="0" dirty="0" smtClean="0">
                <a:latin typeface="Comic Sans MS"/>
                <a:cs typeface="Comic Sans MS"/>
              </a:rPr>
              <a:t> </a:t>
            </a:r>
          </a:p>
          <a:p>
            <a:r>
              <a:rPr lang="en-US" sz="2400" b="0" dirty="0">
                <a:latin typeface="Comic Sans MS"/>
                <a:cs typeface="Comic Sans MS"/>
              </a:rPr>
              <a:t>T</a:t>
            </a:r>
            <a:r>
              <a:rPr lang="en-US" sz="2400" b="0" dirty="0" smtClean="0">
                <a:latin typeface="Comic Sans MS"/>
                <a:cs typeface="Comic Sans MS"/>
              </a:rPr>
              <a:t>errestrial plants emerged from a common ancestor. </a:t>
            </a:r>
            <a:endParaRPr lang="en-US" b="0" dirty="0">
              <a:latin typeface="Comic Sans MS"/>
              <a:cs typeface="Comic Sans MS"/>
            </a:endParaRPr>
          </a:p>
          <a:p>
            <a:endParaRPr lang="en-US" sz="2400" dirty="0" smtClean="0">
              <a:latin typeface="Comic Sans MS"/>
              <a:cs typeface="Comic Sans MS"/>
            </a:endParaRPr>
          </a:p>
        </p:txBody>
      </p:sp>
      <p:pic>
        <p:nvPicPr>
          <p:cNvPr id="4" name="Picture 3" descr="725px-Chara_braunii_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1219200"/>
            <a:ext cx="5105400" cy="520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01371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5791200" cy="1295400"/>
          </a:xfrm>
        </p:spPr>
        <p:txBody>
          <a:bodyPr/>
          <a:lstStyle/>
          <a:p>
            <a:pPr eaLnBrk="1" hangingPunct="1"/>
            <a:r>
              <a:rPr lang="en-US" altLang="en-US" sz="3200" b="1" dirty="0" smtClean="0">
                <a:solidFill>
                  <a:srgbClr val="005100"/>
                </a:solidFill>
                <a:latin typeface="Comic Sans MS" pitchFamily="66" charset="0"/>
              </a:rPr>
              <a:t/>
            </a:r>
            <a:br>
              <a:rPr lang="en-US" altLang="en-US" sz="3200" b="1" dirty="0" smtClean="0">
                <a:solidFill>
                  <a:srgbClr val="005100"/>
                </a:solidFill>
                <a:latin typeface="Comic Sans MS" pitchFamily="66" charset="0"/>
              </a:rPr>
            </a:br>
            <a:r>
              <a:rPr lang="en-US" altLang="en-US" sz="3200" b="1" dirty="0" smtClean="0">
                <a:solidFill>
                  <a:srgbClr val="005100"/>
                </a:solidFill>
                <a:latin typeface="Comic Sans MS" pitchFamily="66" charset="0"/>
              </a:rPr>
              <a:t>Land Plants </a:t>
            </a:r>
            <a:br>
              <a:rPr lang="en-US" altLang="en-US" sz="3200" b="1" dirty="0" smtClean="0">
                <a:solidFill>
                  <a:srgbClr val="005100"/>
                </a:solidFill>
                <a:latin typeface="Comic Sans MS" pitchFamily="66" charset="0"/>
              </a:rPr>
            </a:br>
            <a:r>
              <a:rPr lang="en-US" sz="3200" dirty="0" smtClean="0">
                <a:latin typeface="Comic Sans MS"/>
                <a:cs typeface="Comic Sans MS"/>
              </a:rPr>
              <a:t>Alternation </a:t>
            </a:r>
            <a:r>
              <a:rPr lang="en-US" sz="3200" dirty="0">
                <a:latin typeface="Comic Sans MS"/>
                <a:cs typeface="Comic Sans MS"/>
              </a:rPr>
              <a:t>of </a:t>
            </a:r>
            <a:r>
              <a:rPr lang="en-US" sz="3200" dirty="0" smtClean="0">
                <a:latin typeface="Comic Sans MS"/>
                <a:cs typeface="Comic Sans MS"/>
              </a:rPr>
              <a:t>Generations</a:t>
            </a:r>
            <a:r>
              <a:rPr lang="en-US" sz="2400" dirty="0">
                <a:latin typeface="Comic Sans MS"/>
                <a:cs typeface="Comic Sans MS"/>
              </a:rPr>
              <a:t/>
            </a:r>
            <a:br>
              <a:rPr lang="en-US" sz="2400" dirty="0">
                <a:latin typeface="Comic Sans MS"/>
                <a:cs typeface="Comic Sans MS"/>
              </a:rPr>
            </a:br>
            <a:endParaRPr lang="en-US" altLang="en-US" sz="2400" b="1" i="1" dirty="0" smtClean="0">
              <a:solidFill>
                <a:srgbClr val="005100"/>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457200" y="1447800"/>
            <a:ext cx="3124200" cy="4647427"/>
          </a:xfrm>
          <a:prstGeom prst="rect">
            <a:avLst/>
          </a:prstGeom>
          <a:noFill/>
        </p:spPr>
        <p:txBody>
          <a:bodyPr wrap="square" rtlCol="0">
            <a:spAutoFit/>
          </a:bodyPr>
          <a:lstStyle/>
          <a:p>
            <a:r>
              <a:rPr lang="en-US" sz="2400" dirty="0">
                <a:latin typeface="Comic Sans MS"/>
                <a:cs typeface="Comic Sans MS"/>
              </a:rPr>
              <a:t>                          </a:t>
            </a:r>
            <a:r>
              <a:rPr lang="en-US" sz="2000" b="0" i="1" dirty="0" smtClean="0">
                <a:latin typeface="Comic Sans MS"/>
                <a:cs typeface="Comic Sans MS"/>
              </a:rPr>
              <a:t>Two </a:t>
            </a:r>
            <a:r>
              <a:rPr lang="en-US" sz="2000" b="0" i="1" dirty="0">
                <a:latin typeface="Comic Sans MS"/>
                <a:cs typeface="Comic Sans MS"/>
              </a:rPr>
              <a:t>multi-cellular </a:t>
            </a:r>
            <a:r>
              <a:rPr lang="en-US" sz="2000" b="0" i="1" dirty="0" smtClean="0">
                <a:latin typeface="Comic Sans MS"/>
                <a:cs typeface="Comic Sans MS"/>
              </a:rPr>
              <a:t>stages to life cycle:</a:t>
            </a:r>
            <a:endParaRPr lang="en-US" sz="2000" b="0" i="1" dirty="0">
              <a:latin typeface="Comic Sans MS"/>
              <a:cs typeface="Comic Sans MS"/>
            </a:endParaRPr>
          </a:p>
          <a:p>
            <a:r>
              <a:rPr lang="en-US" sz="2000" dirty="0">
                <a:latin typeface="Comic Sans MS"/>
                <a:cs typeface="Comic Sans MS"/>
              </a:rPr>
              <a:t>                                    </a:t>
            </a:r>
          </a:p>
          <a:p>
            <a:r>
              <a:rPr lang="en-US" b="0" dirty="0" smtClean="0">
                <a:latin typeface="Comic Sans MS"/>
                <a:cs typeface="Comic Sans MS"/>
              </a:rPr>
              <a:t>1n.</a:t>
            </a:r>
            <a:r>
              <a:rPr lang="en-US" b="0" dirty="0">
                <a:latin typeface="Comic Sans MS"/>
                <a:cs typeface="Comic Sans MS"/>
              </a:rPr>
              <a:t>  </a:t>
            </a:r>
            <a:r>
              <a:rPr lang="en-US" dirty="0">
                <a:latin typeface="Comic Sans MS"/>
                <a:cs typeface="Comic Sans MS"/>
              </a:rPr>
              <a:t>Gametophyte</a:t>
            </a:r>
            <a:r>
              <a:rPr lang="en-US" b="0" dirty="0">
                <a:latin typeface="Comic Sans MS"/>
                <a:cs typeface="Comic Sans MS"/>
              </a:rPr>
              <a:t> </a:t>
            </a:r>
            <a:r>
              <a:rPr lang="en-US" sz="1600" b="0" dirty="0">
                <a:latin typeface="Comic Sans MS"/>
                <a:cs typeface="Comic Sans MS"/>
              </a:rPr>
              <a:t>(haploid</a:t>
            </a:r>
            <a:r>
              <a:rPr lang="en-US" sz="1600" b="0" dirty="0" smtClean="0">
                <a:latin typeface="Comic Sans MS"/>
                <a:cs typeface="Comic Sans MS"/>
              </a:rPr>
              <a:t>)</a:t>
            </a:r>
            <a:r>
              <a:rPr lang="en-US" b="0" dirty="0" smtClean="0">
                <a:latin typeface="Comic Sans MS"/>
                <a:cs typeface="Comic Sans MS"/>
              </a:rPr>
              <a:t>: Produces gametes that fuse </a:t>
            </a:r>
            <a:r>
              <a:rPr lang="en-US" b="0" dirty="0">
                <a:latin typeface="Comic Sans MS"/>
                <a:cs typeface="Comic Sans MS"/>
              </a:rPr>
              <a:t>to form zygotes that develop into…</a:t>
            </a:r>
          </a:p>
          <a:p>
            <a:r>
              <a:rPr lang="en-US" b="0" dirty="0">
                <a:latin typeface="Comic Sans MS"/>
                <a:cs typeface="Comic Sans MS"/>
              </a:rPr>
              <a:t> </a:t>
            </a:r>
          </a:p>
          <a:p>
            <a:r>
              <a:rPr lang="en-US" b="0" dirty="0" smtClean="0">
                <a:latin typeface="Comic Sans MS"/>
                <a:cs typeface="Comic Sans MS"/>
              </a:rPr>
              <a:t>2n.</a:t>
            </a:r>
            <a:r>
              <a:rPr lang="en-US" b="0" dirty="0">
                <a:latin typeface="Comic Sans MS"/>
                <a:cs typeface="Comic Sans MS"/>
              </a:rPr>
              <a:t>  </a:t>
            </a:r>
            <a:r>
              <a:rPr lang="en-US" dirty="0">
                <a:latin typeface="Comic Sans MS"/>
                <a:cs typeface="Comic Sans MS"/>
              </a:rPr>
              <a:t>Sporophytes </a:t>
            </a:r>
            <a:r>
              <a:rPr lang="en-US" sz="1600" b="0" dirty="0">
                <a:latin typeface="Comic Sans MS"/>
                <a:cs typeface="Comic Sans MS"/>
              </a:rPr>
              <a:t>(diploid</a:t>
            </a:r>
            <a:r>
              <a:rPr lang="en-US" sz="1600" b="0" dirty="0" smtClean="0">
                <a:latin typeface="Comic Sans MS"/>
                <a:cs typeface="Comic Sans MS"/>
              </a:rPr>
              <a:t>)</a:t>
            </a:r>
            <a:r>
              <a:rPr lang="en-US" b="0" dirty="0" smtClean="0">
                <a:latin typeface="Comic Sans MS"/>
                <a:cs typeface="Comic Sans MS"/>
              </a:rPr>
              <a:t>: Produce spores, haploid </a:t>
            </a:r>
            <a:r>
              <a:rPr lang="en-US" b="0" dirty="0">
                <a:latin typeface="Comic Sans MS"/>
                <a:cs typeface="Comic Sans MS"/>
              </a:rPr>
              <a:t>cells that can develop into a new organism without fusing with another </a:t>
            </a:r>
            <a:r>
              <a:rPr lang="en-US" b="0" dirty="0" smtClean="0">
                <a:latin typeface="Comic Sans MS"/>
                <a:cs typeface="Comic Sans MS"/>
              </a:rPr>
              <a:t>cell.</a:t>
            </a:r>
          </a:p>
          <a:p>
            <a:endParaRPr lang="en-US" sz="3200" dirty="0" smtClean="0">
              <a:latin typeface="Comic Sans MS"/>
              <a:cs typeface="Comic Sans MS"/>
            </a:endParaRPr>
          </a:p>
        </p:txBody>
      </p:sp>
      <p:sp>
        <p:nvSpPr>
          <p:cNvPr id="9" name="Text Box 6"/>
          <p:cNvSpPr txBox="1">
            <a:spLocks noChangeArrowheads="1"/>
          </p:cNvSpPr>
          <p:nvPr/>
        </p:nvSpPr>
        <p:spPr bwMode="auto">
          <a:xfrm>
            <a:off x="5925911" y="6592333"/>
            <a:ext cx="32431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5"/>
              </a:rPr>
              <a:t>Alternation of plant generations</a:t>
            </a:r>
            <a:r>
              <a:rPr lang="en-US" altLang="en-US" sz="1000" b="0" dirty="0" smtClean="0">
                <a:latin typeface="Comic Sans MS" pitchFamily="66" charset="0"/>
              </a:rPr>
              <a:t>, Wiki.  </a:t>
            </a:r>
            <a:endParaRPr lang="en-US" altLang="en-US" sz="1000" b="0" dirty="0">
              <a:latin typeface="Comic Sans MS" pitchFamily="66"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1752600"/>
            <a:ext cx="4854635" cy="4114800"/>
          </a:xfrm>
          <a:prstGeom prst="rect">
            <a:avLst/>
          </a:prstGeom>
        </p:spPr>
      </p:pic>
      <p:sp>
        <p:nvSpPr>
          <p:cNvPr id="11" name="TextBox 10"/>
          <p:cNvSpPr txBox="1"/>
          <p:nvPr/>
        </p:nvSpPr>
        <p:spPr>
          <a:xfrm>
            <a:off x="6324600" y="381000"/>
            <a:ext cx="2286000" cy="1077218"/>
          </a:xfrm>
          <a:prstGeom prst="rect">
            <a:avLst/>
          </a:prstGeom>
          <a:noFill/>
        </p:spPr>
        <p:txBody>
          <a:bodyPr wrap="square" rtlCol="0">
            <a:spAutoFit/>
          </a:bodyPr>
          <a:lstStyle/>
          <a:p>
            <a:pPr algn="ctr"/>
            <a:r>
              <a:rPr lang="en-US" dirty="0" smtClean="0">
                <a:solidFill>
                  <a:srgbClr val="FF0000"/>
                </a:solidFill>
                <a:latin typeface="Comic Sans MS"/>
                <a:cs typeface="Comic Sans MS"/>
              </a:rPr>
              <a:t>ANIMATION</a:t>
            </a:r>
            <a:r>
              <a:rPr lang="en-US" b="0" dirty="0" smtClean="0">
                <a:latin typeface="Comic Sans MS"/>
                <a:cs typeface="Comic Sans MS"/>
              </a:rPr>
              <a:t>: </a:t>
            </a:r>
            <a:r>
              <a:rPr lang="en-US" b="0" dirty="0" smtClean="0">
                <a:latin typeface="Comic Sans MS"/>
                <a:cs typeface="Comic Sans MS"/>
                <a:hlinkClick r:id="rId7"/>
              </a:rPr>
              <a:t>Life Cycle of Plants</a:t>
            </a:r>
            <a:endParaRPr lang="en-US" b="0" dirty="0" smtClean="0">
              <a:latin typeface="Comic Sans MS"/>
              <a:cs typeface="Comic Sans MS"/>
            </a:endParaRPr>
          </a:p>
          <a:p>
            <a:pPr algn="ctr"/>
            <a:r>
              <a:rPr lang="en-US" sz="1400" b="0" dirty="0" smtClean="0">
                <a:latin typeface="Comic Sans MS"/>
                <a:cs typeface="Comic Sans MS"/>
              </a:rPr>
              <a:t>McGraw Hill</a:t>
            </a:r>
          </a:p>
          <a:p>
            <a:pPr algn="ctr"/>
            <a:endParaRPr lang="en-US" sz="1400" b="0" dirty="0">
              <a:latin typeface="Comic Sans MS"/>
              <a:cs typeface="Comic Sans MS"/>
            </a:endParaRPr>
          </a:p>
        </p:txBody>
      </p:sp>
    </p:spTree>
    <p:extLst>
      <p:ext uri="{BB962C8B-B14F-4D97-AF65-F5344CB8AC3E}">
        <p14:creationId xmlns:p14="http://schemas.microsoft.com/office/powerpoint/2010/main" val="2229987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152400"/>
            <a:ext cx="8915400" cy="1066800"/>
          </a:xfrm>
        </p:spPr>
        <p:txBody>
          <a:bodyPr/>
          <a:lstStyle/>
          <a:p>
            <a:pPr>
              <a:defRPr/>
            </a:pPr>
            <a:r>
              <a:rPr lang="en-US" altLang="en-US" sz="3200" b="1" dirty="0" smtClean="0">
                <a:solidFill>
                  <a:srgbClr val="005100"/>
                </a:solidFill>
                <a:latin typeface="Comic Sans MS" pitchFamily="66" charset="0"/>
              </a:rPr>
              <a:t>Alternation of Generations</a:t>
            </a:r>
            <a:br>
              <a:rPr lang="en-US" altLang="en-US" sz="3200" b="1" dirty="0" smtClean="0">
                <a:solidFill>
                  <a:srgbClr val="005100"/>
                </a:solidFill>
                <a:latin typeface="Comic Sans MS" pitchFamily="66" charset="0"/>
              </a:rPr>
            </a:br>
            <a:r>
              <a:rPr lang="en-US" sz="2000" dirty="0">
                <a:latin typeface="Comic Sans MS"/>
                <a:cs typeface="Comic Sans MS"/>
              </a:rPr>
              <a:t>Zygote &gt; </a:t>
            </a:r>
            <a:r>
              <a:rPr lang="en-US" sz="2000" b="1" i="1" dirty="0">
                <a:solidFill>
                  <a:srgbClr val="04512C"/>
                </a:solidFill>
                <a:latin typeface="Comic Sans MS"/>
                <a:cs typeface="Comic Sans MS"/>
              </a:rPr>
              <a:t>Sporophyte</a:t>
            </a:r>
            <a:r>
              <a:rPr lang="en-US" sz="2000" dirty="0">
                <a:latin typeface="Comic Sans MS"/>
                <a:cs typeface="Comic Sans MS"/>
              </a:rPr>
              <a:t> &gt; </a:t>
            </a:r>
            <a:r>
              <a:rPr lang="en-US" sz="2000" dirty="0" smtClean="0">
                <a:latin typeface="Comic Sans MS"/>
                <a:cs typeface="Comic Sans MS"/>
              </a:rPr>
              <a:t>Spores &gt; </a:t>
            </a:r>
            <a:r>
              <a:rPr lang="en-US" sz="2000" b="1" i="1" dirty="0" smtClean="0">
                <a:solidFill>
                  <a:srgbClr val="04512C"/>
                </a:solidFill>
                <a:latin typeface="Comic Sans MS"/>
                <a:cs typeface="Comic Sans MS"/>
              </a:rPr>
              <a:t>Gametophytes </a:t>
            </a:r>
            <a:r>
              <a:rPr lang="en-US" sz="1600" dirty="0" smtClean="0">
                <a:solidFill>
                  <a:schemeClr val="tx1"/>
                </a:solidFill>
                <a:latin typeface="Comic Sans MS"/>
                <a:cs typeface="Comic Sans MS"/>
              </a:rPr>
              <a:t>(get busy) </a:t>
            </a:r>
            <a:r>
              <a:rPr lang="en-US" sz="2000" dirty="0" smtClean="0">
                <a:solidFill>
                  <a:schemeClr val="tx1"/>
                </a:solidFill>
                <a:latin typeface="Comic Sans MS"/>
                <a:cs typeface="Comic Sans MS"/>
              </a:rPr>
              <a:t>&gt; Zygote</a:t>
            </a:r>
            <a:r>
              <a:rPr lang="is-IS" sz="2000" dirty="0" smtClean="0">
                <a:solidFill>
                  <a:schemeClr val="tx1"/>
                </a:solidFill>
                <a:latin typeface="Comic Sans MS"/>
                <a:cs typeface="Comic Sans MS"/>
              </a:rPr>
              <a:t>…</a:t>
            </a:r>
            <a:r>
              <a:rPr lang="is-IS" sz="1800" dirty="0" smtClean="0">
                <a:solidFill>
                  <a:schemeClr val="tx1"/>
                </a:solidFill>
                <a:latin typeface="Comic Sans MS"/>
                <a:cs typeface="Comic Sans MS"/>
              </a:rPr>
              <a:t>etc</a:t>
            </a:r>
            <a:r>
              <a:rPr lang="is-IS" sz="2000" dirty="0" smtClean="0">
                <a:solidFill>
                  <a:schemeClr val="tx1"/>
                </a:solidFill>
                <a:latin typeface="Comic Sans MS"/>
                <a:cs typeface="Comic Sans MS"/>
              </a:rPr>
              <a:t>.</a:t>
            </a:r>
            <a:endParaRPr lang="en-US" sz="2000" dirty="0">
              <a:solidFill>
                <a:schemeClr val="tx1"/>
              </a:solidFill>
              <a:latin typeface="Comic Sans MS"/>
              <a:cs typeface="Comic Sans MS"/>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304800" y="1379577"/>
            <a:ext cx="3962400" cy="5447645"/>
          </a:xfrm>
          <a:prstGeom prst="rect">
            <a:avLst/>
          </a:prstGeom>
          <a:noFill/>
        </p:spPr>
        <p:txBody>
          <a:bodyPr wrap="square" rtlCol="0">
            <a:spAutoFit/>
          </a:bodyPr>
          <a:lstStyle/>
          <a:p>
            <a:pPr eaLnBrk="0" hangingPunct="0">
              <a:defRPr/>
            </a:pPr>
            <a:r>
              <a:rPr lang="en-US" sz="2000" b="0" dirty="0" smtClean="0">
                <a:latin typeface="Comic Sans MS"/>
                <a:cs typeface="Comic Sans MS"/>
              </a:rPr>
              <a:t>On land, </a:t>
            </a:r>
            <a:r>
              <a:rPr lang="en-US" sz="2000" b="0" dirty="0">
                <a:latin typeface="Comic Sans MS"/>
                <a:cs typeface="Comic Sans MS"/>
              </a:rPr>
              <a:t>more difficult to produce </a:t>
            </a:r>
            <a:r>
              <a:rPr lang="en-US" sz="2000" b="0" dirty="0" smtClean="0">
                <a:latin typeface="Comic Sans MS"/>
                <a:cs typeface="Comic Sans MS"/>
              </a:rPr>
              <a:t>zygotes </a:t>
            </a:r>
            <a:r>
              <a:rPr lang="en-US" b="0" dirty="0" smtClean="0">
                <a:latin typeface="Comic Sans MS"/>
                <a:cs typeface="Comic Sans MS"/>
              </a:rPr>
              <a:t>(fertilized egg)</a:t>
            </a:r>
            <a:r>
              <a:rPr lang="en-US" sz="2000" b="0" dirty="0" smtClean="0">
                <a:latin typeface="Comic Sans MS"/>
                <a:cs typeface="Comic Sans MS"/>
              </a:rPr>
              <a:t>.</a:t>
            </a:r>
            <a:r>
              <a:rPr lang="en-US" sz="2000" b="0" dirty="0">
                <a:latin typeface="Comic Sans MS"/>
                <a:cs typeface="Comic Sans MS"/>
              </a:rPr>
              <a:t> </a:t>
            </a:r>
            <a:r>
              <a:rPr lang="en-US" b="0" dirty="0">
                <a:latin typeface="Comic Sans MS"/>
                <a:cs typeface="Comic Sans MS"/>
              </a:rPr>
              <a:t> </a:t>
            </a:r>
          </a:p>
          <a:p>
            <a:pPr eaLnBrk="0" hangingPunct="0">
              <a:defRPr/>
            </a:pPr>
            <a:endParaRPr lang="en-US" sz="1200" b="0" dirty="0" smtClean="0">
              <a:latin typeface="Comic Sans MS"/>
              <a:cs typeface="Comic Sans MS"/>
            </a:endParaRPr>
          </a:p>
          <a:p>
            <a:pPr eaLnBrk="0" hangingPunct="0">
              <a:defRPr/>
            </a:pPr>
            <a:r>
              <a:rPr lang="en-US" sz="2000" b="0" dirty="0" smtClean="0">
                <a:latin typeface="Comic Sans MS"/>
                <a:cs typeface="Comic Sans MS"/>
              </a:rPr>
              <a:t>No </a:t>
            </a:r>
            <a:r>
              <a:rPr lang="en-US" sz="2000" b="0" dirty="0">
                <a:latin typeface="Comic Sans MS"/>
                <a:cs typeface="Comic Sans MS"/>
              </a:rPr>
              <a:t>water for swimming </a:t>
            </a:r>
            <a:r>
              <a:rPr lang="en-US" sz="2000" b="0" dirty="0" smtClean="0">
                <a:latin typeface="Comic Sans MS"/>
                <a:cs typeface="Comic Sans MS"/>
              </a:rPr>
              <a:t>sperm.</a:t>
            </a:r>
            <a:endParaRPr lang="en-US" sz="2000" b="0" dirty="0">
              <a:latin typeface="Comic Sans MS"/>
              <a:cs typeface="Comic Sans MS"/>
            </a:endParaRPr>
          </a:p>
          <a:p>
            <a:pPr eaLnBrk="0" hangingPunct="0">
              <a:defRPr/>
            </a:pPr>
            <a:endParaRPr lang="en-US" sz="1200" b="0" dirty="0">
              <a:latin typeface="Comic Sans MS"/>
              <a:cs typeface="Comic Sans MS"/>
            </a:endParaRPr>
          </a:p>
          <a:p>
            <a:pPr eaLnBrk="0" hangingPunct="0">
              <a:defRPr/>
            </a:pPr>
            <a:r>
              <a:rPr lang="en-US" sz="2000" b="0" dirty="0" smtClean="0">
                <a:latin typeface="Comic Sans MS"/>
                <a:cs typeface="Comic Sans MS"/>
              </a:rPr>
              <a:t>Each zygote produces a sporophyte</a:t>
            </a:r>
            <a:r>
              <a:rPr lang="en-US" sz="2000" b="0" dirty="0">
                <a:latin typeface="Comic Sans MS"/>
                <a:cs typeface="Comic Sans MS"/>
              </a:rPr>
              <a:t>, </a:t>
            </a:r>
            <a:r>
              <a:rPr lang="en-US" sz="2000" b="0" dirty="0" smtClean="0">
                <a:latin typeface="Comic Sans MS"/>
                <a:cs typeface="Comic Sans MS"/>
              </a:rPr>
              <a:t>which can make many, many haploid spores.</a:t>
            </a:r>
          </a:p>
          <a:p>
            <a:pPr eaLnBrk="0" hangingPunct="0">
              <a:defRPr/>
            </a:pPr>
            <a:endParaRPr lang="en-US" sz="1200" b="0" dirty="0">
              <a:latin typeface="Comic Sans MS"/>
              <a:cs typeface="Comic Sans MS"/>
            </a:endParaRPr>
          </a:p>
          <a:p>
            <a:pPr eaLnBrk="0" hangingPunct="0">
              <a:defRPr/>
            </a:pPr>
            <a:r>
              <a:rPr lang="en-US" sz="2000" b="0" dirty="0" smtClean="0">
                <a:latin typeface="Comic Sans MS"/>
                <a:cs typeface="Comic Sans MS"/>
              </a:rPr>
              <a:t>When a spore lands in a suitable environment, it sprouts into a gametophyte. </a:t>
            </a:r>
          </a:p>
          <a:p>
            <a:pPr eaLnBrk="0" hangingPunct="0">
              <a:defRPr/>
            </a:pPr>
            <a:endParaRPr lang="en-US" sz="1200" b="0" dirty="0">
              <a:latin typeface="Comic Sans MS"/>
              <a:cs typeface="Comic Sans MS"/>
            </a:endParaRPr>
          </a:p>
          <a:p>
            <a:pPr eaLnBrk="0" hangingPunct="0">
              <a:spcAft>
                <a:spcPts val="0"/>
              </a:spcAft>
              <a:defRPr/>
            </a:pPr>
            <a:r>
              <a:rPr lang="en-US" sz="2000" b="0" dirty="0" smtClean="0">
                <a:latin typeface="Comic Sans MS"/>
                <a:cs typeface="Comic Sans MS"/>
              </a:rPr>
              <a:t>Male &amp; female gametophytes produce gametes </a:t>
            </a:r>
            <a:r>
              <a:rPr lang="en-US" b="0" dirty="0" smtClean="0">
                <a:latin typeface="Comic Sans MS"/>
                <a:cs typeface="Comic Sans MS"/>
              </a:rPr>
              <a:t>(sex cells)</a:t>
            </a:r>
            <a:r>
              <a:rPr lang="en-US" sz="2000" b="0" dirty="0" smtClean="0">
                <a:latin typeface="Comic Sans MS"/>
                <a:cs typeface="Comic Sans MS"/>
              </a:rPr>
              <a:t>, that fuse into zygotes</a:t>
            </a:r>
            <a:r>
              <a:rPr lang="is-IS" sz="2000" b="0" dirty="0" smtClean="0">
                <a:latin typeface="Comic Sans MS"/>
                <a:cs typeface="Comic Sans MS"/>
              </a:rPr>
              <a:t>…starting the cycle again.</a:t>
            </a:r>
            <a:r>
              <a:rPr lang="en-US" sz="2400" dirty="0">
                <a:latin typeface="Comic Sans MS"/>
                <a:cs typeface="Comic Sans MS"/>
              </a:rPr>
              <a:t>                  </a:t>
            </a:r>
            <a:endParaRPr lang="en-US" sz="2400" dirty="0" smtClean="0">
              <a:latin typeface="Comic Sans MS"/>
              <a:cs typeface="Comic Sans MS"/>
            </a:endParaRPr>
          </a:p>
          <a:p>
            <a:endParaRPr lang="en-US" sz="2400" dirty="0" smtClean="0">
              <a:latin typeface="Comic Sans MS"/>
              <a:cs typeface="Comic Sans MS"/>
            </a:endParaRPr>
          </a:p>
        </p:txBody>
      </p:sp>
      <p:sp>
        <p:nvSpPr>
          <p:cNvPr id="9" name="Text Box 6"/>
          <p:cNvSpPr txBox="1">
            <a:spLocks noChangeArrowheads="1"/>
          </p:cNvSpPr>
          <p:nvPr/>
        </p:nvSpPr>
        <p:spPr bwMode="auto">
          <a:xfrm>
            <a:off x="5925911" y="6592333"/>
            <a:ext cx="32431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5"/>
              </a:rPr>
              <a:t>Alternation of plant generations</a:t>
            </a:r>
            <a:r>
              <a:rPr lang="en-US" altLang="en-US" sz="1000" b="0" dirty="0" smtClean="0">
                <a:latin typeface="Comic Sans MS" pitchFamily="66" charset="0"/>
              </a:rPr>
              <a:t>, Wiki.  </a:t>
            </a:r>
            <a:endParaRPr lang="en-US" altLang="en-US" sz="1000" b="0" dirty="0">
              <a:latin typeface="Comic Sans MS" pitchFamily="66"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676400"/>
            <a:ext cx="4397435" cy="4343400"/>
          </a:xfrm>
          <a:prstGeom prst="rect">
            <a:avLst/>
          </a:prstGeom>
        </p:spPr>
      </p:pic>
    </p:spTree>
    <p:extLst>
      <p:ext uri="{BB962C8B-B14F-4D97-AF65-F5344CB8AC3E}">
        <p14:creationId xmlns:p14="http://schemas.microsoft.com/office/powerpoint/2010/main" val="548749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5029200" cy="639763"/>
          </a:xfrm>
        </p:spPr>
        <p:txBody>
          <a:bodyPr/>
          <a:lstStyle/>
          <a:p>
            <a:pPr algn="l" eaLnBrk="1" hangingPunct="1"/>
            <a:r>
              <a:rPr lang="en-US" altLang="en-US" sz="3600" b="1" dirty="0" smtClean="0">
                <a:solidFill>
                  <a:srgbClr val="005100"/>
                </a:solidFill>
                <a:latin typeface="Comic Sans MS" pitchFamily="66" charset="0"/>
              </a:rPr>
              <a:t>Types of Land Plants</a:t>
            </a:r>
            <a:endParaRPr lang="en-US" altLang="en-US" sz="2400" b="1" i="1" dirty="0" smtClean="0">
              <a:solidFill>
                <a:srgbClr val="005100"/>
              </a:solidFill>
              <a:latin typeface="Comic Sans MS" pitchFamily="66" charset="0"/>
            </a:endParaRPr>
          </a:p>
        </p:txBody>
      </p:sp>
      <p:sp>
        <p:nvSpPr>
          <p:cNvPr id="8" name="Text Box 5"/>
          <p:cNvSpPr txBox="1">
            <a:spLocks noChangeArrowheads="1"/>
          </p:cNvSpPr>
          <p:nvPr/>
        </p:nvSpPr>
        <p:spPr bwMode="auto">
          <a:xfrm>
            <a:off x="0" y="66103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a:t>
            </a:r>
            <a:r>
              <a:rPr lang="en-US" altLang="en-US" sz="1000" b="0" dirty="0" smtClean="0">
                <a:latin typeface="Comic Sans MS" pitchFamily="66" charset="0"/>
                <a:hlinkClick r:id="rId3"/>
              </a:rPr>
              <a:t>Biology </a:t>
            </a:r>
            <a:r>
              <a:rPr lang="en-US" altLang="en-US" sz="1000" b="0" dirty="0">
                <a:latin typeface="Comic Sans MS" pitchFamily="66" charset="0"/>
                <a:hlinkClick r:id="rId3"/>
              </a:rPr>
              <a:t>Classroom </a:t>
            </a:r>
            <a:r>
              <a:rPr lang="en-US" altLang="en-US" sz="1000" b="0" dirty="0">
                <a:latin typeface="Comic Sans MS" pitchFamily="66" charset="0"/>
              </a:rPr>
              <a:t>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2" name="TextBox 1"/>
          <p:cNvSpPr txBox="1"/>
          <p:nvPr/>
        </p:nvSpPr>
        <p:spPr>
          <a:xfrm>
            <a:off x="533400" y="1284994"/>
            <a:ext cx="5105400" cy="5616923"/>
          </a:xfrm>
          <a:prstGeom prst="rect">
            <a:avLst/>
          </a:prstGeom>
          <a:noFill/>
        </p:spPr>
        <p:txBody>
          <a:bodyPr wrap="square" rtlCol="0">
            <a:spAutoFit/>
          </a:bodyPr>
          <a:lstStyle/>
          <a:p>
            <a:r>
              <a:rPr lang="en-US" sz="2800" dirty="0" smtClean="0">
                <a:ln w="12700">
                  <a:solidFill>
                    <a:schemeClr val="tx2">
                      <a:satMod val="155000"/>
                    </a:schemeClr>
                  </a:solidFill>
                  <a:prstDash val="solid"/>
                </a:ln>
                <a:solidFill>
                  <a:srgbClr val="FFD909"/>
                </a:solidFill>
                <a:effectLst>
                  <a:outerShdw blurRad="41275" dist="20320" dir="1800000" algn="tl" rotWithShape="0">
                    <a:srgbClr val="000000">
                      <a:alpha val="40000"/>
                    </a:srgbClr>
                  </a:outerShdw>
                </a:effectLst>
                <a:latin typeface="Comic Sans MS"/>
                <a:cs typeface="Comic Sans MS"/>
              </a:rPr>
              <a:t>1. Non-Vascular Plants </a:t>
            </a:r>
          </a:p>
          <a:p>
            <a:pPr marL="342900" indent="-342900">
              <a:buFontTx/>
              <a:buChar char="-"/>
            </a:pPr>
            <a:r>
              <a:rPr lang="en-US" sz="2000" u="sng" dirty="0" err="1" smtClean="0">
                <a:latin typeface="Comic Sans MS"/>
                <a:cs typeface="Comic Sans MS"/>
              </a:rPr>
              <a:t>Bryophyta</a:t>
            </a:r>
            <a:r>
              <a:rPr lang="en-US" sz="2000" dirty="0" smtClean="0">
                <a:latin typeface="Comic Sans MS"/>
                <a:cs typeface="Comic Sans MS"/>
              </a:rPr>
              <a:t>: </a:t>
            </a:r>
            <a:r>
              <a:rPr lang="en-US" sz="1600" b="0" i="1" dirty="0" smtClean="0">
                <a:latin typeface="Comic Sans MS"/>
                <a:cs typeface="Comic Sans MS"/>
              </a:rPr>
              <a:t>Mosses</a:t>
            </a:r>
            <a:r>
              <a:rPr lang="en-US" sz="1600" b="0" dirty="0" smtClean="0">
                <a:latin typeface="Comic Sans MS"/>
                <a:cs typeface="Comic Sans MS"/>
              </a:rPr>
              <a:t>, Hornworts, Liverworts</a:t>
            </a:r>
          </a:p>
          <a:p>
            <a:pPr marL="171450" indent="-171450">
              <a:buFontTx/>
              <a:buChar char="-"/>
            </a:pPr>
            <a:endParaRPr lang="en-US" sz="1200" b="0" dirty="0" smtClean="0">
              <a:latin typeface="Comic Sans MS"/>
              <a:cs typeface="Comic Sans MS"/>
            </a:endParaRPr>
          </a:p>
          <a:p>
            <a:endParaRPr lang="en-US" sz="1200" b="0" dirty="0" smtClean="0">
              <a:latin typeface="Comic Sans MS"/>
              <a:cs typeface="Comic Sans MS"/>
            </a:endParaRPr>
          </a:p>
          <a:p>
            <a:r>
              <a:rPr lang="en-US" sz="2000" dirty="0" smtClean="0">
                <a:solidFill>
                  <a:schemeClr val="bg2">
                    <a:lumMod val="75000"/>
                  </a:schemeClr>
                </a:solidFill>
                <a:latin typeface="Comic Sans MS"/>
                <a:cs typeface="Comic Sans MS"/>
              </a:rPr>
              <a:t>2. Vascular Plants</a:t>
            </a:r>
          </a:p>
          <a:p>
            <a:r>
              <a:rPr lang="en-US" dirty="0" smtClean="0">
                <a:solidFill>
                  <a:schemeClr val="bg2">
                    <a:lumMod val="75000"/>
                  </a:schemeClr>
                </a:solidFill>
                <a:latin typeface="Comic Sans MS"/>
                <a:cs typeface="Comic Sans MS"/>
              </a:rPr>
              <a:t>a. Seedless Vascular Plants</a:t>
            </a:r>
          </a:p>
          <a:p>
            <a:pPr marL="285750" indent="-285750">
              <a:buFontTx/>
              <a:buChar char="-"/>
            </a:pPr>
            <a:r>
              <a:rPr lang="en-US" sz="1600" b="0" u="sng" dirty="0" smtClean="0">
                <a:solidFill>
                  <a:srgbClr val="606060"/>
                </a:solidFill>
                <a:latin typeface="Comic Sans MS"/>
                <a:cs typeface="Comic Sans MS"/>
              </a:rPr>
              <a:t>Example:</a:t>
            </a:r>
            <a:r>
              <a:rPr lang="en-US" sz="1400" b="0" dirty="0" smtClean="0">
                <a:solidFill>
                  <a:srgbClr val="606060"/>
                </a:solidFill>
                <a:latin typeface="Comic Sans MS"/>
                <a:cs typeface="Comic Sans MS"/>
              </a:rPr>
              <a:t> </a:t>
            </a:r>
            <a:r>
              <a:rPr lang="en-US" sz="1600" b="0" dirty="0" err="1" smtClean="0">
                <a:solidFill>
                  <a:srgbClr val="606060"/>
                </a:solidFill>
                <a:latin typeface="Comic Sans MS"/>
                <a:cs typeface="Comic Sans MS"/>
              </a:rPr>
              <a:t>Pterophyta</a:t>
            </a:r>
            <a:r>
              <a:rPr lang="en-US" sz="1600" b="0" dirty="0" smtClean="0">
                <a:solidFill>
                  <a:srgbClr val="606060"/>
                </a:solidFill>
                <a:latin typeface="Comic Sans MS"/>
                <a:cs typeface="Comic Sans MS"/>
              </a:rPr>
              <a:t> – Ferns</a:t>
            </a:r>
          </a:p>
          <a:p>
            <a:pPr marL="285750" indent="-285750">
              <a:buFontTx/>
              <a:buChar char="-"/>
            </a:pPr>
            <a:r>
              <a:rPr lang="en-US" sz="1600" b="0" dirty="0" smtClean="0">
                <a:solidFill>
                  <a:srgbClr val="606060"/>
                </a:solidFill>
                <a:latin typeface="Comic Sans MS"/>
                <a:cs typeface="Comic Sans MS"/>
              </a:rPr>
              <a:t>Important </a:t>
            </a:r>
            <a:r>
              <a:rPr lang="en-US" sz="1600" b="0" dirty="0">
                <a:solidFill>
                  <a:srgbClr val="606060"/>
                </a:solidFill>
                <a:latin typeface="Comic Sans MS"/>
                <a:cs typeface="Comic Sans MS"/>
              </a:rPr>
              <a:t>parts to the life cycle: </a:t>
            </a:r>
            <a:endParaRPr lang="en-US" sz="1600" b="0" dirty="0" smtClean="0">
              <a:solidFill>
                <a:srgbClr val="606060"/>
              </a:solidFill>
              <a:latin typeface="Comic Sans MS"/>
              <a:cs typeface="Comic Sans MS"/>
            </a:endParaRPr>
          </a:p>
          <a:p>
            <a:r>
              <a:rPr lang="en-US" sz="1600" b="0" i="1" dirty="0">
                <a:solidFill>
                  <a:srgbClr val="606060"/>
                </a:solidFill>
                <a:latin typeface="Comic Sans MS"/>
                <a:cs typeface="Comic Sans MS"/>
              </a:rPr>
              <a:t> </a:t>
            </a:r>
            <a:r>
              <a:rPr lang="en-US" sz="1600" b="0" i="1" dirty="0" smtClean="0">
                <a:solidFill>
                  <a:srgbClr val="606060"/>
                </a:solidFill>
                <a:latin typeface="Comic Sans MS"/>
                <a:cs typeface="Comic Sans MS"/>
              </a:rPr>
              <a:t>   sporophyte</a:t>
            </a:r>
            <a:r>
              <a:rPr lang="en-US" sz="1600" b="0" i="1" dirty="0">
                <a:solidFill>
                  <a:srgbClr val="606060"/>
                </a:solidFill>
                <a:latin typeface="Comic Sans MS"/>
                <a:cs typeface="Comic Sans MS"/>
              </a:rPr>
              <a:t>, </a:t>
            </a:r>
            <a:r>
              <a:rPr lang="en-US" sz="1600" b="0" i="1" dirty="0" err="1">
                <a:solidFill>
                  <a:srgbClr val="606060"/>
                </a:solidFill>
                <a:latin typeface="Comic Sans MS"/>
                <a:cs typeface="Comic Sans MS"/>
              </a:rPr>
              <a:t>sori</a:t>
            </a:r>
            <a:r>
              <a:rPr lang="en-US" sz="1600" b="0" i="1" dirty="0">
                <a:solidFill>
                  <a:srgbClr val="606060"/>
                </a:solidFill>
                <a:latin typeface="Comic Sans MS"/>
                <a:cs typeface="Comic Sans MS"/>
              </a:rPr>
              <a:t>, sporangium, spore, </a:t>
            </a:r>
            <a:r>
              <a:rPr lang="en-US" sz="1600" b="0" i="1" dirty="0" smtClean="0">
                <a:solidFill>
                  <a:srgbClr val="606060"/>
                </a:solidFill>
                <a:latin typeface="Comic Sans MS"/>
                <a:cs typeface="Comic Sans MS"/>
              </a:rPr>
              <a:t>   </a:t>
            </a:r>
          </a:p>
          <a:p>
            <a:r>
              <a:rPr lang="en-US" sz="1600" b="0" i="1" dirty="0">
                <a:solidFill>
                  <a:srgbClr val="606060"/>
                </a:solidFill>
                <a:latin typeface="Comic Sans MS"/>
                <a:cs typeface="Comic Sans MS"/>
              </a:rPr>
              <a:t> </a:t>
            </a:r>
            <a:r>
              <a:rPr lang="en-US" sz="1600" b="0" i="1" dirty="0" smtClean="0">
                <a:solidFill>
                  <a:srgbClr val="606060"/>
                </a:solidFill>
                <a:latin typeface="Comic Sans MS"/>
                <a:cs typeface="Comic Sans MS"/>
              </a:rPr>
              <a:t>   gametophyte.</a:t>
            </a:r>
            <a:endParaRPr lang="en-US" sz="1600" b="0" i="1" dirty="0">
              <a:solidFill>
                <a:srgbClr val="606060"/>
              </a:solidFill>
              <a:latin typeface="Comic Sans MS"/>
              <a:cs typeface="Comic Sans MS"/>
            </a:endParaRPr>
          </a:p>
          <a:p>
            <a:endParaRPr lang="en-US" sz="1600" b="0" dirty="0" smtClean="0">
              <a:solidFill>
                <a:schemeClr val="bg2">
                  <a:lumMod val="75000"/>
                </a:schemeClr>
              </a:solidFill>
              <a:latin typeface="Comic Sans MS"/>
              <a:cs typeface="Comic Sans MS"/>
            </a:endParaRPr>
          </a:p>
          <a:p>
            <a:r>
              <a:rPr lang="en-US" dirty="0">
                <a:solidFill>
                  <a:schemeClr val="bg2">
                    <a:lumMod val="75000"/>
                  </a:schemeClr>
                </a:solidFill>
                <a:latin typeface="Comic Sans MS"/>
                <a:cs typeface="Comic Sans MS"/>
              </a:rPr>
              <a:t>b</a:t>
            </a:r>
            <a:r>
              <a:rPr lang="en-US" dirty="0" smtClean="0">
                <a:solidFill>
                  <a:schemeClr val="bg2">
                    <a:lumMod val="75000"/>
                  </a:schemeClr>
                </a:solidFill>
                <a:latin typeface="Comic Sans MS"/>
                <a:cs typeface="Comic Sans MS"/>
              </a:rPr>
              <a:t>. Gymnosperms</a:t>
            </a:r>
          </a:p>
          <a:p>
            <a:r>
              <a:rPr lang="en-US" sz="1600" b="0" dirty="0" smtClean="0">
                <a:solidFill>
                  <a:schemeClr val="bg2">
                    <a:lumMod val="75000"/>
                  </a:schemeClr>
                </a:solidFill>
                <a:latin typeface="Comic Sans MS"/>
                <a:cs typeface="Comic Sans MS"/>
              </a:rPr>
              <a:t>-   </a:t>
            </a:r>
            <a:r>
              <a:rPr lang="en-US" sz="1600" b="0" u="sng" dirty="0" smtClean="0">
                <a:solidFill>
                  <a:schemeClr val="bg2">
                    <a:lumMod val="75000"/>
                  </a:schemeClr>
                </a:solidFill>
                <a:latin typeface="Comic Sans MS"/>
                <a:cs typeface="Comic Sans MS"/>
              </a:rPr>
              <a:t>Example</a:t>
            </a:r>
            <a:r>
              <a:rPr lang="en-US" b="0" dirty="0" smtClean="0">
                <a:solidFill>
                  <a:schemeClr val="bg2">
                    <a:lumMod val="75000"/>
                  </a:schemeClr>
                </a:solidFill>
                <a:latin typeface="Comic Sans MS"/>
                <a:cs typeface="Comic Sans MS"/>
              </a:rPr>
              <a:t>: </a:t>
            </a:r>
            <a:r>
              <a:rPr lang="en-US" sz="1600" b="0" dirty="0" smtClean="0">
                <a:solidFill>
                  <a:schemeClr val="bg2">
                    <a:lumMod val="75000"/>
                  </a:schemeClr>
                </a:solidFill>
                <a:latin typeface="Comic Sans MS"/>
                <a:cs typeface="Comic Sans MS"/>
              </a:rPr>
              <a:t>Pines &amp; Spruces</a:t>
            </a:r>
          </a:p>
          <a:p>
            <a:pPr marL="285750" indent="-285750">
              <a:buFontTx/>
              <a:buChar char="-"/>
            </a:pPr>
            <a:r>
              <a:rPr lang="en-US" sz="1600" b="0" dirty="0" smtClean="0">
                <a:solidFill>
                  <a:schemeClr val="bg2">
                    <a:lumMod val="75000"/>
                  </a:schemeClr>
                </a:solidFill>
                <a:latin typeface="Comic Sans MS"/>
                <a:cs typeface="Comic Sans MS"/>
              </a:rPr>
              <a:t>Produce naked seeds, but not flowers.</a:t>
            </a:r>
          </a:p>
          <a:p>
            <a:pPr marL="171450" indent="-171450">
              <a:buFontTx/>
              <a:buChar char="-"/>
            </a:pPr>
            <a:endParaRPr lang="en-US" sz="1100" b="0" dirty="0" smtClean="0">
              <a:solidFill>
                <a:schemeClr val="bg2">
                  <a:lumMod val="75000"/>
                </a:schemeClr>
              </a:solidFill>
              <a:latin typeface="Comic Sans MS"/>
              <a:cs typeface="Comic Sans MS"/>
            </a:endParaRPr>
          </a:p>
          <a:p>
            <a:r>
              <a:rPr lang="en-US" dirty="0">
                <a:solidFill>
                  <a:schemeClr val="bg2">
                    <a:lumMod val="75000"/>
                  </a:schemeClr>
                </a:solidFill>
                <a:latin typeface="Comic Sans MS"/>
                <a:cs typeface="Comic Sans MS"/>
              </a:rPr>
              <a:t>c</a:t>
            </a:r>
            <a:r>
              <a:rPr lang="en-US" dirty="0" smtClean="0">
                <a:solidFill>
                  <a:schemeClr val="bg2">
                    <a:lumMod val="75000"/>
                  </a:schemeClr>
                </a:solidFill>
                <a:latin typeface="Comic Sans MS"/>
                <a:cs typeface="Comic Sans MS"/>
              </a:rPr>
              <a:t>. Angiosperms</a:t>
            </a:r>
          </a:p>
          <a:p>
            <a:pPr marL="285750" indent="-285750">
              <a:buFontTx/>
              <a:buChar char="-"/>
            </a:pPr>
            <a:r>
              <a:rPr lang="en-US" sz="1600" b="0" dirty="0" smtClean="0">
                <a:solidFill>
                  <a:schemeClr val="bg2">
                    <a:lumMod val="75000"/>
                  </a:schemeClr>
                </a:solidFill>
                <a:latin typeface="Comic Sans MS"/>
                <a:cs typeface="Comic Sans MS"/>
              </a:rPr>
              <a:t>Flowering plants.</a:t>
            </a:r>
          </a:p>
          <a:p>
            <a:pPr marL="285750" indent="-285750">
              <a:buFontTx/>
              <a:buChar char="-"/>
            </a:pPr>
            <a:r>
              <a:rPr lang="en-US" sz="1600" b="0" dirty="0" smtClean="0">
                <a:solidFill>
                  <a:schemeClr val="bg2">
                    <a:lumMod val="75000"/>
                  </a:schemeClr>
                </a:solidFill>
                <a:latin typeface="Comic Sans MS"/>
                <a:cs typeface="Comic Sans MS"/>
              </a:rPr>
              <a:t>Seeds are protected by growing in ovaries.</a:t>
            </a:r>
          </a:p>
          <a:p>
            <a:pPr marL="285750" indent="-285750">
              <a:buFontTx/>
              <a:buChar char="-"/>
            </a:pPr>
            <a:r>
              <a:rPr lang="en-US" sz="1600" b="0" dirty="0" smtClean="0">
                <a:solidFill>
                  <a:schemeClr val="bg2">
                    <a:lumMod val="75000"/>
                  </a:schemeClr>
                </a:solidFill>
                <a:latin typeface="Comic Sans MS"/>
                <a:cs typeface="Comic Sans MS"/>
              </a:rPr>
              <a:t>These are the dominant type on the planet today.</a:t>
            </a:r>
          </a:p>
          <a:p>
            <a:endParaRPr lang="en-US" sz="2400" dirty="0" smtClean="0">
              <a:solidFill>
                <a:schemeClr val="bg2">
                  <a:lumMod val="75000"/>
                </a:schemeClr>
              </a:solidFill>
              <a:latin typeface="Comic Sans MS"/>
              <a:cs typeface="Comic Sans MS"/>
            </a:endParaRPr>
          </a:p>
        </p:txBody>
      </p:sp>
      <p:sp>
        <p:nvSpPr>
          <p:cNvPr id="11" name="Text Box 6"/>
          <p:cNvSpPr txBox="1">
            <a:spLocks noChangeArrowheads="1"/>
          </p:cNvSpPr>
          <p:nvPr/>
        </p:nvSpPr>
        <p:spPr bwMode="auto">
          <a:xfrm>
            <a:off x="6094847" y="6459247"/>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Moss, </a:t>
            </a:r>
            <a:r>
              <a:rPr lang="en-US" altLang="en-US" sz="1000" b="0" dirty="0" smtClean="0">
                <a:latin typeface="Comic Sans MS" pitchFamily="66" charset="0"/>
              </a:rPr>
              <a:t> Wiki; </a:t>
            </a:r>
            <a:r>
              <a:rPr lang="en-US" altLang="en-US" sz="1000" b="0" dirty="0" smtClean="0">
                <a:latin typeface="Comic Sans MS" pitchFamily="66" charset="0"/>
                <a:hlinkClick r:id="rId6"/>
              </a:rPr>
              <a:t>Fern sori</a:t>
            </a:r>
            <a:r>
              <a:rPr lang="en-US" altLang="en-US" sz="1000" b="0" dirty="0" smtClean="0">
                <a:latin typeface="Comic Sans MS" pitchFamily="66" charset="0"/>
              </a:rPr>
              <a:t>,,Wiki; </a:t>
            </a:r>
            <a:r>
              <a:rPr lang="en-US" altLang="en-US" sz="1000" b="0" dirty="0">
                <a:latin typeface="Comic Sans MS" pitchFamily="66" charset="0"/>
                <a:hlinkClick r:id="rId7"/>
              </a:rPr>
              <a:t>Conifer cone</a:t>
            </a:r>
            <a:r>
              <a:rPr lang="en-US" altLang="en-US" sz="1000" b="0" dirty="0">
                <a:latin typeface="Comic Sans MS" pitchFamily="66" charset="0"/>
              </a:rPr>
              <a:t>, Wiki</a:t>
            </a:r>
            <a:r>
              <a:rPr lang="en-US" altLang="en-US" sz="1000" b="0" dirty="0" smtClean="0">
                <a:latin typeface="Comic Sans MS" pitchFamily="66" charset="0"/>
              </a:rPr>
              <a:t> Daisy, T. Port</a:t>
            </a:r>
            <a:endParaRPr lang="en-US" altLang="en-US" sz="1000" b="0" dirty="0">
              <a:latin typeface="Comic Sans MS" pitchFamily="66"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304800"/>
            <a:ext cx="2667000" cy="2005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471px-Pinus_coulteri_MHNT_Con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0" y="2438400"/>
            <a:ext cx="1266713" cy="1610958"/>
          </a:xfrm>
          <a:prstGeom prst="ellipse">
            <a:avLst/>
          </a:prstGeom>
          <a:ln>
            <a:noFill/>
          </a:ln>
          <a:effectLst>
            <a:softEdge rad="112500"/>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00" y="2209800"/>
            <a:ext cx="2590800" cy="1871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91200" y="3962401"/>
            <a:ext cx="2971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96863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23732</TotalTime>
  <Words>3102</Words>
  <Application>Microsoft Macintosh PowerPoint</Application>
  <PresentationFormat>On-screen Show (4:3)</PresentationFormat>
  <Paragraphs>500</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PowerPoint Presentation</vt:lpstr>
      <vt:lpstr>PowerPoint Presentation</vt:lpstr>
      <vt:lpstr>PowerPoint Presentation</vt:lpstr>
      <vt:lpstr>Classifying Living Things</vt:lpstr>
      <vt:lpstr>Evolutionary Relationship of Land Plants</vt:lpstr>
      <vt:lpstr>Charophyta</vt:lpstr>
      <vt:lpstr> Land Plants  Alternation of Generations </vt:lpstr>
      <vt:lpstr>Alternation of Generations Zygote &gt; Sporophyte &gt; Spores &gt; Gametophytes (get busy) &gt; Zygote…etc.</vt:lpstr>
      <vt:lpstr>Types of Land Plants</vt:lpstr>
      <vt:lpstr>Non-Vascular Land Plants</vt:lpstr>
      <vt:lpstr>Mosses</vt:lpstr>
      <vt:lpstr>Types of Land Plants</vt:lpstr>
      <vt:lpstr>Vascular Tissue  of Plants</vt:lpstr>
      <vt:lpstr>Vascular Tissue of Plants</vt:lpstr>
      <vt:lpstr>Vascular Tissue of Plants</vt:lpstr>
      <vt:lpstr>Types of Land Plants</vt:lpstr>
      <vt:lpstr>Seedless Vascular Plants</vt:lpstr>
      <vt:lpstr>Fern Sporophyte</vt:lpstr>
      <vt:lpstr>Fern Gametophyte</vt:lpstr>
      <vt:lpstr>Seedless Vascular Plants – Life Cycle</vt:lpstr>
      <vt:lpstr>Types of Land Plants</vt:lpstr>
      <vt:lpstr>Gymnosperms</vt:lpstr>
      <vt:lpstr>Pines</vt:lpstr>
      <vt:lpstr>PowerPoint Presentation</vt:lpstr>
      <vt:lpstr>PowerPoint Presentation</vt:lpstr>
      <vt:lpstr>Types of Land Plants</vt:lpstr>
      <vt:lpstr>PowerPoint Presentation</vt:lpstr>
      <vt:lpstr>Angiosperms: Monocots &amp; Dicots</vt:lpstr>
      <vt:lpstr>PowerPoint Presentation</vt:lpstr>
      <vt:lpstr>PowerPoint Presentation</vt:lpstr>
      <vt:lpstr>Insect Pollinated Flowers</vt:lpstr>
      <vt:lpstr>Flowering Plant Reproductive Parts</vt:lpstr>
      <vt:lpstr>Flowering Plant Reproductive Parts</vt:lpstr>
      <vt:lpstr>Angiosperm Pollen</vt:lpstr>
      <vt:lpstr>Fruit or Vegetable?</vt:lpstr>
      <vt:lpstr>Angiosperm Seeds: Dicots</vt:lpstr>
      <vt:lpstr>Angiosperm Seeds: Monocots</vt:lpstr>
      <vt:lpstr>Angiosperm  Leaf Tissue</vt:lpstr>
      <vt:lpstr>Angiosperms  Leaves &amp; Stomatal Apparatus </vt:lpstr>
      <vt:lpstr>Stomata  Zebrinus (Wandering Jew)</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of Life: Land Plants PowerPoint Lecture</dc:title>
  <dc:subject/>
  <dc:creator>Tami Port, MS</dc:creator>
  <cp:keywords>introduction to flowing plant ppt lecture, botany powerpoint lecture, introduction to plants lectureppt</cp:keywords>
  <dc:description>Lecture PowerPoint on the Diversity of life: Land Plants, including an introduction to non-vascuar (bryophytes) and vascular land plants (seedless, gymnosperms and angiosperms).</dc:description>
  <cp:lastModifiedBy>Voicemail</cp:lastModifiedBy>
  <cp:revision>406</cp:revision>
  <cp:lastPrinted>2015-12-05T04:47:05Z</cp:lastPrinted>
  <dcterms:created xsi:type="dcterms:W3CDTF">2007-09-10T15:59:12Z</dcterms:created>
  <dcterms:modified xsi:type="dcterms:W3CDTF">2015-12-12T15:46:01Z</dcterms:modified>
  <cp:category>Botany PowerPoint Lecture</cp:category>
</cp:coreProperties>
</file>