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5" r:id="rId2"/>
    <p:sldId id="257" r:id="rId3"/>
    <p:sldId id="259" r:id="rId4"/>
    <p:sldId id="262" r:id="rId5"/>
    <p:sldId id="306" r:id="rId6"/>
    <p:sldId id="263" r:id="rId7"/>
    <p:sldId id="314" r:id="rId8"/>
    <p:sldId id="310" r:id="rId9"/>
    <p:sldId id="267" r:id="rId10"/>
    <p:sldId id="272" r:id="rId11"/>
    <p:sldId id="273" r:id="rId12"/>
    <p:sldId id="271" r:id="rId13"/>
    <p:sldId id="281" r:id="rId14"/>
    <p:sldId id="283" r:id="rId15"/>
    <p:sldId id="333" r:id="rId16"/>
    <p:sldId id="316" r:id="rId17"/>
    <p:sldId id="319" r:id="rId18"/>
    <p:sldId id="320" r:id="rId19"/>
    <p:sldId id="321" r:id="rId20"/>
    <p:sldId id="323" r:id="rId21"/>
    <p:sldId id="324" r:id="rId22"/>
    <p:sldId id="325" r:id="rId23"/>
    <p:sldId id="326" r:id="rId24"/>
    <p:sldId id="328" r:id="rId25"/>
    <p:sldId id="331" r:id="rId26"/>
    <p:sldId id="330" r:id="rId27"/>
    <p:sldId id="332" r:id="rId28"/>
    <p:sldId id="329" r:id="rId2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00"/>
    <a:srgbClr val="32C5CC"/>
    <a:srgbClr val="0066CC"/>
    <a:srgbClr val="0000FF"/>
    <a:srgbClr val="003399"/>
    <a:srgbClr val="CC00CC"/>
    <a:srgbClr val="008000"/>
    <a:srgbClr val="FF0066"/>
    <a:srgbClr val="CC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6" d="100"/>
          <a:sy n="96" d="100"/>
        </p:scale>
        <p:origin x="-1056"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A72287C-73D6-4F3A-956E-A6E42019FEFE}" type="slidenum">
              <a:rPr lang="en-US"/>
              <a:pPr/>
              <a:t>‹#›</a:t>
            </a:fld>
            <a:endParaRPr lang="en-US"/>
          </a:p>
        </p:txBody>
      </p:sp>
    </p:spTree>
    <p:extLst>
      <p:ext uri="{BB962C8B-B14F-4D97-AF65-F5344CB8AC3E}">
        <p14:creationId xmlns:p14="http://schemas.microsoft.com/office/powerpoint/2010/main" val="1816633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CAB2A2-73F5-4477-A8ED-1661D72F2C48}" type="slidenum">
              <a:rPr lang="en-US" b="0">
                <a:cs typeface="Arial" panose="020B0604020202020204" pitchFamily="34" charset="0"/>
              </a:rPr>
              <a:pPr eaLnBrk="1" hangingPunct="1"/>
              <a:t>1</a:t>
            </a:fld>
            <a:endParaRPr lang="en-US" b="0">
              <a:cs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418106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C1C3BCF-D9B4-4A60-980E-24C4BBB7BE59}" type="slidenum">
              <a:rPr lang="en-US" b="0"/>
              <a:pPr eaLnBrk="1" hangingPunct="1"/>
              <a:t>10</a:t>
            </a:fld>
            <a:endParaRPr 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template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new</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semi-conservative</a:t>
            </a:r>
          </a:p>
        </p:txBody>
      </p:sp>
    </p:spTree>
    <p:extLst>
      <p:ext uri="{BB962C8B-B14F-4D97-AF65-F5344CB8AC3E}">
        <p14:creationId xmlns:p14="http://schemas.microsoft.com/office/powerpoint/2010/main" val="426330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A0C88FC-E776-439D-BCC3-1156D35F6561}" type="slidenum">
              <a:rPr lang="en-US" b="0"/>
              <a:pPr eaLnBrk="1" hangingPunct="1"/>
              <a:t>11</a:t>
            </a:fld>
            <a:endParaRPr 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5868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33645EB-3314-4AE9-B4EA-27AD58C11468}" type="slidenum">
              <a:rPr lang="en-US" b="0"/>
              <a:pPr eaLnBrk="1" hangingPunct="1"/>
              <a:t>12</a:t>
            </a:fld>
            <a:endParaRPr 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83153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A94935D-7BAA-4CB0-9E6F-64AA32209922}" type="slidenum">
              <a:rPr lang="en-US" b="0"/>
              <a:pPr eaLnBrk="1" hangingPunct="1"/>
              <a:t>13</a:t>
            </a:fld>
            <a:endParaRPr lang="en-US"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7286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AF4016-07A8-4D4B-A89D-D68273D0404D}" type="slidenum">
              <a:rPr lang="en-US" b="0"/>
              <a:pPr eaLnBrk="1" hangingPunct="1"/>
              <a:t>14</a:t>
            </a:fld>
            <a:endParaRPr lang="en-US" b="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3995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FFD4EE2-6D80-43EE-BF21-C268C9411AA0}" type="slidenum">
              <a:rPr lang="en-US" b="0"/>
              <a:pPr eaLnBrk="1" hangingPunct="1"/>
              <a:t>15</a:t>
            </a:fld>
            <a:endParaRPr lang="en-US"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z="1400" smtClean="0">
                <a:latin typeface="Arial" panose="020B0604020202020204" pitchFamily="34" charset="0"/>
              </a:rPr>
              <a:t>Antibiotic resistance </a:t>
            </a:r>
          </a:p>
        </p:txBody>
      </p:sp>
    </p:spTree>
    <p:extLst>
      <p:ext uri="{BB962C8B-B14F-4D97-AF65-F5344CB8AC3E}">
        <p14:creationId xmlns:p14="http://schemas.microsoft.com/office/powerpoint/2010/main" val="313711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C5D90C-81FD-4282-8B5F-ADCB11B467E9}" type="slidenum">
              <a:rPr lang="en-US"/>
              <a:pPr>
                <a:spcBef>
                  <a:spcPct val="0"/>
                </a:spcBef>
              </a:pPr>
              <a:t>16</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0272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C0F8D-8C1B-42B4-B2C8-77B10E4C2B58}" type="slidenum">
              <a:rPr lang="en-US"/>
              <a:pPr>
                <a:spcBef>
                  <a:spcPct val="0"/>
                </a:spcBef>
              </a:pPr>
              <a:t>17</a:t>
            </a:fld>
            <a:endParaRPr lang="en-US"/>
          </a:p>
        </p:txBody>
      </p:sp>
      <p:sp>
        <p:nvSpPr>
          <p:cNvPr id="15363" name="Rectangle 2"/>
          <p:cNvSpPr>
            <a:spLocks noGrp="1" noRot="1" noChangeAspect="1" noChangeArrowheads="1" noTextEdit="1"/>
          </p:cNvSpPr>
          <p:nvPr>
            <p:ph type="sldImg"/>
          </p:nvPr>
        </p:nvSpPr>
        <p:spPr>
          <a:xfrm>
            <a:off x="1149350" y="685800"/>
            <a:ext cx="4572000" cy="3429000"/>
          </a:xfrm>
          <a:ln/>
        </p:spPr>
      </p:sp>
      <p:sp>
        <p:nvSpPr>
          <p:cNvPr id="1536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226728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9F5467-04E7-4A81-96C9-98EE1B477447}" type="slidenum">
              <a:rPr lang="en-US"/>
              <a:pPr>
                <a:spcBef>
                  <a:spcPct val="0"/>
                </a:spcBef>
              </a:pPr>
              <a:t>18</a:t>
            </a:fld>
            <a:endParaRPr lang="en-US"/>
          </a:p>
        </p:txBody>
      </p:sp>
      <p:sp>
        <p:nvSpPr>
          <p:cNvPr id="17411" name="Rectangle 2"/>
          <p:cNvSpPr>
            <a:spLocks noGrp="1" noRot="1" noChangeAspect="1" noChangeArrowheads="1" noTextEdit="1"/>
          </p:cNvSpPr>
          <p:nvPr>
            <p:ph type="sldImg"/>
          </p:nvPr>
        </p:nvSpPr>
        <p:spPr>
          <a:xfrm>
            <a:off x="1200150" y="701675"/>
            <a:ext cx="4681538" cy="3511550"/>
          </a:xfrm>
          <a:ln/>
        </p:spPr>
      </p:sp>
      <p:sp>
        <p:nvSpPr>
          <p:cNvPr id="1741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blueprint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factory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truck</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8069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62F2BC-FD16-4C09-A7D0-12F08306E64C}" type="slidenum">
              <a:rPr lang="en-US"/>
              <a:pPr>
                <a:spcBef>
                  <a:spcPct val="0"/>
                </a:spcBef>
              </a:pPr>
              <a:t>19</a:t>
            </a:fld>
            <a:endParaRPr lang="en-US"/>
          </a:p>
        </p:txBody>
      </p:sp>
      <p:sp>
        <p:nvSpPr>
          <p:cNvPr id="19459" name="Rectangle 2"/>
          <p:cNvSpPr>
            <a:spLocks noGrp="1" noRot="1" noChangeAspect="1" noChangeArrowheads="1" noTextEdit="1"/>
          </p:cNvSpPr>
          <p:nvPr>
            <p:ph type="sldImg"/>
          </p:nvPr>
        </p:nvSpPr>
        <p:spPr>
          <a:xfrm>
            <a:off x="1149350" y="685800"/>
            <a:ext cx="4572000" cy="3429000"/>
          </a:xfrm>
          <a:ln/>
        </p:spPr>
      </p:sp>
      <p:sp>
        <p:nvSpPr>
          <p:cNvPr id="1946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351509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B029DF-004F-43E9-BCA5-A9A8025738D1}" type="slidenum">
              <a:rPr lang="en-US" b="0"/>
              <a:pPr eaLnBrk="1" hangingPunct="1"/>
              <a:t>2</a:t>
            </a:fld>
            <a:endParaRPr 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1976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9BF5F6-EBBF-41AD-8C1B-07A4A4538E43}" type="slidenum">
              <a:rPr lang="en-US"/>
              <a:pPr>
                <a:spcBef>
                  <a:spcPct val="0"/>
                </a:spcBef>
              </a:pPr>
              <a:t>20</a:t>
            </a:fld>
            <a:endParaRPr lang="en-US"/>
          </a:p>
        </p:txBody>
      </p:sp>
      <p:sp>
        <p:nvSpPr>
          <p:cNvPr id="23555" name="Rectangle 2"/>
          <p:cNvSpPr>
            <a:spLocks noGrp="1" noRot="1" noChangeAspect="1" noChangeArrowheads="1" noTextEdit="1"/>
          </p:cNvSpPr>
          <p:nvPr>
            <p:ph type="sldImg"/>
          </p:nvPr>
        </p:nvSpPr>
        <p:spPr>
          <a:xfrm>
            <a:off x="1146175" y="685800"/>
            <a:ext cx="4572000" cy="3429000"/>
          </a:xfrm>
          <a:ln/>
        </p:spPr>
      </p:sp>
      <p:sp>
        <p:nvSpPr>
          <p:cNvPr id="2355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43401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997BD0-E5B4-482A-8191-941E3F8C8131}" type="slidenum">
              <a:rPr lang="en-US"/>
              <a:pPr>
                <a:spcBef>
                  <a:spcPct val="0"/>
                </a:spcBef>
              </a:pPr>
              <a:t>21</a:t>
            </a:fld>
            <a:endParaRPr lang="en-US"/>
          </a:p>
        </p:txBody>
      </p:sp>
      <p:sp>
        <p:nvSpPr>
          <p:cNvPr id="25603" name="Rectangle 2"/>
          <p:cNvSpPr>
            <a:spLocks noGrp="1" noRot="1" noChangeAspect="1" noChangeArrowheads="1" noTextEdit="1"/>
          </p:cNvSpPr>
          <p:nvPr>
            <p:ph type="sldImg"/>
          </p:nvPr>
        </p:nvSpPr>
        <p:spPr>
          <a:xfrm>
            <a:off x="1146175" y="685800"/>
            <a:ext cx="4572000" cy="3429000"/>
          </a:xfrm>
          <a:ln/>
        </p:spPr>
      </p:sp>
      <p:sp>
        <p:nvSpPr>
          <p:cNvPr id="2560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Genetic Code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Ribosomes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Codon</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Anti-codon</a:t>
            </a:r>
          </a:p>
        </p:txBody>
      </p:sp>
    </p:spTree>
    <p:extLst>
      <p:ext uri="{BB962C8B-B14F-4D97-AF65-F5344CB8AC3E}">
        <p14:creationId xmlns:p14="http://schemas.microsoft.com/office/powerpoint/2010/main" val="719650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1A68A-057D-4D4E-975A-3DE0D31E38BB}" type="slidenum">
              <a:rPr lang="en-US"/>
              <a:pPr>
                <a:spcBef>
                  <a:spcPct val="0"/>
                </a:spcBef>
              </a:pPr>
              <a:t>22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2895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85159-1597-4953-9F83-2A599192F36A}" type="slidenum">
              <a:rPr lang="en-US"/>
              <a:pPr>
                <a:spcBef>
                  <a:spcPct val="0"/>
                </a:spcBef>
              </a:pPr>
              <a:t>23</a:t>
            </a:fld>
            <a:endParaRPr lang="en-US"/>
          </a:p>
        </p:txBody>
      </p:sp>
      <p:sp>
        <p:nvSpPr>
          <p:cNvPr id="29699" name="Rectangle 2"/>
          <p:cNvSpPr>
            <a:spLocks noGrp="1" noRot="1" noChangeAspect="1" noChangeArrowheads="1" noTextEdit="1"/>
          </p:cNvSpPr>
          <p:nvPr>
            <p:ph type="sldImg"/>
          </p:nvPr>
        </p:nvSpPr>
        <p:spPr>
          <a:xfrm>
            <a:off x="1200150" y="701675"/>
            <a:ext cx="4681538" cy="3511550"/>
          </a:xfrm>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651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C72A-C4A0-469D-8FFC-48AC8AF91DDB}" type="slidenum">
              <a:rPr lang="en-US"/>
              <a:pPr>
                <a:spcBef>
                  <a:spcPct val="0"/>
                </a:spcBef>
              </a:pPr>
              <a:t>24</a:t>
            </a:fld>
            <a:endParaRPr lang="en-US"/>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Translation</a:t>
            </a:r>
          </a:p>
        </p:txBody>
      </p:sp>
    </p:spTree>
    <p:extLst>
      <p:ext uri="{BB962C8B-B14F-4D97-AF65-F5344CB8AC3E}">
        <p14:creationId xmlns:p14="http://schemas.microsoft.com/office/powerpoint/2010/main" val="135688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01D1B-99CA-4241-88ED-D36C1542A3E3}" type="slidenum">
              <a:rPr lang="en-US"/>
              <a:pPr>
                <a:spcBef>
                  <a:spcPct val="0"/>
                </a:spcBef>
              </a:pPr>
              <a:t>28</a:t>
            </a:fld>
            <a:endParaRPr lang="en-US"/>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437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D123E53-F738-4ADD-B425-4FA5C36904D2}" type="slidenum">
              <a:rPr lang="en-US" b="0"/>
              <a:pPr eaLnBrk="1" hangingPunct="1"/>
              <a:t>3</a:t>
            </a:fld>
            <a:endParaRPr lang="en-US" b="0"/>
          </a:p>
        </p:txBody>
      </p:sp>
      <p:sp>
        <p:nvSpPr>
          <p:cNvPr id="30723" name="Rectangle 2"/>
          <p:cNvSpPr>
            <a:spLocks noGrp="1" noRot="1" noChangeAspect="1" noChangeArrowheads="1" noTextEdit="1"/>
          </p:cNvSpPr>
          <p:nvPr>
            <p:ph type="sldImg"/>
          </p:nvPr>
        </p:nvSpPr>
        <p:spPr>
          <a:xfrm>
            <a:off x="1141413" y="684213"/>
            <a:ext cx="4576762" cy="3432175"/>
          </a:xfrm>
          <a:ln/>
        </p:spPr>
      </p:sp>
      <p:sp>
        <p:nvSpPr>
          <p:cNvPr id="30724" name="Rectangle 3"/>
          <p:cNvSpPr>
            <a:spLocks noGrp="1" noChangeArrowheads="1"/>
          </p:cNvSpPr>
          <p:nvPr>
            <p:ph type="body" idx="1"/>
          </p:nvPr>
        </p:nvSpPr>
        <p:spPr>
          <a:xfrm>
            <a:off x="912813" y="4341813"/>
            <a:ext cx="5032375" cy="4117975"/>
          </a:xfrm>
          <a:noFill/>
        </p:spPr>
        <p:txBody>
          <a:bodyPr/>
          <a:lstStyle/>
          <a:p>
            <a:pPr eaLnBrk="1" hangingPunct="1"/>
            <a:r>
              <a:rPr lang="en-US" sz="1000" dirty="0" smtClean="0">
                <a:latin typeface="Arial" panose="020B0604020202020204" pitchFamily="34" charset="0"/>
              </a:rPr>
              <a:t>Nucleoid</a:t>
            </a:r>
          </a:p>
          <a:p>
            <a:pPr eaLnBrk="1" hangingPunct="1"/>
            <a:endParaRPr lang="en-US" sz="1000" dirty="0" smtClean="0">
              <a:latin typeface="Arial" panose="020B0604020202020204" pitchFamily="34" charset="0"/>
            </a:endParaRPr>
          </a:p>
          <a:p>
            <a:pPr eaLnBrk="1" hangingPunct="1"/>
            <a:r>
              <a:rPr lang="en-US" sz="1000" dirty="0" smtClean="0">
                <a:latin typeface="Arial" panose="020B0604020202020204" pitchFamily="34" charset="0"/>
              </a:rPr>
              <a:t>Plasmids</a:t>
            </a:r>
          </a:p>
        </p:txBody>
      </p:sp>
    </p:spTree>
    <p:extLst>
      <p:ext uri="{BB962C8B-B14F-4D97-AF65-F5344CB8AC3E}">
        <p14:creationId xmlns:p14="http://schemas.microsoft.com/office/powerpoint/2010/main" val="11208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ED8FAD4-08AA-40C8-AD74-128033E5AE53}" type="slidenum">
              <a:rPr lang="en-US" b="0"/>
              <a:pPr eaLnBrk="1" hangingPunct="1"/>
              <a:t>4</a:t>
            </a:fld>
            <a:endParaRPr lang="en-US" b="0"/>
          </a:p>
        </p:txBody>
      </p:sp>
      <p:sp>
        <p:nvSpPr>
          <p:cNvPr id="31747" name="Rectangle 2"/>
          <p:cNvSpPr>
            <a:spLocks noGrp="1" noRot="1" noChangeAspect="1" noChangeArrowheads="1" noTextEdit="1"/>
          </p:cNvSpPr>
          <p:nvPr>
            <p:ph type="sldImg"/>
          </p:nvPr>
        </p:nvSpPr>
        <p:spPr>
          <a:xfrm>
            <a:off x="1141413" y="684213"/>
            <a:ext cx="4576762" cy="3432175"/>
          </a:xfrm>
          <a:ln/>
        </p:spPr>
      </p:sp>
      <p:sp>
        <p:nvSpPr>
          <p:cNvPr id="31748" name="Rectangle 3"/>
          <p:cNvSpPr>
            <a:spLocks noGrp="1" noChangeArrowheads="1"/>
          </p:cNvSpPr>
          <p:nvPr>
            <p:ph type="body" idx="1"/>
          </p:nvPr>
        </p:nvSpPr>
        <p:spPr>
          <a:xfrm>
            <a:off x="912813" y="4341813"/>
            <a:ext cx="5032375" cy="4117975"/>
          </a:xfrm>
          <a:noFill/>
        </p:spPr>
        <p:txBody>
          <a:bodyPr/>
          <a:lstStyle/>
          <a:p>
            <a:pPr eaLnBrk="1" hangingPunct="1"/>
            <a:r>
              <a:rPr lang="en-US" smtClean="0">
                <a:latin typeface="Arial" panose="020B0604020202020204" pitchFamily="34" charset="0"/>
              </a:rPr>
              <a:t>Eukaryotic</a:t>
            </a:r>
          </a:p>
        </p:txBody>
      </p:sp>
    </p:spTree>
    <p:extLst>
      <p:ext uri="{BB962C8B-B14F-4D97-AF65-F5344CB8AC3E}">
        <p14:creationId xmlns:p14="http://schemas.microsoft.com/office/powerpoint/2010/main" val="140628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B61D906-80D8-4B52-824A-D903B154531F}" type="slidenum">
              <a:rPr lang="en-US" b="0"/>
              <a:pPr eaLnBrk="1" hangingPunct="1"/>
              <a:t>5</a:t>
            </a:fld>
            <a:endParaRPr lang="en-US" b="0"/>
          </a:p>
        </p:txBody>
      </p:sp>
      <p:sp>
        <p:nvSpPr>
          <p:cNvPr id="32771" name="Rectangle 2"/>
          <p:cNvSpPr>
            <a:spLocks noGrp="1" noRot="1" noChangeAspect="1" noChangeArrowheads="1" noTextEdit="1"/>
          </p:cNvSpPr>
          <p:nvPr>
            <p:ph type="sldImg"/>
          </p:nvPr>
        </p:nvSpPr>
        <p:spPr>
          <a:xfrm>
            <a:off x="1146175" y="685800"/>
            <a:ext cx="4572000" cy="3429000"/>
          </a:xfrm>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71516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C6CC79F-42F3-47B8-B1B5-76A656411068}" type="slidenum">
              <a:rPr lang="en-US" b="0"/>
              <a:pPr eaLnBrk="1" hangingPunct="1"/>
              <a:t>6</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8904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DDD0500-C1C3-4C1C-B94C-FA0DA0A05FEB}" type="slidenum">
              <a:rPr lang="en-US" b="0"/>
              <a:pPr eaLnBrk="1" hangingPunct="1"/>
              <a:t>7</a:t>
            </a:fld>
            <a:endParaRPr lang="en-US" b="0"/>
          </a:p>
        </p:txBody>
      </p:sp>
      <p:sp>
        <p:nvSpPr>
          <p:cNvPr id="34819" name="Rectangle 2"/>
          <p:cNvSpPr>
            <a:spLocks noGrp="1" noRot="1" noChangeAspect="1" noChangeArrowheads="1" noTextEdit="1"/>
          </p:cNvSpPr>
          <p:nvPr>
            <p:ph type="sldImg"/>
          </p:nvPr>
        </p:nvSpPr>
        <p:spPr>
          <a:xfrm>
            <a:off x="1149350" y="685800"/>
            <a:ext cx="4570413" cy="3429000"/>
          </a:xfrm>
          <a:ln/>
        </p:spPr>
      </p:sp>
      <p:sp>
        <p:nvSpPr>
          <p:cNvPr id="348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7226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6ADA24D-3021-455B-B174-2E565DA9F7E6}" type="slidenum">
              <a:rPr lang="en-US" b="0"/>
              <a:pPr eaLnBrk="1" hangingPunct="1"/>
              <a:t>8</a:t>
            </a:fld>
            <a:endParaRPr lang="en-US" b="0"/>
          </a:p>
        </p:txBody>
      </p:sp>
      <p:sp>
        <p:nvSpPr>
          <p:cNvPr id="35843" name="Rectangle 2"/>
          <p:cNvSpPr>
            <a:spLocks noGrp="1" noRot="1" noChangeAspect="1" noChangeArrowheads="1" noTextEdit="1"/>
          </p:cNvSpPr>
          <p:nvPr>
            <p:ph type="sldImg"/>
          </p:nvPr>
        </p:nvSpPr>
        <p:spPr>
          <a:xfrm>
            <a:off x="1149350"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91456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CF91279-4098-427A-B7A5-9EEFACC31789}" type="slidenum">
              <a:rPr lang="en-US" b="0"/>
              <a:pPr eaLnBrk="1" hangingPunct="1"/>
              <a:t>9</a:t>
            </a:fld>
            <a:endParaRPr lang="en-US" b="0"/>
          </a:p>
        </p:txBody>
      </p:sp>
      <p:sp>
        <p:nvSpPr>
          <p:cNvPr id="36867" name="Rectangle 2"/>
          <p:cNvSpPr>
            <a:spLocks noGrp="1" noRot="1" noChangeAspect="1" noChangeArrowheads="1" noTextEdit="1"/>
          </p:cNvSpPr>
          <p:nvPr>
            <p:ph type="sldImg"/>
          </p:nvPr>
        </p:nvSpPr>
        <p:spPr>
          <a:xfrm>
            <a:off x="1146175" y="685800"/>
            <a:ext cx="4572000" cy="3429000"/>
          </a:xfrm>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2821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D3E8BE-349B-48C4-AEB7-4935CBF7A184}" type="slidenum">
              <a:rPr lang="en-US"/>
              <a:pPr/>
              <a:t>‹#›</a:t>
            </a:fld>
            <a:endParaRPr lang="en-US"/>
          </a:p>
        </p:txBody>
      </p:sp>
    </p:spTree>
    <p:extLst>
      <p:ext uri="{BB962C8B-B14F-4D97-AF65-F5344CB8AC3E}">
        <p14:creationId xmlns:p14="http://schemas.microsoft.com/office/powerpoint/2010/main" val="11950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95E806-2474-49E0-8FB6-6F0A0480FA4A}" type="slidenum">
              <a:rPr lang="en-US"/>
              <a:pPr/>
              <a:t>‹#›</a:t>
            </a:fld>
            <a:endParaRPr lang="en-US"/>
          </a:p>
        </p:txBody>
      </p:sp>
    </p:spTree>
    <p:extLst>
      <p:ext uri="{BB962C8B-B14F-4D97-AF65-F5344CB8AC3E}">
        <p14:creationId xmlns:p14="http://schemas.microsoft.com/office/powerpoint/2010/main" val="162152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2C7A0-9135-475A-86B8-03C5F70CB72C}" type="slidenum">
              <a:rPr lang="en-US"/>
              <a:pPr/>
              <a:t>‹#›</a:t>
            </a:fld>
            <a:endParaRPr lang="en-US"/>
          </a:p>
        </p:txBody>
      </p:sp>
    </p:spTree>
    <p:extLst>
      <p:ext uri="{BB962C8B-B14F-4D97-AF65-F5344CB8AC3E}">
        <p14:creationId xmlns:p14="http://schemas.microsoft.com/office/powerpoint/2010/main" val="245944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EEC39E-6AC3-40D1-B6E5-E646372648E3}" type="slidenum">
              <a:rPr lang="en-US"/>
              <a:pPr/>
              <a:t>‹#›</a:t>
            </a:fld>
            <a:endParaRPr lang="en-US"/>
          </a:p>
        </p:txBody>
      </p:sp>
    </p:spTree>
    <p:extLst>
      <p:ext uri="{BB962C8B-B14F-4D97-AF65-F5344CB8AC3E}">
        <p14:creationId xmlns:p14="http://schemas.microsoft.com/office/powerpoint/2010/main" val="77474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496A677-C856-44F0-88F9-6E9BFDD95F4C}" type="slidenum">
              <a:rPr lang="en-US"/>
              <a:pPr/>
              <a:t>‹#›</a:t>
            </a:fld>
            <a:endParaRPr lang="en-US"/>
          </a:p>
        </p:txBody>
      </p:sp>
    </p:spTree>
    <p:extLst>
      <p:ext uri="{BB962C8B-B14F-4D97-AF65-F5344CB8AC3E}">
        <p14:creationId xmlns:p14="http://schemas.microsoft.com/office/powerpoint/2010/main" val="177590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B4DDF-8351-4807-B745-8A5377BC0130}" type="slidenum">
              <a:rPr lang="en-US"/>
              <a:pPr/>
              <a:t>‹#›</a:t>
            </a:fld>
            <a:endParaRPr lang="en-US"/>
          </a:p>
        </p:txBody>
      </p:sp>
    </p:spTree>
    <p:extLst>
      <p:ext uri="{BB962C8B-B14F-4D97-AF65-F5344CB8AC3E}">
        <p14:creationId xmlns:p14="http://schemas.microsoft.com/office/powerpoint/2010/main" val="427082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5ADFDB-6566-4F8B-AAFB-BCC451903527}" type="slidenum">
              <a:rPr lang="en-US"/>
              <a:pPr>
                <a:defRPr/>
              </a:pPr>
              <a:t>‹#›</a:t>
            </a:fld>
            <a:endParaRPr lang="en-US"/>
          </a:p>
        </p:txBody>
      </p:sp>
    </p:spTree>
    <p:extLst>
      <p:ext uri="{BB962C8B-B14F-4D97-AF65-F5344CB8AC3E}">
        <p14:creationId xmlns:p14="http://schemas.microsoft.com/office/powerpoint/2010/main" val="7370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FA6A2D-8ECF-43D9-BC7F-B6D73CBCF3EC}" type="slidenum">
              <a:rPr lang="en-US"/>
              <a:pPr/>
              <a:t>‹#›</a:t>
            </a:fld>
            <a:endParaRPr lang="en-US"/>
          </a:p>
        </p:txBody>
      </p:sp>
    </p:spTree>
    <p:extLst>
      <p:ext uri="{BB962C8B-B14F-4D97-AF65-F5344CB8AC3E}">
        <p14:creationId xmlns:p14="http://schemas.microsoft.com/office/powerpoint/2010/main" val="9565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802633-519A-4967-8DD7-FC654972DB25}" type="slidenum">
              <a:rPr lang="en-US"/>
              <a:pPr/>
              <a:t>‹#›</a:t>
            </a:fld>
            <a:endParaRPr lang="en-US"/>
          </a:p>
        </p:txBody>
      </p:sp>
    </p:spTree>
    <p:extLst>
      <p:ext uri="{BB962C8B-B14F-4D97-AF65-F5344CB8AC3E}">
        <p14:creationId xmlns:p14="http://schemas.microsoft.com/office/powerpoint/2010/main" val="161860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1782A7-46BA-4444-ABD8-A875BF67EA7F}" type="slidenum">
              <a:rPr lang="en-US"/>
              <a:pPr/>
              <a:t>‹#›</a:t>
            </a:fld>
            <a:endParaRPr lang="en-US"/>
          </a:p>
        </p:txBody>
      </p:sp>
    </p:spTree>
    <p:extLst>
      <p:ext uri="{BB962C8B-B14F-4D97-AF65-F5344CB8AC3E}">
        <p14:creationId xmlns:p14="http://schemas.microsoft.com/office/powerpoint/2010/main" val="19895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3AB400-FE66-4348-A700-6B34BA6CA840}" type="slidenum">
              <a:rPr lang="en-US"/>
              <a:pPr/>
              <a:t>‹#›</a:t>
            </a:fld>
            <a:endParaRPr lang="en-US"/>
          </a:p>
        </p:txBody>
      </p:sp>
    </p:spTree>
    <p:extLst>
      <p:ext uri="{BB962C8B-B14F-4D97-AF65-F5344CB8AC3E}">
        <p14:creationId xmlns:p14="http://schemas.microsoft.com/office/powerpoint/2010/main" val="276731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9AFE5B-A7F9-4CD4-8B86-DC844F0FC23B}" type="slidenum">
              <a:rPr lang="en-US"/>
              <a:pPr/>
              <a:t>‹#›</a:t>
            </a:fld>
            <a:endParaRPr lang="en-US"/>
          </a:p>
        </p:txBody>
      </p:sp>
    </p:spTree>
    <p:extLst>
      <p:ext uri="{BB962C8B-B14F-4D97-AF65-F5344CB8AC3E}">
        <p14:creationId xmlns:p14="http://schemas.microsoft.com/office/powerpoint/2010/main" val="364376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5A7B1C2-DC11-4459-AF8D-D377C6A0305E}" type="slidenum">
              <a:rPr lang="en-US"/>
              <a:pPr/>
              <a:t>‹#›</a:t>
            </a:fld>
            <a:endParaRPr lang="en-US"/>
          </a:p>
        </p:txBody>
      </p:sp>
    </p:spTree>
    <p:extLst>
      <p:ext uri="{BB962C8B-B14F-4D97-AF65-F5344CB8AC3E}">
        <p14:creationId xmlns:p14="http://schemas.microsoft.com/office/powerpoint/2010/main" val="340515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032B0-FC17-45D5-A89D-48EDB4043E3D}" type="slidenum">
              <a:rPr lang="en-US"/>
              <a:pPr/>
              <a:t>‹#›</a:t>
            </a:fld>
            <a:endParaRPr lang="en-US"/>
          </a:p>
        </p:txBody>
      </p:sp>
    </p:spTree>
    <p:extLst>
      <p:ext uri="{BB962C8B-B14F-4D97-AF65-F5344CB8AC3E}">
        <p14:creationId xmlns:p14="http://schemas.microsoft.com/office/powerpoint/2010/main" val="177871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1E1945-DCC7-4E28-B06B-EF1CE02858E8}" type="slidenum">
              <a:rPr lang="en-US"/>
              <a:pPr/>
              <a:t>‹#›</a:t>
            </a:fld>
            <a:endParaRPr lang="en-US"/>
          </a:p>
        </p:txBody>
      </p:sp>
    </p:spTree>
    <p:extLst>
      <p:ext uri="{BB962C8B-B14F-4D97-AF65-F5344CB8AC3E}">
        <p14:creationId xmlns:p14="http://schemas.microsoft.com/office/powerpoint/2010/main" val="877591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9AF96E9-8F07-44AF-89B6-9C794A4F2A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image" Target="../media/image2.jpeg"/><Relationship Id="rId5" Type="http://schemas.openxmlformats.org/officeDocument/2006/relationships/hyperlink" Target="http://en.wikipedia.org/wiki/File:DNA_replication_split.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image" Target="../media/image4.png"/><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image" Target="../media/image14.jpe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Three_cell_growth_types.png" TargetMode="External"/><Relationship Id="rId4" Type="http://schemas.openxmlformats.org/officeDocument/2006/relationships/image" Target="../media/image15.png"/><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tami-port.suite101.com/cell-division-binary-fission-mitosis--meiosis-a386007" TargetMode="External"/><Relationship Id="rId4" Type="http://schemas.openxmlformats.org/officeDocument/2006/relationships/hyperlink" Target="http://www.scienceprofonline.org/genetics/what-is-dna-deoxyribonucleic-acid.html" TargetMode="External"/><Relationship Id="rId5" Type="http://schemas.openxmlformats.org/officeDocument/2006/relationships/image" Target="../media/image16.jpeg"/><Relationship Id="rId6" Type="http://schemas.openxmlformats.org/officeDocument/2006/relationships/hyperlink" Target="http://en.wikipedia.org/wiki/File:Three_cell_growth_types.pn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microbiology/bacterial-genetics-plasmid-dna-conjugation-gene-transfer.html" TargetMode="External"/><Relationship Id="rId4" Type="http://schemas.openxmlformats.org/officeDocument/2006/relationships/hyperlink" Target="http://en.wikipedia.org/wiki/File:Staphylococcus_aureus_(AB_Test).jpg" TargetMode="External"/><Relationship Id="rId5" Type="http://schemas.openxmlformats.org/officeDocument/2006/relationships/image" Target="../media/image19.jpeg"/><Relationship Id="rId6" Type="http://schemas.openxmlformats.org/officeDocument/2006/relationships/hyperlink" Target="http://www.sumanasinc.com/scienceinfocus/antibiotics/antibiotics_fla.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biologycorner.com/bio1/DNA.html" TargetMode="External"/><Relationship Id="rId5" Type="http://schemas.openxmlformats.org/officeDocument/2006/relationships/image" Target="../media/image21.png"/><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hyperlink" Target="http://en.wikipedia.org/wiki/File:Wolfsburg_VW-Werk.jpg" TargetMode="External"/><Relationship Id="rId8" Type="http://schemas.openxmlformats.org/officeDocument/2006/relationships/hyperlink" Target="http://en.wikipedia.org/wiki/File:Red_truck_USA.JPG" TargetMode="External"/><Relationship Id="rId9" Type="http://schemas.openxmlformats.org/officeDocument/2006/relationships/hyperlink" Target="http://en.wikipedia.org/wiki/File:Translation.gif" TargetMode="External"/><Relationship Id="rId10" Type="http://schemas.openxmlformats.org/officeDocument/2006/relationships/image" Target="../media/image24.jpeg"/><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Difference_DNA_RNA-EN.svg" TargetMode="External"/><Relationship Id="rId4" Type="http://schemas.openxmlformats.org/officeDocument/2006/relationships/image" Target="../media/image25.jpeg"/><Relationship Id="rId5" Type="http://schemas.openxmlformats.org/officeDocument/2006/relationships/hyperlink" Target="http://www.scienceprofonline.org/chemistry/nucleotides-nucleic-acids-atp-rna-dna.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books.org/wiki/File:Peptide_syn.png" TargetMode="External"/><Relationship Id="rId5" Type="http://schemas.openxmlformats.org/officeDocument/2006/relationships/hyperlink" Target="http://en.wikipedia.org/wiki/File:DNA_replication_split.svg" TargetMode="External"/><Relationship Id="rId6" Type="http://schemas.openxmlformats.org/officeDocument/2006/relationships/image" Target="../media/image3.jpeg"/><Relationship Id="rId7"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26.jpeg"/><Relationship Id="rId6" Type="http://schemas.openxmlformats.org/officeDocument/2006/relationships/hyperlink" Target="http://commons.wikimedia.org/wiki/File:DNA_transcription.svg" TargetMode="External"/><Relationship Id="rId7" Type="http://schemas.openxmlformats.org/officeDocument/2006/relationships/hyperlink" Target="http://highered.mcgraw-hill.com/sites/0072507470/student_view0/chapter3/animation__mrna_synthesis__transcription___quiz_1_.html" TargetMode="External"/><Relationship Id="rId8" Type="http://schemas.openxmlformats.org/officeDocument/2006/relationships/hyperlink" Target="http://bcs.whfreeman.com/thelifewire/content/chp12/1202001.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3.jpeg"/><Relationship Id="rId5" Type="http://schemas.openxmlformats.org/officeDocument/2006/relationships/hyperlink" Target="https://commons.wikimedia.org/wiki/File:Codon-Anticodon_pairing.svg" TargetMode="External"/><Relationship Id="rId6" Type="http://schemas.openxmlformats.org/officeDocument/2006/relationships/hyperlink" Target="http://en.wikibooks.org/wiki/File:Peptide_syn.png" TargetMode="External"/><Relationship Id="rId7" Type="http://schemas.openxmlformats.org/officeDocument/2006/relationships/image" Target="../media/image27.jpe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en.wikibooks.org/wiki/File:Peptide_syn.png" TargetMode="External"/><Relationship Id="rId5" Type="http://schemas.openxmlformats.org/officeDocument/2006/relationships/hyperlink" Target="http://highered.mcgraw-hill.com/sites/0072507470/student_view0/chapter3/animation__how_translation_works.html" TargetMode="External"/><Relationship Id="rId6" Type="http://schemas.openxmlformats.org/officeDocument/2006/relationships/hyperlink" Target="http://en.wikipedia.org/wiki/File:Translation.gif"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learn.genetics.utah.edu/content/begin/dna/transcribe/" TargetMode="External"/><Relationship Id="rId5" Type="http://schemas.openxmlformats.org/officeDocument/2006/relationships/hyperlink" Target="http://www.scienceprofonline.org/genetics/nucleic-acid-function-DNA-replication-transcription-translatio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ell-biology/eukaryotic-cell-parts-functions-diagrams.html" TargetMode="External"/><Relationship Id="rId5" Type="http://schemas.openxmlformats.org/officeDocument/2006/relationships/hyperlink" Target="http://www.scienceprofonline.org/chemistry/what-are-proteins-amino-acids-peptide-bonds.html" TargetMode="External"/><Relationship Id="rId6" Type="http://schemas.openxmlformats.org/officeDocument/2006/relationships/image" Target="../media/image2.jpeg"/><Relationship Id="rId7" Type="http://schemas.openxmlformats.org/officeDocument/2006/relationships/hyperlink" Target="http://en.wikipedia.org/wiki/File:DNA_replication_split.svg" TargetMode="External"/><Relationship Id="rId8" Type="http://schemas.openxmlformats.org/officeDocument/2006/relationships/hyperlink" Target="http://en.wikibooks.org/wiki/File:Peptide_syn.png" TargetMode="External"/><Relationship Id="rId9" Type="http://schemas.openxmlformats.org/officeDocument/2006/relationships/image" Target="../media/image3.jpeg"/><Relationship Id="rId10" Type="http://schemas.openxmlformats.org/officeDocument/2006/relationships/image" Target="../media/image29.jpeg"/><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books.org/wiki/File:Peptide_syn.png" TargetMode="External"/><Relationship Id="rId4" Type="http://schemas.openxmlformats.org/officeDocument/2006/relationships/hyperlink" Target="http://en.wikipedia.org/wiki/File:DNA_replication_split.svg" TargetMode="External"/><Relationship Id="rId5" Type="http://schemas.openxmlformats.org/officeDocument/2006/relationships/image" Target="../media/image3.jpeg"/><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CFTR_Protein_Panels.svg" TargetMode="Externa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commons.wikimedia.org/wiki/File:Blausen_0286_CysticFibrosis.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commons.wikimedia.org/wiki/File:Sickle_cell_01.jpg" TargetMode="External"/></Relationships>
</file>

<file path=ppt/slides/_rels/slide28.xml.rels><?xml version="1.0" encoding="UTF-8" standalone="yes"?>
<Relationships xmlns="http://schemas.openxmlformats.org/package/2006/relationships"><Relationship Id="rId11" Type="http://schemas.openxmlformats.org/officeDocument/2006/relationships/hyperlink" Target="http://www.scienceprofonline.com/vcbc/molecular-genetics-transcription-tranlation-main.html" TargetMode="External"/><Relationship Id="rId12" Type="http://schemas.openxmlformats.org/officeDocument/2006/relationships/hyperlink" Target="http://www.johnkyrk.com/DNAtranscription.html" TargetMode="External"/><Relationship Id="rId13" Type="http://schemas.openxmlformats.org/officeDocument/2006/relationships/hyperlink" Target="http://learn.genetics.utah.edu/content/begin/dna/transcribe/" TargetMode="External"/><Relationship Id="rId14" Type="http://schemas.openxmlformats.org/officeDocument/2006/relationships/hyperlink" Target="http://www.youtube.com/watch?v=983lhh20rGY" TargetMode="External"/><Relationship Id="rId15" Type="http://schemas.openxmlformats.org/officeDocument/2006/relationships/hyperlink" Target="http://www.youtube.com/watch?v=41_Ne5mS2ls" TargetMode="External"/><Relationship Id="rId16" Type="http://schemas.openxmlformats.org/officeDocument/2006/relationships/image" Target="../media/image33.wmf"/><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scienceprofonline.com/vcbc/molecular-genetics-replic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Mx3xJYXoSoQ" TargetMode="External"/><Relationship Id="rId6" Type="http://schemas.openxmlformats.org/officeDocument/2006/relationships/hyperlink" Target="http://www.johnkyrk.com/DNAanatomy.html" TargetMode="External"/><Relationship Id="rId7" Type="http://schemas.openxmlformats.org/officeDocument/2006/relationships/hyperlink" Target="http://learn.genetics.utah.edu/content/begin/dna/builddna/" TargetMode="External"/><Relationship Id="rId8" Type="http://schemas.openxmlformats.org/officeDocument/2006/relationships/hyperlink" Target="http://www.wiley.com/college/pratt/0471393878/student/animations/dna_replication/index.html" TargetMode="External"/><Relationship Id="rId9" Type="http://schemas.openxmlformats.org/officeDocument/2006/relationships/hyperlink" Target="http://www.youtube.com/watch?v=teV62zrm2P0" TargetMode="External"/><Relationship Id="rId10" Type="http://schemas.openxmlformats.org/officeDocument/2006/relationships/hyperlink" Target="http://www.johnkyrk.com/DNAreplicatio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image" Target="../media/image4.pn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5.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en.wikipedia.org/wiki/File:Gene.png" TargetMode="External"/><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en.wikipedia.org/wiki/File:DNA_chemical_structure.sv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en/b/b9/Nucleotides.png" TargetMode="External"/><Relationship Id="rId4" Type="http://schemas.openxmlformats.org/officeDocument/2006/relationships/image" Target="../media/image9.png"/><Relationship Id="rId5" Type="http://schemas.openxmlformats.org/officeDocument/2006/relationships/hyperlink" Target="http://en.wikipedia.org/wiki/File:Nucleotides_1.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science-image-libr/sci-image-libr-genetics.html" TargetMode="External"/><Relationship Id="rId4" Type="http://schemas.openxmlformats.org/officeDocument/2006/relationships/hyperlink" Target="http://en.wikipedia.org/wiki/File:DNA_chemical_structure.svg" TargetMode="External"/><Relationship Id="rId5" Type="http://schemas.openxmlformats.org/officeDocument/2006/relationships/hyperlink" Target="http://www.biologycorner.com/bio1/DNA.html" TargetMode="External"/><Relationship Id="rId6" Type="http://schemas.openxmlformats.org/officeDocument/2006/relationships/hyperlink" Target="http://www.scienceprofonline.com/" TargetMode="External"/><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5C..%5C..%5C..%5C1_TEACHING%5CKVCC%5CHCR118%5CHCR118%20Current%20Materials%5C118%20PPT%20LECTURES%5Cwhyfiles.org%5C034clone%5Cdna.html" TargetMode="External"/><Relationship Id="rId4" Type="http://schemas.openxmlformats.org/officeDocument/2006/relationships/hyperlink" Target="http://www.scienceprofonline.com/" TargetMode="External"/><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a:solidFill>
                  <a:schemeClr val="tx2"/>
                </a:solidFill>
                <a:latin typeface="Comic Sans MS" panose="030F0702030302020204" pitchFamily="66" charset="0"/>
              </a:rPr>
              <a:t>About </a:t>
            </a:r>
            <a:r>
              <a:rPr lang="en-US" sz="2800">
                <a:solidFill>
                  <a:schemeClr val="tx2"/>
                </a:solidFill>
                <a:latin typeface="Comic Sans MS" panose="030F0702030302020204" pitchFamily="66" charset="0"/>
                <a:hlinkClick r:id="rId4"/>
              </a:rPr>
              <a:t>Science Prof Online</a:t>
            </a:r>
            <a:r>
              <a:rPr lang="en-US" sz="2800">
                <a:solidFill>
                  <a:schemeClr val="tx2"/>
                </a:solidFill>
                <a:latin typeface="Comic Sans MS" panose="030F0702030302020204" pitchFamily="66" charset="0"/>
              </a:rPr>
              <a:t> </a:t>
            </a:r>
          </a:p>
          <a:p>
            <a:pPr algn="ctr" eaLnBrk="1" hangingPunct="1"/>
            <a:r>
              <a:rPr lang="en-US" sz="2800">
                <a:solidFill>
                  <a:schemeClr val="tx2"/>
                </a:solidFill>
                <a:latin typeface="Comic Sans MS" panose="030F0702030302020204"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buFontTx/>
              <a:buChar char="•"/>
            </a:pPr>
            <a:r>
              <a:rPr lang="en-US" sz="1400">
                <a:latin typeface="Comic Sans MS" panose="030F0702030302020204" pitchFamily="66" charset="0"/>
              </a:rPr>
              <a:t> </a:t>
            </a:r>
            <a:r>
              <a:rPr lang="en-US" sz="1200" b="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b="0" i="1">
                <a:latin typeface="Comic Sans MS" panose="030F0702030302020204" pitchFamily="66" charset="0"/>
              </a:rPr>
              <a:t>slide show mode </a:t>
            </a:r>
            <a:r>
              <a:rPr lang="en-US" sz="1200" b="0">
                <a:latin typeface="Comic Sans MS" panose="030F0702030302020204" pitchFamily="66" charset="0"/>
              </a:rPr>
              <a:t>to use the hyperlinks directly.</a:t>
            </a:r>
          </a:p>
          <a:p>
            <a:pPr eaLnBrk="1" hangingPunct="1">
              <a:lnSpc>
                <a:spcPct val="80000"/>
              </a:lnSpc>
              <a:spcBef>
                <a:spcPct val="20000"/>
              </a:spcBef>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b="0" i="1">
                <a:latin typeface="Comic Sans MS" panose="030F0702030302020204" pitchFamily="66" charset="0"/>
              </a:rPr>
              <a:t>slide show mode </a:t>
            </a:r>
            <a:r>
              <a:rPr lang="en-US" sz="1200" b="0">
                <a:latin typeface="Comic Sans MS" panose="030F0702030302020204" pitchFamily="66" charset="0"/>
              </a:rPr>
              <a:t>to utilize hyperlinks and animations.</a:t>
            </a:r>
          </a:p>
          <a:p>
            <a:pPr eaLnBrk="1" hangingPunct="1">
              <a:lnSpc>
                <a:spcPct val="80000"/>
              </a:lnSpc>
              <a:spcBef>
                <a:spcPct val="20000"/>
              </a:spcBef>
            </a:pPr>
            <a:r>
              <a:rPr lang="en-US" sz="1200" b="0">
                <a:latin typeface="Comic Sans MS" panose="030F0702030302020204" pitchFamily="66" charset="0"/>
              </a:rPr>
              <a:t>	</a:t>
            </a:r>
          </a:p>
          <a:p>
            <a:pPr eaLnBrk="1" hangingPunct="1">
              <a:lnSpc>
                <a:spcPct val="80000"/>
              </a:lnSpc>
              <a:spcBef>
                <a:spcPct val="20000"/>
              </a:spcBef>
              <a:buFontTx/>
              <a:buChar char="•"/>
            </a:pPr>
            <a:r>
              <a:rPr lang="en-US" sz="1200" b="0">
                <a:latin typeface="Comic Sans MS" panose="030F0702030302020204" pitchFamily="66" charset="0"/>
              </a:rPr>
              <a:t>This digital resource is licensed under Creative Commons </a:t>
            </a:r>
            <a:r>
              <a:rPr lang="en-US" sz="1100" b="0">
                <a:latin typeface="Comic Sans MS" panose="030F0702030302020204" pitchFamily="66" charset="0"/>
              </a:rPr>
              <a:t>Attribution-ShareAlike 3.0:</a:t>
            </a:r>
          </a:p>
          <a:p>
            <a:pPr eaLnBrk="1" hangingPunct="1">
              <a:lnSpc>
                <a:spcPct val="80000"/>
              </a:lnSpc>
              <a:spcBef>
                <a:spcPct val="20000"/>
              </a:spcBef>
            </a:pPr>
            <a:r>
              <a:rPr lang="en-US" sz="1100" b="0">
                <a:latin typeface="Comic Sans MS" panose="030F0702030302020204" pitchFamily="66" charset="0"/>
              </a:rPr>
              <a:t>  </a:t>
            </a:r>
            <a:r>
              <a:rPr lang="en-US" sz="1100" b="0">
                <a:latin typeface="Comic Sans MS" panose="030F0702030302020204" pitchFamily="66" charset="0"/>
                <a:hlinkClick r:id="rId5"/>
              </a:rPr>
              <a:t>http://creativecommons.org/licenses/by-sa/3.0</a:t>
            </a:r>
            <a:r>
              <a:rPr lang="en-US" sz="1100">
                <a:latin typeface="Comic Sans MS" panose="030F0702030302020204" pitchFamily="66" charset="0"/>
                <a:hlinkClick r:id="rId5"/>
              </a:rPr>
              <a:t>/</a:t>
            </a:r>
            <a:r>
              <a:rPr lang="en-US" sz="1100">
                <a:latin typeface="Comic Sans MS" panose="030F0702030302020204" pitchFamily="66" charset="0"/>
              </a:rPr>
              <a:t>	                 </a:t>
            </a:r>
            <a:endParaRPr lang="en-US" sz="1200">
              <a:latin typeface="Comic Sans MS" panose="030F0702030302020204"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Alicia Cepaitis,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Creative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6"/>
              </a:rPr>
              <a:t>alicia@scienceprofonline.com</a:t>
            </a:r>
            <a:endParaRPr lang="en-US" sz="1200" b="0">
              <a:latin typeface="Comic Sans MS" panose="030F0702030302020204" pitchFamily="66" charset="0"/>
              <a:cs typeface="Arial" panose="020B0604020202020204" pitchFamily="34" charset="0"/>
            </a:endParaRPr>
          </a:p>
        </p:txBody>
      </p:sp>
      <p:sp>
        <p:nvSpPr>
          <p:cNvPr id="2054"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
        <p:nvSpPr>
          <p:cNvPr id="2055" name="Text Box 14"/>
          <p:cNvSpPr txBox="1">
            <a:spLocks noChangeArrowheads="1"/>
          </p:cNvSpPr>
          <p:nvPr/>
        </p:nvSpPr>
        <p:spPr bwMode="auto">
          <a:xfrm>
            <a:off x="6097588" y="6615113"/>
            <a:ext cx="30749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sz="1000" b="0">
                <a:latin typeface="Comic Sans MS" panose="030F0702030302020204" pitchFamily="66" charset="0"/>
                <a:cs typeface="Arial" panose="020B0604020202020204" pitchFamily="34" charset="0"/>
              </a:rPr>
              <a:t>Image: Compound microscope objectives, T. Port</a:t>
            </a:r>
          </a:p>
        </p:txBody>
      </p:sp>
      <p:sp>
        <p:nvSpPr>
          <p:cNvPr id="2056" name="Text Box 8"/>
          <p:cNvSpPr txBox="1">
            <a:spLocks noChangeArrowheads="1"/>
          </p:cNvSpPr>
          <p:nvPr/>
        </p:nvSpPr>
        <p:spPr bwMode="auto">
          <a:xfrm>
            <a:off x="5930900" y="5241925"/>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Tami Port,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Creator of 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Executive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8"/>
              </a:rPr>
              <a:t>info@scienceprofonline.com</a:t>
            </a:r>
            <a:endParaRPr lang="en-US" sz="1200" b="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4724400" cy="715962"/>
          </a:xfrm>
        </p:spPr>
        <p:txBody>
          <a:bodyPr/>
          <a:lstStyle/>
          <a:p>
            <a:pPr algn="l" eaLnBrk="1" hangingPunct="1"/>
            <a:r>
              <a:rPr lang="en-US" sz="4000" b="1" dirty="0" smtClean="0">
                <a:solidFill>
                  <a:srgbClr val="00CCFF"/>
                </a:solidFill>
                <a:latin typeface="Comic Sans MS" panose="030F0702030302020204" pitchFamily="66" charset="0"/>
              </a:rPr>
              <a:t>DNA Replication</a:t>
            </a:r>
          </a:p>
        </p:txBody>
      </p:sp>
      <p:sp>
        <p:nvSpPr>
          <p:cNvPr id="11267" name="Rectangle 3"/>
          <p:cNvSpPr>
            <a:spLocks noGrp="1" noChangeArrowheads="1"/>
          </p:cNvSpPr>
          <p:nvPr>
            <p:ph type="body" sz="half" idx="1"/>
          </p:nvPr>
        </p:nvSpPr>
        <p:spPr>
          <a:xfrm>
            <a:off x="266700" y="1143000"/>
            <a:ext cx="5372100" cy="5181600"/>
          </a:xfrm>
        </p:spPr>
        <p:txBody>
          <a:bodyPr/>
          <a:lstStyle/>
          <a:p>
            <a:pPr eaLnBrk="1" hangingPunct="1">
              <a:lnSpc>
                <a:spcPct val="80000"/>
              </a:lnSpc>
            </a:pPr>
            <a:r>
              <a:rPr lang="en-US" sz="1800" b="1" dirty="0" smtClean="0">
                <a:latin typeface="Comic Sans MS" panose="030F0702030302020204" pitchFamily="66" charset="0"/>
              </a:rPr>
              <a:t>Copying</a:t>
            </a:r>
            <a:r>
              <a:rPr lang="en-US" sz="1800" dirty="0" smtClean="0">
                <a:latin typeface="Comic Sans MS" panose="030F0702030302020204" pitchFamily="66" charset="0"/>
              </a:rPr>
              <a:t> of a double-stranded </a:t>
            </a:r>
          </a:p>
          <a:p>
            <a:pPr eaLnBrk="1" hangingPunct="1">
              <a:lnSpc>
                <a:spcPct val="80000"/>
              </a:lnSpc>
              <a:buFontTx/>
              <a:buNone/>
            </a:pPr>
            <a:r>
              <a:rPr lang="en-US" sz="1800" dirty="0" smtClean="0">
                <a:latin typeface="Comic Sans MS" panose="030F0702030302020204" pitchFamily="66" charset="0"/>
              </a:rPr>
              <a:t>	DNA molecule.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Each </a:t>
            </a:r>
            <a:r>
              <a:rPr lang="en-US" sz="1800" dirty="0" smtClean="0">
                <a:latin typeface="Comic Sans MS" panose="030F0702030302020204" pitchFamily="66" charset="0"/>
                <a:hlinkClick r:id="rId3"/>
              </a:rPr>
              <a:t>DNA</a:t>
            </a:r>
            <a:r>
              <a:rPr lang="en-US" sz="1800" dirty="0" smtClean="0">
                <a:latin typeface="Comic Sans MS" panose="030F0702030302020204" pitchFamily="66" charset="0"/>
              </a:rPr>
              <a:t> strand holds the same genetic information, so each strand can serve as a template for the new, opposite strand.</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 The </a:t>
            </a:r>
            <a:r>
              <a:rPr lang="en-US" sz="1800" b="1" dirty="0" smtClean="0">
                <a:latin typeface="Comic Sans MS" panose="030F0702030302020204" pitchFamily="66" charset="0"/>
              </a:rPr>
              <a:t>parent</a:t>
            </a:r>
            <a:r>
              <a:rPr lang="en-US" sz="1800" dirty="0" smtClean="0">
                <a:latin typeface="Comic Sans MS" panose="030F0702030302020204" pitchFamily="66" charset="0"/>
              </a:rPr>
              <a:t> (a.k.a. __________ )</a:t>
            </a:r>
          </a:p>
          <a:p>
            <a:pPr eaLnBrk="1" hangingPunct="1">
              <a:lnSpc>
                <a:spcPct val="80000"/>
              </a:lnSpc>
              <a:buFontTx/>
              <a:buNone/>
            </a:pPr>
            <a:r>
              <a:rPr lang="en-US" sz="1800" dirty="0" smtClean="0">
                <a:latin typeface="Comic Sans MS" panose="030F0702030302020204" pitchFamily="66" charset="0"/>
              </a:rPr>
              <a:t>	strand is preserved and the </a:t>
            </a:r>
            <a:r>
              <a:rPr lang="en-US" sz="1800" b="1" dirty="0" smtClean="0">
                <a:latin typeface="Comic Sans MS" panose="030F0702030302020204" pitchFamily="66" charset="0"/>
              </a:rPr>
              <a:t>daughter (</a:t>
            </a:r>
            <a:r>
              <a:rPr lang="en-US" sz="1800" dirty="0" smtClean="0">
                <a:latin typeface="Comic Sans MS" panose="030F0702030302020204" pitchFamily="66" charset="0"/>
              </a:rPr>
              <a:t>a.k.a. ___________) strand is assembled from nucleotides.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This is called </a:t>
            </a:r>
            <a:r>
              <a:rPr lang="en-US" sz="1800" b="1" dirty="0" smtClean="0">
                <a:latin typeface="Comic Sans MS" panose="030F0702030302020204" pitchFamily="66" charset="0"/>
              </a:rPr>
              <a:t>semi-conservative </a:t>
            </a:r>
            <a:r>
              <a:rPr lang="en-US" sz="1800" dirty="0" smtClean="0">
                <a:latin typeface="Comic Sans MS" panose="030F0702030302020204" pitchFamily="66" charset="0"/>
              </a:rPr>
              <a:t>replication.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Resulting double-stranded DNA molecules are identical.</a:t>
            </a:r>
          </a:p>
          <a:p>
            <a:pPr eaLnBrk="1" hangingPunct="1">
              <a:lnSpc>
                <a:spcPct val="80000"/>
              </a:lnSpc>
            </a:pPr>
            <a:endParaRPr lang="en-US" sz="1800" dirty="0">
              <a:latin typeface="Comic Sans MS" panose="030F0702030302020204" pitchFamily="66" charset="0"/>
            </a:endParaRPr>
          </a:p>
          <a:p>
            <a:pPr eaLnBrk="1" hangingPunct="1">
              <a:lnSpc>
                <a:spcPct val="80000"/>
              </a:lnSpc>
            </a:pPr>
            <a:r>
              <a:rPr lang="en-US" sz="2000" b="1" dirty="0" smtClean="0">
                <a:solidFill>
                  <a:srgbClr val="FF0000"/>
                </a:solidFill>
                <a:latin typeface="Comic Sans MS" pitchFamily="66" charset="0"/>
              </a:rPr>
              <a:t>Q</a:t>
            </a:r>
            <a:r>
              <a:rPr lang="en-US" sz="1800" b="1" dirty="0" smtClean="0">
                <a:latin typeface="Comic Sans MS" pitchFamily="66" charset="0"/>
              </a:rPr>
              <a:t>: Why would a cell need to copy its DNA?</a:t>
            </a:r>
          </a:p>
          <a:p>
            <a:pPr eaLnBrk="1" hangingPunct="1">
              <a:lnSpc>
                <a:spcPct val="80000"/>
              </a:lnSpc>
            </a:pPr>
            <a:endParaRPr lang="en-US" sz="1800" dirty="0" smtClean="0">
              <a:latin typeface="Comic Sans MS" panose="030F0702030302020204" pitchFamily="66" charset="0"/>
            </a:endParaRPr>
          </a:p>
          <a:p>
            <a:pPr eaLnBrk="1" hangingPunct="1">
              <a:lnSpc>
                <a:spcPct val="70000"/>
              </a:lnSpc>
            </a:pPr>
            <a:endParaRPr lang="en-US" sz="1800" dirty="0" smtClean="0">
              <a:latin typeface="Comic Sans MS" panose="030F0702030302020204" pitchFamily="66" charset="0"/>
            </a:endParaRPr>
          </a:p>
          <a:p>
            <a:pPr eaLnBrk="1" hangingPunct="1">
              <a:lnSpc>
                <a:spcPct val="70000"/>
              </a:lnSpc>
            </a:pPr>
            <a:endParaRPr lang="en-US" sz="2400" dirty="0" smtClean="0"/>
          </a:p>
        </p:txBody>
      </p:sp>
      <p:pic>
        <p:nvPicPr>
          <p:cNvPr id="11268" name="Picture 7" descr="DNA-replication-split-wiki"/>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5715000" y="228600"/>
            <a:ext cx="29083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10"/>
          <p:cNvSpPr txBox="1">
            <a:spLocks noChangeArrowheads="1"/>
          </p:cNvSpPr>
          <p:nvPr/>
        </p:nvSpPr>
        <p:spPr bwMode="auto">
          <a:xfrm>
            <a:off x="5334000" y="6604000"/>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Replication Diagram</a:t>
            </a:r>
            <a:r>
              <a:rPr lang="en-US" sz="1000" b="0">
                <a:latin typeface="Comic Sans MS" panose="030F0702030302020204" pitchFamily="66" charset="0"/>
              </a:rPr>
              <a:t>: Madprime, Wiki</a:t>
            </a:r>
          </a:p>
        </p:txBody>
      </p:sp>
      <p:sp>
        <p:nvSpPr>
          <p:cNvPr id="11270"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p:spPr>
        <p:txBody>
          <a:bodyPr/>
          <a:lstStyle/>
          <a:p>
            <a:pPr algn="l" eaLnBrk="1" hangingPunct="1"/>
            <a:r>
              <a:rPr lang="en-US" sz="4000" b="1" smtClean="0">
                <a:solidFill>
                  <a:srgbClr val="00CCFF"/>
                </a:solidFill>
                <a:latin typeface="Comic Sans MS" panose="030F0702030302020204" pitchFamily="66" charset="0"/>
              </a:rPr>
              <a:t>DNA Replication</a:t>
            </a:r>
          </a:p>
        </p:txBody>
      </p:sp>
      <p:sp>
        <p:nvSpPr>
          <p:cNvPr id="13315" name="Rectangle 3"/>
          <p:cNvSpPr>
            <a:spLocks noGrp="1" noChangeArrowheads="1"/>
          </p:cNvSpPr>
          <p:nvPr>
            <p:ph type="body" sz="half" idx="1"/>
          </p:nvPr>
        </p:nvSpPr>
        <p:spPr>
          <a:xfrm>
            <a:off x="381000" y="1447800"/>
            <a:ext cx="4038600" cy="4373563"/>
          </a:xfrm>
        </p:spPr>
        <p:txBody>
          <a:bodyPr/>
          <a:lstStyle/>
          <a:p>
            <a:pPr eaLnBrk="1" hangingPunct="1">
              <a:lnSpc>
                <a:spcPct val="85000"/>
              </a:lnSpc>
              <a:buFontTx/>
              <a:buNone/>
            </a:pPr>
            <a:r>
              <a:rPr lang="en-US" sz="2400" dirty="0" smtClean="0">
                <a:latin typeface="Comic Sans MS" panose="030F0702030302020204" pitchFamily="66" charset="0"/>
              </a:rPr>
              <a:t>In a cell, </a:t>
            </a:r>
            <a:r>
              <a:rPr lang="en-US" sz="2400" dirty="0" smtClean="0">
                <a:latin typeface="Comic Sans MS" panose="030F0702030302020204" pitchFamily="66" charset="0"/>
                <a:hlinkClick r:id="rId3"/>
              </a:rPr>
              <a:t>DNA </a:t>
            </a:r>
            <a:r>
              <a:rPr lang="en-US" sz="2400" b="1" dirty="0" smtClean="0">
                <a:latin typeface="Comic Sans MS" panose="030F0702030302020204" pitchFamily="66" charset="0"/>
                <a:hlinkClick r:id="rId3"/>
              </a:rPr>
              <a:t>replication</a:t>
            </a:r>
            <a:r>
              <a:rPr lang="en-US" sz="2400" dirty="0" smtClean="0">
                <a:latin typeface="Comic Sans MS" panose="030F0702030302020204" pitchFamily="66" charset="0"/>
                <a:hlinkClick r:id="rId3"/>
              </a:rPr>
              <a:t> </a:t>
            </a:r>
            <a:r>
              <a:rPr lang="en-US" sz="2400" dirty="0" smtClean="0">
                <a:latin typeface="Comic Sans MS" panose="030F0702030302020204" pitchFamily="66" charset="0"/>
              </a:rPr>
              <a:t>must happen before cell division. </a:t>
            </a:r>
          </a:p>
          <a:p>
            <a:pPr eaLnBrk="1" hangingPunct="1">
              <a:lnSpc>
                <a:spcPct val="85000"/>
              </a:lnSpc>
            </a:pPr>
            <a:endParaRPr lang="en-US" sz="2400" dirty="0" smtClean="0">
              <a:latin typeface="Comic Sans MS" panose="030F0702030302020204" pitchFamily="66" charset="0"/>
            </a:endParaRPr>
          </a:p>
          <a:p>
            <a:pPr eaLnBrk="1" hangingPunct="1">
              <a:lnSpc>
                <a:spcPct val="85000"/>
              </a:lnSpc>
            </a:pPr>
            <a:r>
              <a:rPr lang="en-US" sz="2400" b="1" dirty="0" smtClean="0">
                <a:latin typeface="Comic Sans MS" panose="030F0702030302020204" pitchFamily="66" charset="0"/>
              </a:rPr>
              <a:t>Prokaryotes</a:t>
            </a:r>
            <a:r>
              <a:rPr lang="en-US" sz="2400" dirty="0" smtClean="0">
                <a:latin typeface="Comic Sans MS" panose="030F0702030302020204" pitchFamily="66" charset="0"/>
              </a:rPr>
              <a:t> replicate their DNA throughout the interval between cell divisions. </a:t>
            </a:r>
          </a:p>
          <a:p>
            <a:pPr eaLnBrk="1" hangingPunct="1">
              <a:lnSpc>
                <a:spcPct val="85000"/>
              </a:lnSpc>
            </a:pPr>
            <a:endParaRPr lang="en-US" sz="2400" dirty="0" smtClean="0">
              <a:latin typeface="Comic Sans MS" panose="030F0702030302020204" pitchFamily="66" charset="0"/>
            </a:endParaRPr>
          </a:p>
          <a:p>
            <a:pPr eaLnBrk="1" hangingPunct="1">
              <a:lnSpc>
                <a:spcPct val="85000"/>
              </a:lnSpc>
            </a:pPr>
            <a:r>
              <a:rPr lang="en-US" sz="2400" dirty="0" smtClean="0">
                <a:latin typeface="Comic Sans MS" panose="030F0702030302020204" pitchFamily="66" charset="0"/>
              </a:rPr>
              <a:t>In </a:t>
            </a:r>
            <a:r>
              <a:rPr lang="en-US" sz="2400" b="1" dirty="0" smtClean="0">
                <a:latin typeface="Comic Sans MS" panose="030F0702030302020204" pitchFamily="66" charset="0"/>
              </a:rPr>
              <a:t>eukaryotes</a:t>
            </a:r>
            <a:r>
              <a:rPr lang="en-US" sz="2400" dirty="0" smtClean="0">
                <a:latin typeface="Comic Sans MS" panose="030F0702030302020204" pitchFamily="66" charset="0"/>
              </a:rPr>
              <a:t>, timing of replication is highly regulated.</a:t>
            </a:r>
          </a:p>
        </p:txBody>
      </p:sp>
      <p:sp>
        <p:nvSpPr>
          <p:cNvPr id="13316" name="Line 14"/>
          <p:cNvSpPr>
            <a:spLocks noChangeShapeType="1"/>
          </p:cNvSpPr>
          <p:nvPr/>
        </p:nvSpPr>
        <p:spPr bwMode="auto">
          <a:xfrm flipV="1">
            <a:off x="4114800" y="2362200"/>
            <a:ext cx="1524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15"/>
          <p:cNvSpPr>
            <a:spLocks noChangeShapeType="1"/>
          </p:cNvSpPr>
          <p:nvPr/>
        </p:nvSpPr>
        <p:spPr bwMode="auto">
          <a:xfrm>
            <a:off x="4571999" y="4800600"/>
            <a:ext cx="8596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18"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0"/>
            <a:ext cx="3276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19"/>
          <p:cNvSpPr txBox="1">
            <a:spLocks noChangeArrowheads="1"/>
          </p:cNvSpPr>
          <p:nvPr/>
        </p:nvSpPr>
        <p:spPr bwMode="auto">
          <a:xfrm>
            <a:off x="6629400" y="6529388"/>
            <a:ext cx="2514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80000"/>
              </a:lnSpc>
              <a:spcBef>
                <a:spcPts val="600"/>
              </a:spcBef>
              <a:spcAft>
                <a:spcPts val="600"/>
              </a:spcAft>
            </a:pPr>
            <a:r>
              <a:rPr lang="en-US" sz="1000" b="0">
                <a:latin typeface="Comic Sans MS" panose="030F0702030302020204" pitchFamily="66" charset="0"/>
              </a:rPr>
              <a:t>Image: </a:t>
            </a:r>
            <a:r>
              <a:rPr lang="en-US" sz="1000" b="0">
                <a:latin typeface="Comic Sans MS" panose="030F0702030302020204" pitchFamily="66" charset="0"/>
                <a:hlinkClick r:id="rId5"/>
              </a:rPr>
              <a:t>Prokaryotic Cell Diagram</a:t>
            </a:r>
            <a:r>
              <a:rPr lang="en-US" sz="1000" b="0">
                <a:latin typeface="Comic Sans MS" panose="030F0702030302020204" pitchFamily="66" charset="0"/>
              </a:rPr>
              <a:t> &amp; </a:t>
            </a:r>
            <a:r>
              <a:rPr lang="en-US" sz="1000" b="0">
                <a:latin typeface="Comic Sans MS" panose="030F0702030302020204" pitchFamily="66" charset="0"/>
                <a:hlinkClick r:id="rId6"/>
              </a:rPr>
              <a:t>Eukaryotic Cell Diagram</a:t>
            </a:r>
            <a:r>
              <a:rPr lang="en-US" sz="1000" b="0">
                <a:latin typeface="Comic Sans MS" panose="030F0702030302020204" pitchFamily="66" charset="0"/>
              </a:rPr>
              <a:t>, Mariana Ruiz</a:t>
            </a:r>
          </a:p>
        </p:txBody>
      </p:sp>
      <p:pic>
        <p:nvPicPr>
          <p:cNvPr id="13320" name="Picture 21" descr="EukaryoteAnimalCell"/>
          <p:cNvPicPr>
            <a:picLocks noGrp="1" noChangeAspect="1" noChangeArrowheads="1"/>
          </p:cNvPicPr>
          <p:nvPr>
            <p:ph sz="half" idx="2"/>
          </p:nvPr>
        </p:nvPicPr>
        <p:blipFill>
          <a:blip r:embed="rId7">
            <a:extLst>
              <a:ext uri="{28A0092B-C50C-407E-A947-70E740481C1C}">
                <a14:useLocalDpi xmlns:a14="http://schemas.microsoft.com/office/drawing/2010/main"/>
              </a:ext>
            </a:extLst>
          </a:blip>
          <a:srcRect/>
          <a:stretch>
            <a:fillRect/>
          </a:stretch>
        </p:blipFill>
        <p:spPr>
          <a:xfrm>
            <a:off x="5486400" y="3505200"/>
            <a:ext cx="3506788"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8"/>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2"/>
          <p:cNvSpPr txBox="1">
            <a:spLocks noChangeArrowheads="1"/>
          </p:cNvSpPr>
          <p:nvPr/>
        </p:nvSpPr>
        <p:spPr bwMode="auto">
          <a:xfrm>
            <a:off x="6019800" y="6584950"/>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a:latin typeface="Comic Sans MS" panose="030F0702030302020204" pitchFamily="66" charset="0"/>
                <a:hlinkClick r:id="rId3"/>
              </a:rPr>
              <a:t>Types of Cell Division</a:t>
            </a:r>
            <a:r>
              <a:rPr lang="en-US" sz="1000" b="0" dirty="0">
                <a:latin typeface="Comic Sans MS" panose="030F0702030302020204" pitchFamily="66" charset="0"/>
              </a:rPr>
              <a:t>, </a:t>
            </a:r>
            <a:r>
              <a:rPr lang="en-US" sz="1000" b="0" dirty="0" err="1">
                <a:latin typeface="Comic Sans MS" panose="030F0702030302020204" pitchFamily="66" charset="0"/>
              </a:rPr>
              <a:t>Saperaud</a:t>
            </a:r>
            <a:r>
              <a:rPr lang="en-US" sz="1000" b="0" dirty="0">
                <a:latin typeface="Comic Sans MS" panose="030F0702030302020204" pitchFamily="66" charset="0"/>
              </a:rPr>
              <a:t> Wiki</a:t>
            </a:r>
          </a:p>
        </p:txBody>
      </p:sp>
      <p:sp>
        <p:nvSpPr>
          <p:cNvPr id="12292" name="Rectangle 2"/>
          <p:cNvSpPr>
            <a:spLocks noGrp="1" noChangeArrowheads="1"/>
          </p:cNvSpPr>
          <p:nvPr>
            <p:ph type="title"/>
          </p:nvPr>
        </p:nvSpPr>
        <p:spPr>
          <a:xfrm>
            <a:off x="457200" y="274638"/>
            <a:ext cx="8229600" cy="715962"/>
          </a:xfrm>
        </p:spPr>
        <p:txBody>
          <a:bodyPr/>
          <a:lstStyle/>
          <a:p>
            <a:pPr algn="l" eaLnBrk="1" hangingPunct="1"/>
            <a:r>
              <a:rPr lang="en-US" sz="4000" b="1" smtClean="0">
                <a:solidFill>
                  <a:srgbClr val="00CCFF"/>
                </a:solidFill>
                <a:latin typeface="Comic Sans MS" panose="030F0702030302020204" pitchFamily="66" charset="0"/>
              </a:rPr>
              <a:t>DNA Replication</a:t>
            </a:r>
          </a:p>
        </p:txBody>
      </p:sp>
      <p:pic>
        <p:nvPicPr>
          <p:cNvPr id="12296" name="Picture 8" descr="File:Three cell growth type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1219200"/>
            <a:ext cx="7419975" cy="48291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1219200" y="2920621"/>
            <a:ext cx="762000" cy="18993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5187950" y="2819400"/>
            <a:ext cx="831850" cy="10122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848601" y="1527174"/>
            <a:ext cx="685799" cy="14942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8229600" cy="579438"/>
          </a:xfrm>
          <a:noFill/>
        </p:spPr>
        <p:txBody>
          <a:bodyPr anchor="t">
            <a:spAutoFit/>
          </a:bodyPr>
          <a:lstStyle/>
          <a:p>
            <a:pPr eaLnBrk="1" hangingPunct="1"/>
            <a:r>
              <a:rPr lang="en-US" sz="3200" b="1" dirty="0" smtClean="0">
                <a:solidFill>
                  <a:schemeClr val="tx1">
                    <a:lumMod val="50000"/>
                    <a:lumOff val="50000"/>
                  </a:schemeClr>
                </a:solidFill>
                <a:latin typeface="Comic Sans MS" panose="030F0702030302020204" pitchFamily="66" charset="0"/>
              </a:rPr>
              <a:t>Reminder…</a:t>
            </a:r>
            <a:r>
              <a:rPr lang="en-US" sz="3200" b="1" dirty="0" smtClean="0">
                <a:solidFill>
                  <a:srgbClr val="00CCFF"/>
                </a:solidFill>
                <a:latin typeface="Comic Sans MS" panose="030F0702030302020204" pitchFamily="66" charset="0"/>
              </a:rPr>
              <a:t>Why is the DNA copied?</a:t>
            </a:r>
          </a:p>
        </p:txBody>
      </p:sp>
      <p:sp>
        <p:nvSpPr>
          <p:cNvPr id="20483" name="Rectangle 3"/>
          <p:cNvSpPr>
            <a:spLocks noGrp="1" noChangeArrowheads="1"/>
          </p:cNvSpPr>
          <p:nvPr>
            <p:ph type="body" sz="half" idx="1"/>
          </p:nvPr>
        </p:nvSpPr>
        <p:spPr>
          <a:xfrm>
            <a:off x="0" y="955675"/>
            <a:ext cx="2971800" cy="5170488"/>
          </a:xfrm>
        </p:spPr>
        <p:txBody>
          <a:bodyPr/>
          <a:lstStyle/>
          <a:p>
            <a:pPr lvl="1" eaLnBrk="1" hangingPunct="1">
              <a:buFontTx/>
              <a:buNone/>
            </a:pPr>
            <a:endParaRPr lang="en-US" sz="2200" dirty="0" smtClean="0"/>
          </a:p>
          <a:p>
            <a:pPr lvl="1" eaLnBrk="1" hangingPunct="1">
              <a:buFontTx/>
              <a:buNone/>
            </a:pPr>
            <a:endParaRPr lang="en-US" sz="2200" dirty="0" smtClean="0"/>
          </a:p>
          <a:p>
            <a:pPr lvl="1" eaLnBrk="1" hangingPunct="1">
              <a:buFontTx/>
              <a:buNone/>
            </a:pPr>
            <a:r>
              <a:rPr lang="en-US" sz="2200" dirty="0" smtClean="0">
                <a:latin typeface="Comic Sans MS" panose="030F0702030302020204" pitchFamily="66" charset="0"/>
              </a:rPr>
              <a:t>   Replication occurs prior to </a:t>
            </a:r>
            <a:r>
              <a:rPr lang="en-US" sz="2200" dirty="0" smtClean="0">
                <a:latin typeface="Comic Sans MS" panose="030F0702030302020204" pitchFamily="66" charset="0"/>
                <a:hlinkClick r:id="rId3"/>
              </a:rPr>
              <a:t>cell division</a:t>
            </a:r>
            <a:r>
              <a:rPr lang="en-US" sz="2200" dirty="0" smtClean="0">
                <a:latin typeface="Comic Sans MS" panose="030F0702030302020204" pitchFamily="66" charset="0"/>
              </a:rPr>
              <a:t>, because the new, daughter cell will also need a complete copy of cellular </a:t>
            </a:r>
            <a:r>
              <a:rPr lang="en-US" sz="2200" dirty="0" smtClean="0">
                <a:latin typeface="Comic Sans MS" panose="030F0702030302020204" pitchFamily="66" charset="0"/>
                <a:hlinkClick r:id="rId4"/>
              </a:rPr>
              <a:t>DNA</a:t>
            </a:r>
            <a:r>
              <a:rPr lang="en-US" sz="2200" dirty="0" smtClean="0">
                <a:latin typeface="Comic Sans MS" panose="030F0702030302020204" pitchFamily="66" charset="0"/>
              </a:rPr>
              <a:t>.</a:t>
            </a:r>
          </a:p>
          <a:p>
            <a:pPr lvl="1" eaLnBrk="1" hangingPunct="1">
              <a:buFontTx/>
              <a:buNone/>
            </a:pPr>
            <a:endParaRPr lang="en-US" sz="2200" dirty="0" smtClean="0"/>
          </a:p>
          <a:p>
            <a:pPr lvl="1" eaLnBrk="1" hangingPunct="1">
              <a:buFontTx/>
              <a:buNone/>
            </a:pPr>
            <a:endParaRPr lang="en-US" dirty="0" smtClean="0"/>
          </a:p>
          <a:p>
            <a:pPr lvl="1" eaLnBrk="1" hangingPunct="1">
              <a:buFontTx/>
              <a:buNone/>
            </a:pPr>
            <a:endParaRPr lang="en-US" sz="2400" dirty="0" smtClean="0"/>
          </a:p>
          <a:p>
            <a:pPr lvl="1" eaLnBrk="1" hangingPunct="1">
              <a:buFontTx/>
              <a:buNone/>
            </a:pPr>
            <a:endParaRPr lang="en-US" sz="2000" dirty="0" smtClean="0">
              <a:solidFill>
                <a:srgbClr val="005FA2"/>
              </a:solidFill>
            </a:endParaRPr>
          </a:p>
        </p:txBody>
      </p:sp>
      <p:pic>
        <p:nvPicPr>
          <p:cNvPr id="20484" name="Picture 11" descr="Three-cell-growth-types"/>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3429000" y="1371600"/>
            <a:ext cx="538162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12"/>
          <p:cNvSpPr txBox="1">
            <a:spLocks noChangeArrowheads="1"/>
          </p:cNvSpPr>
          <p:nvPr/>
        </p:nvSpPr>
        <p:spPr bwMode="auto">
          <a:xfrm>
            <a:off x="5334000" y="6589713"/>
            <a:ext cx="3810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Types of Cell Division</a:t>
            </a:r>
            <a:r>
              <a:rPr lang="en-US" sz="1000" b="0">
                <a:latin typeface="Comic Sans MS" panose="030F0702030302020204" pitchFamily="66" charset="0"/>
              </a:rPr>
              <a:t>, Saperaud Wiki</a:t>
            </a:r>
          </a:p>
        </p:txBody>
      </p:sp>
      <p:sp>
        <p:nvSpPr>
          <p:cNvPr id="7"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eaLnBrk="1" hangingPunct="1"/>
            <a:r>
              <a:rPr lang="en-US" sz="2800" b="1" dirty="0" smtClean="0">
                <a:solidFill>
                  <a:srgbClr val="0066CC"/>
                </a:solidFill>
                <a:latin typeface="Comic Sans MS" panose="030F0702030302020204" pitchFamily="66" charset="0"/>
              </a:rPr>
              <a:t>Replication Mistakes: </a:t>
            </a:r>
            <a:r>
              <a:rPr lang="en-US" sz="3200" b="1" dirty="0" smtClean="0">
                <a:solidFill>
                  <a:srgbClr val="00CCFF"/>
                </a:solidFill>
                <a:latin typeface="Comic Sans MS" panose="030F0702030302020204" pitchFamily="66" charset="0"/>
              </a:rPr>
              <a:t>Mutations of Genes</a:t>
            </a:r>
          </a:p>
        </p:txBody>
      </p:sp>
      <p:sp>
        <p:nvSpPr>
          <p:cNvPr id="22531" name="Rectangle 3"/>
          <p:cNvSpPr>
            <a:spLocks noGrp="1" noChangeArrowheads="1"/>
          </p:cNvSpPr>
          <p:nvPr>
            <p:ph type="body" sz="half" idx="1"/>
          </p:nvPr>
        </p:nvSpPr>
        <p:spPr/>
        <p:txBody>
          <a:bodyPr/>
          <a:lstStyle/>
          <a:p>
            <a:pPr eaLnBrk="1" hangingPunct="1">
              <a:lnSpc>
                <a:spcPct val="80000"/>
              </a:lnSpc>
            </a:pPr>
            <a:r>
              <a:rPr lang="en-US" sz="2000" dirty="0" smtClean="0">
                <a:latin typeface="Comic Sans MS" panose="030F0702030302020204" pitchFamily="66" charset="0"/>
              </a:rPr>
              <a:t>Change in the </a:t>
            </a:r>
            <a:r>
              <a:rPr lang="en-US" sz="2000" dirty="0" smtClean="0">
                <a:latin typeface="Comic Sans MS" panose="030F0702030302020204" pitchFamily="66" charset="0"/>
                <a:hlinkClick r:id="rId3"/>
              </a:rPr>
              <a:t>nucleotide base</a:t>
            </a:r>
            <a:r>
              <a:rPr lang="en-US" sz="2000" dirty="0" smtClean="0">
                <a:latin typeface="Comic Sans MS" panose="030F0702030302020204" pitchFamily="66" charset="0"/>
              </a:rPr>
              <a:t> sequence of a genome; rare.</a:t>
            </a:r>
          </a:p>
          <a:p>
            <a:pPr eaLnBrk="1" hangingPunct="1">
              <a:lnSpc>
                <a:spcPct val="80000"/>
              </a:lnSpc>
            </a:pPr>
            <a:endParaRPr lang="en-US" sz="2000" dirty="0" smtClean="0">
              <a:latin typeface="Comic Sans MS" panose="030F0702030302020204" pitchFamily="66" charset="0"/>
            </a:endParaRPr>
          </a:p>
          <a:p>
            <a:pPr eaLnBrk="1" hangingPunct="1">
              <a:lnSpc>
                <a:spcPct val="90000"/>
              </a:lnSpc>
            </a:pPr>
            <a:r>
              <a:rPr lang="en-US" sz="2000" b="1" dirty="0">
                <a:solidFill>
                  <a:schemeClr val="bg1">
                    <a:lumMod val="50000"/>
                  </a:schemeClr>
                </a:solidFill>
                <a:latin typeface="Comic Sans MS"/>
                <a:cs typeface="Comic Sans MS"/>
              </a:rPr>
              <a:t>The </a:t>
            </a:r>
            <a:r>
              <a:rPr lang="en-US" sz="2000" b="1" dirty="0" smtClean="0">
                <a:solidFill>
                  <a:schemeClr val="bg1">
                    <a:lumMod val="50000"/>
                  </a:schemeClr>
                </a:solidFill>
                <a:latin typeface="Comic Sans MS"/>
                <a:cs typeface="Comic Sans MS"/>
              </a:rPr>
              <a:t>problem: </a:t>
            </a:r>
            <a:r>
              <a:rPr lang="en-US" sz="1800" dirty="0" smtClean="0">
                <a:latin typeface="Comic Sans MS"/>
                <a:cs typeface="Comic Sans MS"/>
              </a:rPr>
              <a:t>Wrong </a:t>
            </a:r>
            <a:r>
              <a:rPr lang="en-US" sz="1800" dirty="0">
                <a:latin typeface="Comic Sans MS"/>
                <a:cs typeface="Comic Sans MS"/>
              </a:rPr>
              <a:t>amino acid may </a:t>
            </a:r>
            <a:r>
              <a:rPr lang="en-US" sz="1800" dirty="0" smtClean="0">
                <a:latin typeface="Comic Sans MS"/>
                <a:cs typeface="Comic Sans MS"/>
              </a:rPr>
              <a:t>result </a:t>
            </a:r>
            <a:r>
              <a:rPr lang="en-US" sz="1800" dirty="0">
                <a:latin typeface="Comic Sans MS"/>
                <a:cs typeface="Comic Sans MS"/>
              </a:rPr>
              <a:t>a non-</a:t>
            </a:r>
            <a:r>
              <a:rPr lang="en-US" sz="1800" dirty="0" smtClean="0">
                <a:latin typeface="Comic Sans MS"/>
                <a:cs typeface="Comic Sans MS"/>
              </a:rPr>
              <a:t>functional Protein </a:t>
            </a:r>
            <a:r>
              <a:rPr lang="en-US" sz="1800" dirty="0">
                <a:latin typeface="Comic Sans MS"/>
                <a:cs typeface="Comic Sans MS"/>
              </a:rPr>
              <a:t>due to improper folding</a:t>
            </a:r>
          </a:p>
          <a:p>
            <a:pPr eaLnBrk="1" hangingPunct="1">
              <a:lnSpc>
                <a:spcPct val="80000"/>
              </a:lnSpc>
            </a:pPr>
            <a:endParaRPr lang="en-US" sz="2000" dirty="0" smtClean="0">
              <a:latin typeface="Comic Sans MS" panose="030F0702030302020204" pitchFamily="66" charset="0"/>
            </a:endParaRPr>
          </a:p>
          <a:p>
            <a:pPr eaLnBrk="1" hangingPunct="1">
              <a:lnSpc>
                <a:spcPct val="80000"/>
              </a:lnSpc>
            </a:pPr>
            <a:r>
              <a:rPr lang="en-US" sz="2000" dirty="0" smtClean="0">
                <a:latin typeface="Comic Sans MS" panose="030F0702030302020204" pitchFamily="66" charset="0"/>
              </a:rPr>
              <a:t>Almost always bad news, but...</a:t>
            </a:r>
          </a:p>
          <a:p>
            <a:pPr eaLnBrk="1" hangingPunct="1">
              <a:lnSpc>
                <a:spcPct val="80000"/>
              </a:lnSpc>
            </a:pPr>
            <a:endParaRPr lang="en-US" sz="2000" dirty="0" smtClean="0">
              <a:latin typeface="Comic Sans MS" panose="030F0702030302020204" pitchFamily="66" charset="0"/>
            </a:endParaRPr>
          </a:p>
          <a:p>
            <a:pPr eaLnBrk="1" hangingPunct="1">
              <a:lnSpc>
                <a:spcPct val="80000"/>
              </a:lnSpc>
            </a:pPr>
            <a:r>
              <a:rPr lang="en-US" sz="2000" dirty="0" smtClean="0">
                <a:latin typeface="Comic Sans MS" panose="030F0702030302020204" pitchFamily="66" charset="0"/>
              </a:rPr>
              <a:t>Rarely leads to a </a:t>
            </a:r>
            <a:r>
              <a:rPr lang="en-US" sz="2000" dirty="0" smtClean="0">
                <a:latin typeface="Comic Sans MS" panose="030F0702030302020204" pitchFamily="66" charset="0"/>
                <a:hlinkClick r:id="rId4"/>
              </a:rPr>
              <a:t>protein</a:t>
            </a:r>
            <a:r>
              <a:rPr lang="en-US" sz="2000" dirty="0" smtClean="0">
                <a:latin typeface="Comic Sans MS" panose="030F0702030302020204" pitchFamily="66" charset="0"/>
              </a:rPr>
              <a:t> having a novel property that improves ability of organism and its descendants to survive and reproduce.</a:t>
            </a:r>
          </a:p>
        </p:txBody>
      </p:sp>
      <p:pic>
        <p:nvPicPr>
          <p:cNvPr id="22532" name="Picture 5" descr="GeneticCodeNesrotFlick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5410200" y="3962400"/>
            <a:ext cx="291623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8" descr="01"/>
          <p:cNvPicPr>
            <a:picLocks noGrp="1" noChangeAspect="1" noChangeArrowheads="1"/>
          </p:cNvPicPr>
          <p:nvPr>
            <p:ph sz="quarter" idx="2"/>
          </p:nvPr>
        </p:nvPicPr>
        <p:blipFill>
          <a:blip r:embed="rId6">
            <a:extLst>
              <a:ext uri="{28A0092B-C50C-407E-A947-70E740481C1C}">
                <a14:useLocalDpi xmlns:a14="http://schemas.microsoft.com/office/drawing/2010/main"/>
              </a:ext>
            </a:extLst>
          </a:blip>
          <a:srcRect/>
          <a:stretch>
            <a:fillRect/>
          </a:stretch>
        </p:blipFill>
        <p:spPr>
          <a:xfrm>
            <a:off x="4876800" y="1295400"/>
            <a:ext cx="25876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7"/>
          <p:cNvSpPr txBox="1">
            <a:spLocks noChangeArrowheads="1"/>
          </p:cNvSpPr>
          <p:nvPr/>
        </p:nvSpPr>
        <p:spPr bwMode="auto">
          <a:xfrm>
            <a:off x="5715000" y="6613525"/>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Blinky &amp; Bart, Matt Groening</a:t>
            </a:r>
          </a:p>
        </p:txBody>
      </p:sp>
      <p:sp>
        <p:nvSpPr>
          <p:cNvPr id="8"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5634038" cy="639763"/>
          </a:xfrm>
        </p:spPr>
        <p:txBody>
          <a:bodyPr/>
          <a:lstStyle/>
          <a:p>
            <a:pPr algn="l" eaLnBrk="1" hangingPunct="1"/>
            <a:r>
              <a:rPr lang="en-US" sz="2800" b="1" dirty="0" smtClean="0">
                <a:solidFill>
                  <a:srgbClr val="00B0F0"/>
                </a:solidFill>
                <a:latin typeface="Comic Sans MS" panose="030F0702030302020204" pitchFamily="66" charset="0"/>
              </a:rPr>
              <a:t>Mutation and Bacterial Change</a:t>
            </a:r>
          </a:p>
        </p:txBody>
      </p:sp>
      <p:sp>
        <p:nvSpPr>
          <p:cNvPr id="23555" name="Rectangle 3"/>
          <p:cNvSpPr>
            <a:spLocks noGrp="1" noChangeArrowheads="1"/>
          </p:cNvSpPr>
          <p:nvPr>
            <p:ph type="body" sz="half" idx="1"/>
          </p:nvPr>
        </p:nvSpPr>
        <p:spPr>
          <a:xfrm>
            <a:off x="304800" y="914400"/>
            <a:ext cx="4267200" cy="5562600"/>
          </a:xfrm>
        </p:spPr>
        <p:txBody>
          <a:bodyPr/>
          <a:lstStyle/>
          <a:p>
            <a:pPr eaLnBrk="1" hangingPunct="1">
              <a:lnSpc>
                <a:spcPct val="80000"/>
              </a:lnSpc>
            </a:pPr>
            <a:endParaRPr lang="en-US" sz="1800" i="1" dirty="0" smtClean="0"/>
          </a:p>
          <a:p>
            <a:r>
              <a:rPr lang="en-US" sz="1400" b="1" dirty="0" smtClean="0">
                <a:latin typeface="Comic Sans MS" panose="030F0702030302020204" pitchFamily="66" charset="0"/>
              </a:rPr>
              <a:t>_________ __________= When a microorganism is able to survive exposure to an antibiotic.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Genetic mutation in bacteria can produce resistance to antimicrobial drugs </a:t>
            </a:r>
            <a:r>
              <a:rPr lang="en-US" sz="1200" dirty="0" smtClean="0">
                <a:latin typeface="Comic Sans MS" panose="030F0702030302020204" pitchFamily="66" charset="0"/>
              </a:rPr>
              <a:t>(example: beta-lactamase).</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If those genes are on a plasmid, they can be transferred between bacteria by </a:t>
            </a:r>
            <a:r>
              <a:rPr lang="en-US" sz="1400" dirty="0" smtClean="0">
                <a:latin typeface="Comic Sans MS" panose="030F0702030302020204" pitchFamily="66" charset="0"/>
                <a:hlinkClick r:id="rId3"/>
              </a:rPr>
              <a:t>conjugation</a:t>
            </a:r>
            <a:r>
              <a:rPr lang="en-US" sz="1400" dirty="0" smtClean="0">
                <a:latin typeface="Comic Sans MS" panose="030F0702030302020204" pitchFamily="66" charset="0"/>
              </a:rPr>
              <a:t> and other forms of horizontal gene transfer.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If a bacterium carries several resistance genes, it is called multidrug resistant (MDR) or, informally, a superbug or super bacterium.</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Any use of antibiotics can increase selective pressure in a population of bacteria to allow the resistant bacteria to thrive and the susceptible bacteria to die off. </a:t>
            </a:r>
          </a:p>
        </p:txBody>
      </p:sp>
      <p:sp>
        <p:nvSpPr>
          <p:cNvPr id="23556" name="Text Box 10"/>
          <p:cNvSpPr txBox="1">
            <a:spLocks noChangeArrowheads="1"/>
          </p:cNvSpPr>
          <p:nvPr/>
        </p:nvSpPr>
        <p:spPr bwMode="auto">
          <a:xfrm>
            <a:off x="4167627" y="6611779"/>
            <a:ext cx="495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dirty="0">
                <a:latin typeface="Comic Sans MS" panose="030F0702030302020204" pitchFamily="66" charset="0"/>
              </a:rPr>
              <a:t>Image: </a:t>
            </a:r>
            <a:r>
              <a:rPr lang="en-US" sz="1000" i="1" dirty="0">
                <a:latin typeface="Comic Sans MS" panose="030F0702030302020204" pitchFamily="66" charset="0"/>
                <a:hlinkClick r:id="rId4"/>
              </a:rPr>
              <a:t>Staphylococcus aureus</a:t>
            </a:r>
            <a:r>
              <a:rPr lang="en-US" sz="1000" dirty="0">
                <a:latin typeface="Comic Sans MS" panose="030F0702030302020204" pitchFamily="66" charset="0"/>
                <a:hlinkClick r:id="rId4"/>
              </a:rPr>
              <a:t> on antibiotic test plate</a:t>
            </a:r>
            <a:r>
              <a:rPr lang="en-US" sz="1000" dirty="0">
                <a:latin typeface="Comic Sans MS" panose="030F0702030302020204" pitchFamily="66" charset="0"/>
              </a:rPr>
              <a:t>, PHIL #2641</a:t>
            </a:r>
          </a:p>
        </p:txBody>
      </p:sp>
      <p:pic>
        <p:nvPicPr>
          <p:cNvPr id="23557" name="Picture 16" descr="Staphylococcus_aureus_(AB_Tes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66483" y="262628"/>
            <a:ext cx="2322910" cy="210619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558" name="Oval 3"/>
          <p:cNvSpPr>
            <a:spLocks noChangeArrowheads="1"/>
          </p:cNvSpPr>
          <p:nvPr/>
        </p:nvSpPr>
        <p:spPr bwMode="auto">
          <a:xfrm>
            <a:off x="5568950" y="45164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59" name="Oval 11"/>
          <p:cNvSpPr>
            <a:spLocks noChangeArrowheads="1"/>
          </p:cNvSpPr>
          <p:nvPr/>
        </p:nvSpPr>
        <p:spPr bwMode="auto">
          <a:xfrm>
            <a:off x="5029200" y="48768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0" name="Oval 12"/>
          <p:cNvSpPr>
            <a:spLocks noChangeArrowheads="1"/>
          </p:cNvSpPr>
          <p:nvPr/>
        </p:nvSpPr>
        <p:spPr bwMode="auto">
          <a:xfrm>
            <a:off x="7062788" y="579120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1" name="Oval 13"/>
          <p:cNvSpPr>
            <a:spLocks noChangeArrowheads="1"/>
          </p:cNvSpPr>
          <p:nvPr/>
        </p:nvSpPr>
        <p:spPr bwMode="auto">
          <a:xfrm>
            <a:off x="7620000" y="51117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2" name="Oval 14"/>
          <p:cNvSpPr>
            <a:spLocks noChangeArrowheads="1"/>
          </p:cNvSpPr>
          <p:nvPr/>
        </p:nvSpPr>
        <p:spPr bwMode="auto">
          <a:xfrm>
            <a:off x="5721350" y="52641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3" name="Oval 15"/>
          <p:cNvSpPr>
            <a:spLocks noChangeArrowheads="1"/>
          </p:cNvSpPr>
          <p:nvPr/>
        </p:nvSpPr>
        <p:spPr bwMode="auto">
          <a:xfrm>
            <a:off x="5943600" y="48212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4" name="Oval 16"/>
          <p:cNvSpPr>
            <a:spLocks noChangeArrowheads="1"/>
          </p:cNvSpPr>
          <p:nvPr/>
        </p:nvSpPr>
        <p:spPr bwMode="auto">
          <a:xfrm>
            <a:off x="6743700" y="51816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5" name="Oval 17"/>
          <p:cNvSpPr>
            <a:spLocks noChangeArrowheads="1"/>
          </p:cNvSpPr>
          <p:nvPr/>
        </p:nvSpPr>
        <p:spPr bwMode="auto">
          <a:xfrm>
            <a:off x="7048500" y="4557713"/>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6" name="Oval 18"/>
          <p:cNvSpPr>
            <a:spLocks noChangeArrowheads="1"/>
          </p:cNvSpPr>
          <p:nvPr/>
        </p:nvSpPr>
        <p:spPr bwMode="auto">
          <a:xfrm>
            <a:off x="6286500" y="54165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7" name="Oval 19"/>
          <p:cNvSpPr>
            <a:spLocks noChangeArrowheads="1"/>
          </p:cNvSpPr>
          <p:nvPr/>
        </p:nvSpPr>
        <p:spPr bwMode="auto">
          <a:xfrm>
            <a:off x="6438900" y="44894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8" name="Oval 20"/>
          <p:cNvSpPr>
            <a:spLocks noChangeArrowheads="1"/>
          </p:cNvSpPr>
          <p:nvPr/>
        </p:nvSpPr>
        <p:spPr bwMode="auto">
          <a:xfrm>
            <a:off x="5014913" y="57912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9" name="Oval 21"/>
          <p:cNvSpPr>
            <a:spLocks noChangeArrowheads="1"/>
          </p:cNvSpPr>
          <p:nvPr/>
        </p:nvSpPr>
        <p:spPr bwMode="auto">
          <a:xfrm>
            <a:off x="8081963" y="448945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0" name="Oval 22"/>
          <p:cNvSpPr>
            <a:spLocks noChangeArrowheads="1"/>
          </p:cNvSpPr>
          <p:nvPr/>
        </p:nvSpPr>
        <p:spPr bwMode="auto">
          <a:xfrm>
            <a:off x="5029200" y="441960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1" name="Oval 23"/>
          <p:cNvSpPr>
            <a:spLocks noChangeArrowheads="1"/>
          </p:cNvSpPr>
          <p:nvPr/>
        </p:nvSpPr>
        <p:spPr bwMode="auto">
          <a:xfrm>
            <a:off x="8234363" y="4987925"/>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2" name="Oval 24"/>
          <p:cNvSpPr>
            <a:spLocks noChangeArrowheads="1"/>
          </p:cNvSpPr>
          <p:nvPr/>
        </p:nvSpPr>
        <p:spPr bwMode="auto">
          <a:xfrm>
            <a:off x="8234363" y="57356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3" name="Oval 25"/>
          <p:cNvSpPr>
            <a:spLocks noChangeArrowheads="1"/>
          </p:cNvSpPr>
          <p:nvPr/>
        </p:nvSpPr>
        <p:spPr bwMode="auto">
          <a:xfrm>
            <a:off x="5459413" y="570865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cxnSp>
        <p:nvCxnSpPr>
          <p:cNvPr id="8" name="Straight Connector 7"/>
          <p:cNvCxnSpPr>
            <a:cxnSpLocks noChangeShapeType="1"/>
          </p:cNvCxnSpPr>
          <p:nvPr/>
        </p:nvCxnSpPr>
        <p:spPr bwMode="auto">
          <a:xfrm>
            <a:off x="7924800" y="4557713"/>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noChangeShapeType="1"/>
          </p:cNvCxnSpPr>
          <p:nvPr/>
        </p:nvCxnSpPr>
        <p:spPr bwMode="auto">
          <a:xfrm flipH="1">
            <a:off x="8081963" y="44196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cxnSpLocks noChangeShapeType="1"/>
          </p:cNvCxnSpPr>
          <p:nvPr/>
        </p:nvCxnSpPr>
        <p:spPr bwMode="auto">
          <a:xfrm>
            <a:off x="6891338" y="58610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cxnSpLocks noChangeShapeType="1"/>
          </p:cNvCxnSpPr>
          <p:nvPr/>
        </p:nvCxnSpPr>
        <p:spPr bwMode="auto">
          <a:xfrm flipH="1">
            <a:off x="7048500" y="572135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cxnSpLocks noChangeShapeType="1"/>
          </p:cNvCxnSpPr>
          <p:nvPr/>
        </p:nvCxnSpPr>
        <p:spPr bwMode="auto">
          <a:xfrm>
            <a:off x="8077200" y="5070475"/>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cxnSpLocks noChangeShapeType="1"/>
          </p:cNvCxnSpPr>
          <p:nvPr/>
        </p:nvCxnSpPr>
        <p:spPr bwMode="auto">
          <a:xfrm flipH="1">
            <a:off x="8234363" y="49323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cxnSpLocks noChangeShapeType="1"/>
          </p:cNvCxnSpPr>
          <p:nvPr/>
        </p:nvCxnSpPr>
        <p:spPr bwMode="auto">
          <a:xfrm>
            <a:off x="8077200" y="581183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cxnSpLocks noChangeShapeType="1"/>
          </p:cNvCxnSpPr>
          <p:nvPr/>
        </p:nvCxnSpPr>
        <p:spPr bwMode="auto">
          <a:xfrm flipH="1">
            <a:off x="8234363" y="56594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cxnSpLocks noChangeShapeType="1"/>
          </p:cNvCxnSpPr>
          <p:nvPr/>
        </p:nvCxnSpPr>
        <p:spPr bwMode="auto">
          <a:xfrm>
            <a:off x="7470775" y="520858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cxnSpLocks noChangeShapeType="1"/>
          </p:cNvCxnSpPr>
          <p:nvPr/>
        </p:nvCxnSpPr>
        <p:spPr bwMode="auto">
          <a:xfrm flipH="1">
            <a:off x="7627938" y="50704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a:off x="6904038" y="4633913"/>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flipH="1">
            <a:off x="7062788" y="44958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noChangeShapeType="1"/>
          </p:cNvCxnSpPr>
          <p:nvPr/>
        </p:nvCxnSpPr>
        <p:spPr bwMode="auto">
          <a:xfrm>
            <a:off x="6091238" y="550703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cxnSpLocks noChangeShapeType="1"/>
          </p:cNvCxnSpPr>
          <p:nvPr/>
        </p:nvCxnSpPr>
        <p:spPr bwMode="auto">
          <a:xfrm flipH="1">
            <a:off x="6248400" y="536892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cxnSpLocks noChangeShapeType="1"/>
          </p:cNvCxnSpPr>
          <p:nvPr/>
        </p:nvCxnSpPr>
        <p:spPr bwMode="auto">
          <a:xfrm>
            <a:off x="5564188" y="536098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cxnSpLocks noChangeShapeType="1"/>
          </p:cNvCxnSpPr>
          <p:nvPr/>
        </p:nvCxnSpPr>
        <p:spPr bwMode="auto">
          <a:xfrm flipH="1">
            <a:off x="5721350" y="52228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noChangeShapeType="1"/>
          </p:cNvCxnSpPr>
          <p:nvPr/>
        </p:nvCxnSpPr>
        <p:spPr bwMode="auto">
          <a:xfrm>
            <a:off x="6281738" y="45783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cxnSpLocks noChangeShapeType="1"/>
          </p:cNvCxnSpPr>
          <p:nvPr/>
        </p:nvCxnSpPr>
        <p:spPr bwMode="auto">
          <a:xfrm flipH="1">
            <a:off x="6438900" y="44402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cxnSpLocks noChangeShapeType="1"/>
          </p:cNvCxnSpPr>
          <p:nvPr/>
        </p:nvCxnSpPr>
        <p:spPr bwMode="auto">
          <a:xfrm>
            <a:off x="5780088" y="4876800"/>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noChangeShapeType="1"/>
          </p:cNvCxnSpPr>
          <p:nvPr/>
        </p:nvCxnSpPr>
        <p:spPr bwMode="auto">
          <a:xfrm flipH="1">
            <a:off x="5938838" y="473868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cxnSpLocks noChangeShapeType="1"/>
          </p:cNvCxnSpPr>
          <p:nvPr/>
        </p:nvCxnSpPr>
        <p:spPr bwMode="auto">
          <a:xfrm>
            <a:off x="5405438" y="4613275"/>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cxnSpLocks noChangeShapeType="1"/>
          </p:cNvCxnSpPr>
          <p:nvPr/>
        </p:nvCxnSpPr>
        <p:spPr bwMode="auto">
          <a:xfrm flipH="1">
            <a:off x="5564188" y="44751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cxnSpLocks noChangeShapeType="1"/>
          </p:cNvCxnSpPr>
          <p:nvPr/>
        </p:nvCxnSpPr>
        <p:spPr bwMode="auto">
          <a:xfrm>
            <a:off x="4857750" y="4502150"/>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cxnSpLocks noChangeShapeType="1"/>
          </p:cNvCxnSpPr>
          <p:nvPr/>
        </p:nvCxnSpPr>
        <p:spPr bwMode="auto">
          <a:xfrm flipH="1">
            <a:off x="5014913" y="43640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5581561" y="2709426"/>
            <a:ext cx="2868216" cy="1292662"/>
          </a:xfrm>
          <a:prstGeom prst="rect">
            <a:avLst/>
          </a:prstGeom>
          <a:noFill/>
          <a:ln w="34925">
            <a:solidFill>
              <a:schemeClr val="accent1"/>
            </a:solidFill>
          </a:ln>
        </p:spPr>
        <p:txBody>
          <a:bodyPr wrap="square" rtlCol="0">
            <a:spAutoFit/>
          </a:bodyPr>
          <a:lstStyle/>
          <a:p>
            <a:pPr algn="ctr"/>
            <a:r>
              <a:rPr lang="en-US" dirty="0" smtClean="0">
                <a:solidFill>
                  <a:srgbClr val="FF0000"/>
                </a:solidFill>
                <a:latin typeface="Comic Sans MS" panose="030F0702030302020204" pitchFamily="66" charset="0"/>
              </a:rPr>
              <a:t>REVIEW!</a:t>
            </a:r>
          </a:p>
          <a:p>
            <a:pPr algn="ctr"/>
            <a:r>
              <a:rPr lang="en-US" dirty="0" smtClean="0">
                <a:latin typeface="Comic Sans MS" panose="030F0702030302020204" pitchFamily="66" charset="0"/>
                <a:hlinkClick r:id="rId6"/>
              </a:rPr>
              <a:t>Antibiotic Resistance Animation</a:t>
            </a:r>
            <a:r>
              <a:rPr lang="en-US" dirty="0" smtClean="0">
                <a:latin typeface="Comic Sans MS" panose="030F0702030302020204" pitchFamily="66" charset="0"/>
              </a:rPr>
              <a:t> </a:t>
            </a:r>
          </a:p>
          <a:p>
            <a:pPr algn="ctr"/>
            <a:r>
              <a:rPr lang="en-US" sz="1200" b="0" dirty="0" smtClean="0">
                <a:latin typeface="Comic Sans MS" panose="030F0702030302020204" pitchFamily="66" charset="0"/>
              </a:rPr>
              <a:t>from </a:t>
            </a:r>
            <a:r>
              <a:rPr lang="en-US" sz="1200" b="0" dirty="0" err="1" smtClean="0">
                <a:latin typeface="Comic Sans MS" panose="030F0702030302020204" pitchFamily="66" charset="0"/>
              </a:rPr>
              <a:t>Sumanas</a:t>
            </a:r>
            <a:endParaRPr lang="en-US" sz="1200" b="0" dirty="0" smtClean="0">
              <a:latin typeface="Comic Sans MS" panose="030F0702030302020204" pitchFamily="66" charset="0"/>
            </a:endParaRPr>
          </a:p>
          <a:p>
            <a:pPr algn="ctr"/>
            <a:endParaRPr lang="en-US" sz="1200" b="0" dirty="0">
              <a:latin typeface="Comic Sans MS" panose="030F0702030302020204" pitchFamily="66" charset="0"/>
            </a:endParaRPr>
          </a:p>
        </p:txBody>
      </p:sp>
      <p:sp>
        <p:nvSpPr>
          <p:cNvPr id="56" name="Text Box 11"/>
          <p:cNvSpPr txBox="1">
            <a:spLocks noChangeArrowheads="1"/>
          </p:cNvSpPr>
          <p:nvPr/>
        </p:nvSpPr>
        <p:spPr bwMode="auto">
          <a:xfrm>
            <a:off x="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0488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53" presetClass="entr" presetSubtype="16"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par>
                                <p:cTn id="47" presetID="53" presetClass="entr" presetSubtype="16"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53" presetClass="entr" presetSubtype="16"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par>
                                <p:cTn id="62" presetID="53" presetClass="entr" presetSubtype="16"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par>
                                <p:cTn id="67" presetID="53" presetClass="entr" presetSubtype="16"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par>
                                <p:cTn id="72" presetID="53" presetClass="entr" presetSubtype="16"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par>
                                <p:cTn id="77" presetID="53" presetClass="entr" presetSubtype="16"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16"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par>
                                <p:cTn id="97" presetID="53" presetClass="entr" presetSubtype="16"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16"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p:cTn id="104" dur="500" fill="hold"/>
                                        <p:tgtEl>
                                          <p:spTgt spid="42"/>
                                        </p:tgtEl>
                                        <p:attrNameLst>
                                          <p:attrName>ppt_w</p:attrName>
                                        </p:attrNameLst>
                                      </p:cBhvr>
                                      <p:tavLst>
                                        <p:tav tm="0">
                                          <p:val>
                                            <p:fltVal val="0"/>
                                          </p:val>
                                        </p:tav>
                                        <p:tav tm="100000">
                                          <p:val>
                                            <p:strVal val="#ppt_w"/>
                                          </p:val>
                                        </p:tav>
                                      </p:tavLst>
                                    </p:anim>
                                    <p:anim calcmode="lin" valueType="num">
                                      <p:cBhvr>
                                        <p:cTn id="105" dur="500" fill="hold"/>
                                        <p:tgtEl>
                                          <p:spTgt spid="42"/>
                                        </p:tgtEl>
                                        <p:attrNameLst>
                                          <p:attrName>ppt_h</p:attrName>
                                        </p:attrNameLst>
                                      </p:cBhvr>
                                      <p:tavLst>
                                        <p:tav tm="0">
                                          <p:val>
                                            <p:fltVal val="0"/>
                                          </p:val>
                                        </p:tav>
                                        <p:tav tm="100000">
                                          <p:val>
                                            <p:strVal val="#ppt_h"/>
                                          </p:val>
                                        </p:tav>
                                      </p:tavLst>
                                    </p:anim>
                                    <p:animEffect transition="in" filter="fade">
                                      <p:cBhvr>
                                        <p:cTn id="106" dur="500"/>
                                        <p:tgtEl>
                                          <p:spTgt spid="42"/>
                                        </p:tgtEl>
                                      </p:cBhvr>
                                    </p:animEffect>
                                  </p:childTnLst>
                                </p:cTn>
                              </p:par>
                              <p:par>
                                <p:cTn id="107" presetID="53" presetClass="entr" presetSubtype="16"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par>
                                <p:cTn id="112" presetID="53" presetClass="entr" presetSubtype="16"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par>
                                <p:cTn id="117" presetID="53" presetClass="entr" presetSubtype="16"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351430" y="1386680"/>
            <a:ext cx="3839570" cy="4937919"/>
          </a:xfrm>
        </p:spPr>
        <p:txBody>
          <a:bodyPr/>
          <a:lstStyle/>
          <a:p>
            <a:pPr eaLnBrk="1" hangingPunct="1">
              <a:lnSpc>
                <a:spcPct val="80000"/>
              </a:lnSpc>
            </a:pPr>
            <a:r>
              <a:rPr lang="en-US" b="1" dirty="0" smtClean="0">
                <a:latin typeface="Comic Sans MS" panose="030F0702030302020204" pitchFamily="66" charset="0"/>
              </a:rPr>
              <a:t> </a:t>
            </a:r>
          </a:p>
          <a:p>
            <a:pPr eaLnBrk="1" hangingPunct="1">
              <a:lnSpc>
                <a:spcPct val="80000"/>
              </a:lnSpc>
            </a:pPr>
            <a:r>
              <a:rPr lang="en-US" sz="5400" b="1" dirty="0" smtClean="0">
                <a:solidFill>
                  <a:srgbClr val="0000FF"/>
                </a:solidFill>
                <a:latin typeface="Comic Sans MS" panose="030F0702030302020204" pitchFamily="66" charset="0"/>
              </a:rPr>
              <a:t>Gene Expression </a:t>
            </a:r>
          </a:p>
          <a:p>
            <a:pPr eaLnBrk="1" hangingPunct="1">
              <a:lnSpc>
                <a:spcPct val="80000"/>
              </a:lnSpc>
            </a:pPr>
            <a:endParaRPr lang="en-US" sz="2400" dirty="0" smtClean="0">
              <a:latin typeface="Comic Sans MS" panose="030F0702030302020204" pitchFamily="66" charset="0"/>
            </a:endParaRPr>
          </a:p>
          <a:p>
            <a:pPr eaLnBrk="1" hangingPunct="1">
              <a:lnSpc>
                <a:spcPct val="80000"/>
              </a:lnSpc>
            </a:pPr>
            <a:r>
              <a:rPr lang="en-US" b="1" dirty="0">
                <a:solidFill>
                  <a:srgbClr val="339933"/>
                </a:solidFill>
                <a:latin typeface="Comic Sans MS" panose="030F0702030302020204" pitchFamily="66" charset="0"/>
              </a:rPr>
              <a:t>Transcription </a:t>
            </a:r>
          </a:p>
          <a:p>
            <a:pPr eaLnBrk="1" hangingPunct="1">
              <a:lnSpc>
                <a:spcPct val="80000"/>
              </a:lnSpc>
            </a:pPr>
            <a:r>
              <a:rPr lang="en-US" sz="2000" b="1" dirty="0">
                <a:latin typeface="Comic Sans MS" panose="030F0702030302020204" pitchFamily="66" charset="0"/>
              </a:rPr>
              <a:t>&amp;</a:t>
            </a:r>
            <a:r>
              <a:rPr lang="en-US" b="1" dirty="0">
                <a:solidFill>
                  <a:srgbClr val="339933"/>
                </a:solidFill>
                <a:latin typeface="Comic Sans MS" panose="030F0702030302020204" pitchFamily="66" charset="0"/>
              </a:rPr>
              <a:t> </a:t>
            </a:r>
          </a:p>
          <a:p>
            <a:pPr eaLnBrk="1" hangingPunct="1">
              <a:lnSpc>
                <a:spcPct val="80000"/>
              </a:lnSpc>
            </a:pPr>
            <a:r>
              <a:rPr lang="en-US" b="1" dirty="0">
                <a:solidFill>
                  <a:srgbClr val="002060"/>
                </a:solidFill>
                <a:latin typeface="Comic Sans MS" panose="030F0702030302020204" pitchFamily="66" charset="0"/>
              </a:rPr>
              <a:t>Translation</a:t>
            </a:r>
          </a:p>
          <a:p>
            <a:pPr eaLnBrk="1" hangingPunct="1">
              <a:lnSpc>
                <a:spcPct val="80000"/>
              </a:lnSpc>
            </a:pPr>
            <a:r>
              <a:rPr lang="en-US" sz="2400" dirty="0" smtClean="0">
                <a:latin typeface="Comic Sans MS" panose="030F0702030302020204" pitchFamily="66" charset="0"/>
              </a:rPr>
              <a:t>(Making Proteins)</a:t>
            </a:r>
          </a:p>
          <a:p>
            <a:pPr eaLnBrk="1" hangingPunct="1">
              <a:lnSpc>
                <a:spcPct val="80000"/>
              </a:lnSpc>
            </a:pPr>
            <a:endParaRPr lang="en-US" b="1" dirty="0" smtClean="0">
              <a:solidFill>
                <a:srgbClr val="002060"/>
              </a:solidFill>
              <a:latin typeface="Comic Sans MS" panose="030F0702030302020204" pitchFamily="66" charset="0"/>
            </a:endParaRPr>
          </a:p>
        </p:txBody>
      </p:sp>
      <p:pic>
        <p:nvPicPr>
          <p:cNvPr id="7" name="Picture 7" descr="TranscriptionTranslationSource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533400"/>
            <a:ext cx="4367212" cy="5745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723495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598488"/>
          </a:xfrm>
        </p:spPr>
        <p:txBody>
          <a:bodyPr/>
          <a:lstStyle/>
          <a:p>
            <a:pPr eaLnBrk="1" hangingPunct="1">
              <a:defRPr/>
            </a:pPr>
            <a:r>
              <a:rPr lang="en-US" sz="2800" b="1" dirty="0" smtClean="0">
                <a:solidFill>
                  <a:schemeClr val="tx1">
                    <a:lumMod val="95000"/>
                    <a:lumOff val="5000"/>
                  </a:schemeClr>
                </a:solidFill>
                <a:latin typeface="Comic Sans MS" pitchFamily="66" charset="0"/>
              </a:rPr>
              <a:t>Nucleic Acids: </a:t>
            </a:r>
            <a:r>
              <a:rPr lang="en-US" sz="3500" b="1" dirty="0" smtClean="0">
                <a:solidFill>
                  <a:schemeClr val="tx1">
                    <a:lumMod val="65000"/>
                    <a:lumOff val="35000"/>
                  </a:schemeClr>
                </a:solidFill>
                <a:latin typeface="Comic Sans MS" pitchFamily="66" charset="0"/>
              </a:rPr>
              <a:t>RNA Structure</a:t>
            </a:r>
          </a:p>
        </p:txBody>
      </p:sp>
      <p:sp>
        <p:nvSpPr>
          <p:cNvPr id="14339" name="Rectangle 3"/>
          <p:cNvSpPr>
            <a:spLocks noGrp="1" noChangeArrowheads="1"/>
          </p:cNvSpPr>
          <p:nvPr>
            <p:ph type="body" sz="half" idx="1"/>
          </p:nvPr>
        </p:nvSpPr>
        <p:spPr>
          <a:xfrm>
            <a:off x="609600" y="1524000"/>
            <a:ext cx="3810000" cy="4525963"/>
          </a:xfrm>
        </p:spPr>
        <p:txBody>
          <a:bodyPr/>
          <a:lstStyle/>
          <a:p>
            <a:pPr eaLnBrk="1" hangingPunct="1">
              <a:lnSpc>
                <a:spcPct val="90000"/>
              </a:lnSpc>
              <a:buFontTx/>
              <a:buNone/>
            </a:pPr>
            <a:r>
              <a:rPr lang="en-US" sz="2400" smtClean="0">
                <a:latin typeface="Comic Sans MS" panose="030F0702030302020204" pitchFamily="66" charset="0"/>
                <a:hlinkClick r:id="rId3"/>
              </a:rPr>
              <a:t>RNA</a:t>
            </a:r>
            <a:r>
              <a:rPr lang="en-US" sz="2400" smtClean="0">
                <a:latin typeface="Comic Sans MS" panose="030F0702030302020204" pitchFamily="66" charset="0"/>
              </a:rPr>
              <a:t> is typically a single-stranded molecule.</a:t>
            </a:r>
          </a:p>
          <a:p>
            <a:pPr eaLnBrk="1" hangingPunct="1">
              <a:lnSpc>
                <a:spcPct val="90000"/>
              </a:lnSpc>
              <a:buFontTx/>
              <a:buNone/>
            </a:pPr>
            <a:endParaRPr lang="en-US" sz="24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Purine Bases</a:t>
            </a:r>
            <a:r>
              <a:rPr lang="en-US" sz="2000" smtClean="0">
                <a:latin typeface="Comic Sans MS" panose="030F0702030302020204" pitchFamily="66" charset="0"/>
              </a:rPr>
              <a:t> </a:t>
            </a:r>
            <a:r>
              <a:rPr lang="en-US" sz="1800" smtClean="0">
                <a:latin typeface="Comic Sans MS" panose="030F0702030302020204" pitchFamily="66" charset="0"/>
              </a:rPr>
              <a:t>(double ring)</a:t>
            </a:r>
          </a:p>
          <a:p>
            <a:pPr eaLnBrk="1" hangingPunct="1">
              <a:lnSpc>
                <a:spcPct val="90000"/>
              </a:lnSpc>
              <a:buFontTx/>
              <a:buNone/>
            </a:pPr>
            <a:r>
              <a:rPr lang="en-US" sz="2000" smtClean="0">
                <a:latin typeface="Comic Sans MS" panose="030F0702030302020204" pitchFamily="66" charset="0"/>
              </a:rPr>
              <a:t>Adenine &amp; Guanine</a:t>
            </a: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Pyrimidine Bases</a:t>
            </a:r>
            <a:r>
              <a:rPr lang="en-US" sz="2000" smtClean="0">
                <a:latin typeface="Comic Sans MS" panose="030F0702030302020204" pitchFamily="66" charset="0"/>
              </a:rPr>
              <a:t> </a:t>
            </a:r>
            <a:r>
              <a:rPr lang="en-US" sz="1800" smtClean="0">
                <a:latin typeface="Comic Sans MS" panose="030F0702030302020204" pitchFamily="66" charset="0"/>
              </a:rPr>
              <a:t>(single ring)</a:t>
            </a:r>
          </a:p>
          <a:p>
            <a:pPr eaLnBrk="1" hangingPunct="1">
              <a:lnSpc>
                <a:spcPct val="90000"/>
              </a:lnSpc>
              <a:buFontTx/>
              <a:buNone/>
            </a:pPr>
            <a:r>
              <a:rPr lang="en-US" sz="2000" smtClean="0">
                <a:latin typeface="Comic Sans MS" panose="030F0702030302020204" pitchFamily="66" charset="0"/>
              </a:rPr>
              <a:t>Cytosine &amp; _______</a:t>
            </a:r>
          </a:p>
          <a:p>
            <a:pPr eaLnBrk="1" hangingPunct="1">
              <a:lnSpc>
                <a:spcPct val="90000"/>
              </a:lnSpc>
              <a:buFontTx/>
              <a:buNone/>
            </a:pPr>
            <a:endParaRPr lang="en-US" sz="2400" smtClean="0">
              <a:latin typeface="Comic Sans MS" panose="030F0702030302020204" pitchFamily="66" charset="0"/>
            </a:endParaRPr>
          </a:p>
        </p:txBody>
      </p:sp>
      <p:sp>
        <p:nvSpPr>
          <p:cNvPr id="14340" name="Text Box 4"/>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RNA</a:t>
            </a:r>
            <a:r>
              <a:rPr lang="en-US" sz="1000">
                <a:latin typeface="Comic Sans MS" panose="030F0702030302020204" pitchFamily="66" charset="0"/>
              </a:rPr>
              <a:t>, Biology Corner</a:t>
            </a:r>
          </a:p>
        </p:txBody>
      </p:sp>
      <p:pic>
        <p:nvPicPr>
          <p:cNvPr id="14341" name="Picture 5" descr="RibonucleicAcid"/>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76800" y="1143000"/>
            <a:ext cx="3560763" cy="501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11125063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229600" cy="638175"/>
          </a:xfrm>
        </p:spPr>
        <p:txBody>
          <a:bodyPr/>
          <a:lstStyle/>
          <a:p>
            <a:pPr algn="l" eaLnBrk="1" hangingPunct="1">
              <a:defRPr/>
            </a:pPr>
            <a:r>
              <a:rPr lang="en-US" sz="3600" b="1" dirty="0" smtClean="0">
                <a:solidFill>
                  <a:schemeClr val="tx1">
                    <a:lumMod val="65000"/>
                    <a:lumOff val="35000"/>
                  </a:schemeClr>
                </a:solidFill>
                <a:latin typeface="Comic Sans MS" pitchFamily="66" charset="0"/>
              </a:rPr>
              <a:t>Types of RNA</a:t>
            </a:r>
            <a:endParaRPr lang="en-US" altLang="en-US" sz="3600" b="1" dirty="0" smtClean="0">
              <a:solidFill>
                <a:schemeClr val="tx1">
                  <a:lumMod val="65000"/>
                  <a:lumOff val="35000"/>
                </a:schemeClr>
              </a:solidFill>
              <a:latin typeface="Comic Sans MS" pitchFamily="66" charset="0"/>
            </a:endParaRPr>
          </a:p>
        </p:txBody>
      </p:sp>
      <p:sp>
        <p:nvSpPr>
          <p:cNvPr id="16387" name="Rectangle 3"/>
          <p:cNvSpPr>
            <a:spLocks noGrp="1" noChangeArrowheads="1"/>
          </p:cNvSpPr>
          <p:nvPr>
            <p:ph type="body" sz="half" idx="1"/>
          </p:nvPr>
        </p:nvSpPr>
        <p:spPr>
          <a:xfrm>
            <a:off x="228600" y="1143000"/>
            <a:ext cx="5105400" cy="5372100"/>
          </a:xfrm>
        </p:spPr>
        <p:txBody>
          <a:bodyPr/>
          <a:lstStyle/>
          <a:p>
            <a:pPr eaLnBrk="1" hangingPunct="1">
              <a:lnSpc>
                <a:spcPct val="90000"/>
              </a:lnSpc>
              <a:buFontTx/>
              <a:buNone/>
              <a:defRPr/>
            </a:pPr>
            <a:r>
              <a:rPr lang="en-US" sz="2000" b="1" dirty="0" smtClean="0">
                <a:latin typeface="Comic Sans MS" pitchFamily="66" charset="0"/>
              </a:rPr>
              <a:t>Genetic information copied from DNA is transferred to 3 </a:t>
            </a:r>
            <a:r>
              <a:rPr lang="en-US" sz="2000" b="1" dirty="0" smtClean="0">
                <a:latin typeface="Comic Sans MS" pitchFamily="66" charset="0"/>
                <a:hlinkClick r:id="rId3"/>
              </a:rPr>
              <a:t>types of RNA</a:t>
            </a:r>
            <a:r>
              <a:rPr lang="en-US" sz="2000" b="1" dirty="0" smtClean="0">
                <a:latin typeface="Comic Sans MS" pitchFamily="66" charset="0"/>
              </a:rPr>
              <a:t>:</a:t>
            </a:r>
          </a:p>
          <a:p>
            <a:pPr eaLnBrk="1" hangingPunct="1">
              <a:lnSpc>
                <a:spcPct val="90000"/>
              </a:lnSpc>
              <a:buFontTx/>
              <a:buNone/>
              <a:defRPr/>
            </a:pPr>
            <a:endParaRPr lang="en-US" sz="1800" dirty="0" smtClean="0"/>
          </a:p>
          <a:p>
            <a:pPr eaLnBrk="1" hangingPunct="1">
              <a:lnSpc>
                <a:spcPct val="90000"/>
              </a:lnSpc>
              <a:buFontTx/>
              <a:buNone/>
              <a:defRPr/>
            </a:pPr>
            <a:r>
              <a:rPr lang="en-US" sz="2000" dirty="0" smtClean="0"/>
              <a:t> </a:t>
            </a: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messenger</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(mRNA)</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r>
              <a:rPr lang="en-US" altLang="en-US" sz="1800" dirty="0" smtClean="0">
                <a:latin typeface="Comic Sans MS" pitchFamily="66" charset="0"/>
              </a:rPr>
              <a:t>	</a:t>
            </a:r>
          </a:p>
          <a:p>
            <a:pPr marL="0" indent="0" eaLnBrk="1" hangingPunct="1">
              <a:lnSpc>
                <a:spcPct val="70000"/>
              </a:lnSpc>
              <a:buFontTx/>
              <a:buNone/>
              <a:defRPr/>
            </a:pPr>
            <a:r>
              <a:rPr lang="en-US" altLang="en-US" sz="1600" dirty="0" smtClean="0">
                <a:latin typeface="Comic Sans MS" pitchFamily="66" charset="0"/>
              </a:rPr>
              <a:t>      Copy of information in DNA that is brought to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the ribosome where the information is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translated into a protein.</a:t>
            </a:r>
          </a:p>
          <a:p>
            <a:pPr eaLnBrk="1" hangingPunct="1">
              <a:lnSpc>
                <a:spcPct val="9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ribosomal</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a:t>
            </a:r>
            <a:r>
              <a:rPr lang="en-US" altLang="en-US" sz="1400" dirty="0" err="1" smtClean="0">
                <a:latin typeface="Comic Sans MS" pitchFamily="66" charset="0"/>
              </a:rPr>
              <a:t>rRNA</a:t>
            </a:r>
            <a:r>
              <a:rPr lang="en-US" altLang="en-US" sz="1400" dirty="0" smtClean="0">
                <a:latin typeface="Comic Sans MS" pitchFamily="66" charset="0"/>
              </a:rPr>
              <a:t>)</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p>
          <a:p>
            <a:pPr marL="0" indent="0" eaLnBrk="1" hangingPunct="1">
              <a:lnSpc>
                <a:spcPct val="70000"/>
              </a:lnSpc>
              <a:buFontTx/>
              <a:buNone/>
              <a:defRPr/>
            </a:pPr>
            <a:r>
              <a:rPr lang="en-US" sz="1600" dirty="0" smtClean="0">
                <a:latin typeface="Comic Sans MS" pitchFamily="66" charset="0"/>
              </a:rPr>
              <a:t>      The protein factories of the cells.</a:t>
            </a:r>
          </a:p>
          <a:p>
            <a:pPr eaLnBrk="1" hangingPunct="1">
              <a:lnSpc>
                <a:spcPct val="90000"/>
              </a:lnSpc>
              <a:defRPr/>
            </a:pPr>
            <a:endParaRPr lang="en-US" sz="1800" dirty="0" smtClean="0">
              <a:latin typeface="Comic Sans MS" pitchFamily="66" charset="0"/>
            </a:endParaRPr>
          </a:p>
          <a:p>
            <a:pPr eaLnBrk="1" hangingPunct="1">
              <a:lnSpc>
                <a:spcPct val="7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transfer</a:t>
            </a:r>
            <a:r>
              <a:rPr lang="en-US" altLang="en-US" sz="1400" dirty="0" smtClean="0">
                <a:latin typeface="Comic Sans MS" pitchFamily="66" charset="0"/>
              </a:rPr>
              <a:t> (</a:t>
            </a:r>
            <a:r>
              <a:rPr lang="en-US" altLang="en-US" sz="1400" dirty="0" err="1" smtClean="0">
                <a:latin typeface="Comic Sans MS" pitchFamily="66" charset="0"/>
              </a:rPr>
              <a:t>tRNA</a:t>
            </a:r>
            <a:r>
              <a:rPr lang="en-US" altLang="en-US" sz="1400" dirty="0" smtClean="0">
                <a:latin typeface="Comic Sans MS" pitchFamily="66" charset="0"/>
              </a:rPr>
              <a:t>) </a:t>
            </a:r>
            <a:r>
              <a:rPr lang="en-US" altLang="en-US" sz="1800" b="1" dirty="0" smtClean="0">
                <a:latin typeface="Comic Sans MS" pitchFamily="66" charset="0"/>
              </a:rPr>
              <a:t>are like a </a:t>
            </a:r>
          </a:p>
          <a:p>
            <a:pPr marL="0" indent="0" eaLnBrk="1" hangingPunct="1">
              <a:lnSpc>
                <a:spcPct val="70000"/>
              </a:lnSpc>
              <a:buFontTx/>
              <a:buNone/>
              <a:defRPr/>
            </a:pPr>
            <a:r>
              <a:rPr lang="en-US" altLang="en-US" sz="1800" dirty="0">
                <a:latin typeface="Comic Sans MS" pitchFamily="66" charset="0"/>
              </a:rPr>
              <a:t> </a:t>
            </a:r>
            <a:r>
              <a:rPr lang="en-US" altLang="en-US" sz="1800" dirty="0" smtClean="0">
                <a:latin typeface="Comic Sans MS" pitchFamily="66" charset="0"/>
              </a:rPr>
              <a:t>    </a:t>
            </a:r>
            <a:r>
              <a:rPr lang="en-US" altLang="en-US" sz="1600" dirty="0" smtClean="0">
                <a:latin typeface="Comic Sans MS" pitchFamily="66" charset="0"/>
              </a:rPr>
              <a:t>Brings the </a:t>
            </a:r>
            <a:r>
              <a:rPr lang="en-US" altLang="en-US" sz="1600" dirty="0" smtClean="0">
                <a:latin typeface="Comic Sans MS" pitchFamily="66" charset="0"/>
                <a:hlinkClick r:id="rId4"/>
              </a:rPr>
              <a:t>amino acid</a:t>
            </a:r>
            <a:r>
              <a:rPr lang="en-US" altLang="en-US" sz="1600" dirty="0" smtClean="0">
                <a:latin typeface="Comic Sans MS" pitchFamily="66" charset="0"/>
              </a:rPr>
              <a:t> to the ribosome.</a:t>
            </a:r>
            <a:r>
              <a:rPr lang="en-US" altLang="en-US" sz="2000" dirty="0" smtClean="0">
                <a:latin typeface="Comic Sans MS" pitchFamily="66" charset="0"/>
              </a:rPr>
              <a:t> </a:t>
            </a:r>
            <a:endParaRPr lang="en-US" sz="2000" dirty="0" smtClean="0">
              <a:latin typeface="Comic Sans MS" pitchFamily="66" charset="0"/>
            </a:endParaRPr>
          </a:p>
        </p:txBody>
      </p:sp>
      <p:pic>
        <p:nvPicPr>
          <p:cNvPr id="16388" name="Picture 5" descr="MP900448698[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41975" y="280988"/>
            <a:ext cx="3276600" cy="185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6" descr="Factory-Wolfsburg_VW-Werk"/>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638800" y="2208213"/>
            <a:ext cx="3297238" cy="204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7"/>
          <p:cNvSpPr txBox="1">
            <a:spLocks noChangeArrowheads="1"/>
          </p:cNvSpPr>
          <p:nvPr/>
        </p:nvSpPr>
        <p:spPr bwMode="auto">
          <a:xfrm>
            <a:off x="5334000" y="6462713"/>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Images: Blueprint, clipart; </a:t>
            </a:r>
            <a:r>
              <a:rPr lang="en-US" sz="1000" b="0" dirty="0">
                <a:latin typeface="Comic Sans MS" panose="030F0702030302020204" pitchFamily="66" charset="0"/>
                <a:hlinkClick r:id="rId7"/>
              </a:rPr>
              <a:t>Factory</a:t>
            </a:r>
            <a:r>
              <a:rPr lang="en-US" sz="1000" b="0" dirty="0">
                <a:latin typeface="Comic Sans MS" panose="030F0702030302020204" pitchFamily="66" charset="0"/>
              </a:rPr>
              <a:t>, Andreas </a:t>
            </a:r>
            <a:r>
              <a:rPr lang="en-US" sz="1000" b="0" dirty="0" err="1">
                <a:latin typeface="Comic Sans MS" panose="030F0702030302020204" pitchFamily="66" charset="0"/>
              </a:rPr>
              <a:t>Praefcke</a:t>
            </a:r>
            <a:r>
              <a:rPr lang="en-US" sz="1000" b="0" dirty="0">
                <a:latin typeface="Comic Sans MS" panose="030F0702030302020204" pitchFamily="66" charset="0"/>
              </a:rPr>
              <a:t>; </a:t>
            </a:r>
            <a:r>
              <a:rPr lang="en-US" sz="1000" b="0" dirty="0">
                <a:latin typeface="Comic Sans MS" panose="030F0702030302020204" pitchFamily="66" charset="0"/>
                <a:hlinkClick r:id="rId8"/>
              </a:rPr>
              <a:t>Truck</a:t>
            </a:r>
            <a:r>
              <a:rPr lang="en-US" sz="1000" b="0" dirty="0">
                <a:latin typeface="Comic Sans MS" panose="030F0702030302020204" pitchFamily="66" charset="0"/>
              </a:rPr>
              <a:t>, PRA; </a:t>
            </a:r>
            <a:r>
              <a:rPr lang="en-US" sz="1000" b="0" dirty="0">
                <a:latin typeface="Comic Sans MS" panose="030F0702030302020204" pitchFamily="66" charset="0"/>
                <a:hlinkClick r:id="rId9"/>
              </a:rPr>
              <a:t>Ribosome translating protein</a:t>
            </a:r>
            <a:r>
              <a:rPr lang="en-US" sz="1000" b="0" dirty="0">
                <a:latin typeface="Comic Sans MS" panose="030F0702030302020204" pitchFamily="66" charset="0"/>
              </a:rPr>
              <a:t>, </a:t>
            </a:r>
            <a:r>
              <a:rPr lang="en-US" sz="1000" b="0" dirty="0" err="1">
                <a:latin typeface="Comic Sans MS" panose="030F0702030302020204" pitchFamily="66" charset="0"/>
              </a:rPr>
              <a:t>Xvazquez</a:t>
            </a:r>
            <a:r>
              <a:rPr lang="en-US" sz="1000" b="0" dirty="0">
                <a:latin typeface="Comic Sans MS" panose="030F0702030302020204" pitchFamily="66" charset="0"/>
              </a:rPr>
              <a:t>.</a:t>
            </a:r>
          </a:p>
        </p:txBody>
      </p:sp>
      <p:pic>
        <p:nvPicPr>
          <p:cNvPr id="16391" name="Picture 8" descr="Truck_P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302125"/>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 9"/>
          <p:cNvSpPr>
            <a:spLocks noChangeArrowheads="1"/>
          </p:cNvSpPr>
          <p:nvPr/>
        </p:nvSpPr>
        <p:spPr bwMode="auto">
          <a:xfrm>
            <a:off x="7924800" y="3260725"/>
            <a:ext cx="228600" cy="2286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cxnSp>
        <p:nvCxnSpPr>
          <p:cNvPr id="3" name="Straight Arrow Connector 2"/>
          <p:cNvCxnSpPr/>
          <p:nvPr/>
        </p:nvCxnSpPr>
        <p:spPr>
          <a:xfrm flipV="1">
            <a:off x="4343400" y="17526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1000" y="3489325"/>
            <a:ext cx="1295400" cy="376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4876800"/>
            <a:ext cx="1466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 Box 11"/>
          <p:cNvSpPr txBox="1">
            <a:spLocks noChangeArrowheads="1"/>
          </p:cNvSpPr>
          <p:nvPr/>
        </p:nvSpPr>
        <p:spPr bwMode="auto">
          <a:xfrm>
            <a:off x="0" y="6629400"/>
            <a:ext cx="510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11"/>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756850652"/>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8229600" cy="598488"/>
          </a:xfrm>
        </p:spPr>
        <p:txBody>
          <a:bodyPr/>
          <a:lstStyle/>
          <a:p>
            <a:pPr eaLnBrk="1" hangingPunct="1">
              <a:defRPr/>
            </a:pPr>
            <a:r>
              <a:rPr lang="en-US" sz="3500" b="1" dirty="0" smtClean="0">
                <a:solidFill>
                  <a:schemeClr val="tx1">
                    <a:lumMod val="65000"/>
                    <a:lumOff val="35000"/>
                  </a:schemeClr>
                </a:solidFill>
                <a:latin typeface="Comic Sans MS" pitchFamily="66" charset="0"/>
              </a:rPr>
              <a:t>Nucleic Acid Structure</a:t>
            </a:r>
          </a:p>
        </p:txBody>
      </p:sp>
      <p:sp>
        <p:nvSpPr>
          <p:cNvPr id="18435" name="Text Box 4"/>
          <p:cNvSpPr txBox="1">
            <a:spLocks noChangeArrowheads="1"/>
          </p:cNvSpPr>
          <p:nvPr/>
        </p:nvSpPr>
        <p:spPr bwMode="auto">
          <a:xfrm>
            <a:off x="5562600" y="6613525"/>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 </a:t>
            </a:r>
            <a:r>
              <a:rPr lang="en-US" sz="1000" b="0" dirty="0">
                <a:latin typeface="Comic Sans MS" panose="030F0702030302020204" pitchFamily="66" charset="0"/>
                <a:hlinkClick r:id="rId3"/>
              </a:rPr>
              <a:t>Comparison of DNA &amp; RNA</a:t>
            </a:r>
            <a:r>
              <a:rPr lang="en-US" sz="1000" b="0" dirty="0">
                <a:latin typeface="Comic Sans MS" panose="030F0702030302020204" pitchFamily="66" charset="0"/>
              </a:rPr>
              <a:t>, Wiki Commons</a:t>
            </a:r>
          </a:p>
        </p:txBody>
      </p:sp>
      <p:pic>
        <p:nvPicPr>
          <p:cNvPr id="1843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61722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p:cNvSpPr txBox="1">
            <a:spLocks noChangeArrowheads="1"/>
          </p:cNvSpPr>
          <p:nvPr/>
        </p:nvSpPr>
        <p:spPr bwMode="auto">
          <a:xfrm>
            <a:off x="1143000" y="60198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5"/>
              </a:rPr>
              <a:t>Nucleotides &amp; Nucleic Acids</a:t>
            </a:r>
            <a:r>
              <a:rPr lang="en-US" sz="1600"/>
              <a:t>.</a:t>
            </a:r>
          </a:p>
        </p:txBody>
      </p:sp>
      <p:sp>
        <p:nvSpPr>
          <p:cNvPr id="7"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476636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85800" y="457200"/>
            <a:ext cx="3733800" cy="2514600"/>
          </a:xfrm>
        </p:spPr>
        <p:txBody>
          <a:bodyPr/>
          <a:lstStyle/>
          <a:p>
            <a:pPr algn="l" eaLnBrk="1" hangingPunct="1">
              <a:lnSpc>
                <a:spcPct val="80000"/>
              </a:lnSpc>
            </a:pPr>
            <a:r>
              <a:rPr lang="en-US" sz="4800" b="1" dirty="0" smtClean="0">
                <a:solidFill>
                  <a:srgbClr val="333333"/>
                </a:solidFill>
                <a:latin typeface="Comic Sans MS" panose="030F0702030302020204" pitchFamily="66" charset="0"/>
              </a:rPr>
              <a:t>Molecular </a:t>
            </a:r>
          </a:p>
          <a:p>
            <a:pPr algn="l" eaLnBrk="1" hangingPunct="1">
              <a:lnSpc>
                <a:spcPct val="80000"/>
              </a:lnSpc>
            </a:pPr>
            <a:r>
              <a:rPr lang="en-US" sz="4800" b="1" dirty="0" smtClean="0">
                <a:solidFill>
                  <a:srgbClr val="333333"/>
                </a:solidFill>
                <a:latin typeface="Comic Sans MS" panose="030F0702030302020204" pitchFamily="66" charset="0"/>
              </a:rPr>
              <a:t>Genetics</a:t>
            </a:r>
          </a:p>
          <a:p>
            <a:pPr algn="l" eaLnBrk="1" hangingPunct="1">
              <a:lnSpc>
                <a:spcPct val="80000"/>
              </a:lnSpc>
            </a:pPr>
            <a:r>
              <a:rPr lang="en-US" sz="4800" b="1" dirty="0" smtClean="0">
                <a:solidFill>
                  <a:srgbClr val="333333"/>
                </a:solidFill>
                <a:latin typeface="Comic Sans MS" panose="030F0702030302020204" pitchFamily="66" charset="0"/>
              </a:rPr>
              <a:t>Basics</a:t>
            </a:r>
          </a:p>
          <a:p>
            <a:pPr algn="l" eaLnBrk="1" hangingPunct="1">
              <a:lnSpc>
                <a:spcPct val="80000"/>
              </a:lnSpc>
            </a:pPr>
            <a:endParaRPr lang="en-US" b="1" dirty="0" smtClean="0">
              <a:solidFill>
                <a:schemeClr val="accent2"/>
              </a:solidFill>
              <a:latin typeface="Comic Sans MS" panose="030F0702030302020204" pitchFamily="66" charset="0"/>
            </a:endParaRPr>
          </a:p>
          <a:p>
            <a:pPr eaLnBrk="1" hangingPunct="1">
              <a:lnSpc>
                <a:spcPct val="80000"/>
              </a:lnSpc>
            </a:pPr>
            <a:endParaRPr lang="en-US" sz="1050" b="1" dirty="0" smtClean="0">
              <a:latin typeface="Comic Sans MS" panose="030F0702030302020204" pitchFamily="66" charset="0"/>
            </a:endParaRPr>
          </a:p>
        </p:txBody>
      </p:sp>
      <p:pic>
        <p:nvPicPr>
          <p:cNvPr id="3075" name="Picture 6" descr="DNA-replication-split-wi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381000"/>
            <a:ext cx="3733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0" y="645789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4"/>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5"/>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9" name="Picture 4" descr="Peptide-synthe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85800" y="3352800"/>
            <a:ext cx="3276600" cy="2714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3505200" cy="868362"/>
          </a:xfrm>
        </p:spPr>
        <p:txBody>
          <a:bodyPr/>
          <a:lstStyle/>
          <a:p>
            <a:pPr algn="l" eaLnBrk="1" hangingPunct="1"/>
            <a:r>
              <a:rPr lang="en-US" altLang="en-US" sz="3600" b="1" smtClean="0">
                <a:solidFill>
                  <a:srgbClr val="006600"/>
                </a:solidFill>
                <a:latin typeface="Comic Sans MS" panose="030F0702030302020204" pitchFamily="66" charset="0"/>
              </a:rPr>
              <a:t>Transcription</a:t>
            </a:r>
            <a:endParaRPr lang="en-US" altLang="en-US" sz="3200" b="1" smtClean="0">
              <a:solidFill>
                <a:srgbClr val="006600"/>
              </a:solidFill>
              <a:latin typeface="Comic Sans MS" panose="030F0702030302020204" pitchFamily="66" charset="0"/>
            </a:endParaRPr>
          </a:p>
        </p:txBody>
      </p:sp>
      <p:sp>
        <p:nvSpPr>
          <p:cNvPr id="22531" name="Rectangle 3"/>
          <p:cNvSpPr>
            <a:spLocks noGrp="1" noChangeArrowheads="1"/>
          </p:cNvSpPr>
          <p:nvPr>
            <p:ph type="body" sz="half" idx="1"/>
          </p:nvPr>
        </p:nvSpPr>
        <p:spPr>
          <a:xfrm>
            <a:off x="342900" y="1243013"/>
            <a:ext cx="3771900" cy="4724400"/>
          </a:xfrm>
        </p:spPr>
        <p:txBody>
          <a:bodyPr/>
          <a:lstStyle/>
          <a:p>
            <a:pPr eaLnBrk="1" hangingPunct="1">
              <a:buFontTx/>
              <a:buNone/>
            </a:pPr>
            <a:r>
              <a:rPr lang="en-US" altLang="en-US" sz="1800" dirty="0" smtClean="0">
                <a:latin typeface="Comic Sans MS" panose="030F0702030302020204" pitchFamily="66" charset="0"/>
              </a:rPr>
              <a:t>First Step of gene expression.</a:t>
            </a:r>
          </a:p>
          <a:p>
            <a:pPr eaLnBrk="1" hangingPunct="1">
              <a:buFontTx/>
              <a:buNone/>
            </a:pPr>
            <a:endParaRPr lang="en-US" altLang="en-US" sz="1000" dirty="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Process by which a DNA sequence is copied to produce a complementary mRNA strand. </a:t>
            </a:r>
          </a:p>
          <a:p>
            <a:pPr eaLnBrk="1" hangingPunct="1">
              <a:buFontTx/>
              <a:buNone/>
            </a:pPr>
            <a:endParaRPr lang="en-US" altLang="en-US" sz="1000" dirty="0" smtClean="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In other words, it is the transfer of genetic information from DNA into RNA. </a:t>
            </a:r>
          </a:p>
          <a:p>
            <a:pPr eaLnBrk="1" hangingPunct="1">
              <a:buFontTx/>
              <a:buNone/>
            </a:pPr>
            <a:endParaRPr lang="en-US" altLang="en-US" sz="1000" dirty="0" smtClean="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Like </a:t>
            </a:r>
            <a:r>
              <a:rPr lang="en-US" altLang="en-US" sz="1800" dirty="0" smtClean="0">
                <a:latin typeface="Comic Sans MS" panose="030F0702030302020204" pitchFamily="66" charset="0"/>
                <a:hlinkClick r:id="rId3"/>
              </a:rPr>
              <a:t>replication</a:t>
            </a:r>
            <a:r>
              <a:rPr lang="en-US" altLang="en-US" sz="1800" dirty="0" smtClean="0">
                <a:latin typeface="Comic Sans MS" panose="030F0702030302020204" pitchFamily="66" charset="0"/>
              </a:rPr>
              <a:t>, but making RNA.</a:t>
            </a:r>
          </a:p>
          <a:p>
            <a:pPr eaLnBrk="1" hangingPunct="1">
              <a:buFontTx/>
              <a:buNone/>
            </a:pPr>
            <a:endParaRPr lang="en-US" altLang="en-US" sz="1100" dirty="0" smtClean="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Beginning of the process that ultimately leads to the translation of the genetic code (via mRNA) into a </a:t>
            </a:r>
            <a:r>
              <a:rPr lang="en-US" altLang="en-US" sz="1800" dirty="0" smtClean="0">
                <a:latin typeface="Comic Sans MS" panose="030F0702030302020204" pitchFamily="66" charset="0"/>
                <a:hlinkClick r:id="rId4"/>
              </a:rPr>
              <a:t>protein</a:t>
            </a:r>
            <a:r>
              <a:rPr lang="en-US" altLang="en-US" sz="1800" dirty="0" smtClean="0">
                <a:latin typeface="Comic Sans MS" panose="030F0702030302020204" pitchFamily="66" charset="0"/>
              </a:rPr>
              <a:t>. </a:t>
            </a:r>
          </a:p>
          <a:p>
            <a:pPr eaLnBrk="1" hangingPunct="1">
              <a:buFontTx/>
              <a:buNone/>
            </a:pPr>
            <a:endParaRPr lang="en-US" altLang="en-US" sz="1800" dirty="0" smtClean="0">
              <a:latin typeface="Comic Sans MS" panose="030F0702030302020204" pitchFamily="66" charset="0"/>
            </a:endParaRPr>
          </a:p>
          <a:p>
            <a:pPr eaLnBrk="1" hangingPunct="1">
              <a:buFontTx/>
              <a:buNone/>
            </a:pPr>
            <a:endParaRPr lang="en-US" altLang="en-US" sz="1800" dirty="0" smtClean="0">
              <a:latin typeface="Comic Sans MS" panose="030F0702030302020204" pitchFamily="66" charset="0"/>
            </a:endParaRPr>
          </a:p>
        </p:txBody>
      </p:sp>
      <p:pic>
        <p:nvPicPr>
          <p:cNvPr id="22532" name="Picture 4" descr="DNA_transcription_NHumGenomeInstWiki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67200" y="277813"/>
            <a:ext cx="4724400" cy="384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5"/>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a:latin typeface="Comic Sans MS" panose="030F0702030302020204" pitchFamily="66" charset="0"/>
              </a:rPr>
              <a:t>Image: </a:t>
            </a:r>
            <a:r>
              <a:rPr lang="en-US" sz="1000" b="0">
                <a:latin typeface="Comic Sans MS" panose="030F0702030302020204" pitchFamily="66" charset="0"/>
                <a:hlinkClick r:id="rId6"/>
              </a:rPr>
              <a:t>Transcription</a:t>
            </a:r>
            <a:r>
              <a:rPr lang="en-US" sz="1000" b="0">
                <a:latin typeface="Comic Sans MS" panose="030F0702030302020204" pitchFamily="66" charset="0"/>
              </a:rPr>
              <a:t>, National Human Genome Research Institute.</a:t>
            </a:r>
          </a:p>
        </p:txBody>
      </p:sp>
      <p:sp>
        <p:nvSpPr>
          <p:cNvPr id="7" name="TextBox 6"/>
          <p:cNvSpPr txBox="1"/>
          <p:nvPr/>
        </p:nvSpPr>
        <p:spPr>
          <a:xfrm>
            <a:off x="4953000" y="4418013"/>
            <a:ext cx="3886200" cy="1868487"/>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6600"/>
                </a:solidFill>
                <a:latin typeface="Comic Sans MS" pitchFamily="66" charset="0"/>
              </a:rPr>
              <a:t>Transcription Animations</a:t>
            </a:r>
          </a:p>
          <a:p>
            <a:pPr algn="ctr" eaLnBrk="1" hangingPunct="1">
              <a:defRPr/>
            </a:pPr>
            <a:r>
              <a:rPr lang="en-US" sz="900" b="1" dirty="0">
                <a:latin typeface="Comic Sans MS" pitchFamily="66" charset="0"/>
              </a:rPr>
              <a:t> </a:t>
            </a:r>
            <a:endParaRPr lang="en-US" sz="7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7"/>
              </a:rPr>
              <a:t>mRNA Synthesis</a:t>
            </a:r>
            <a:r>
              <a:rPr lang="en-US" sz="1400" b="1" dirty="0">
                <a:latin typeface="Comic Sans MS" pitchFamily="66" charset="0"/>
              </a:rPr>
              <a:t> </a:t>
            </a:r>
            <a:r>
              <a:rPr lang="en-US" sz="1200" dirty="0">
                <a:latin typeface="Comic Sans MS" pitchFamily="66" charset="0"/>
              </a:rPr>
              <a:t>from McGraw-Hill</a:t>
            </a:r>
          </a:p>
          <a:p>
            <a:pPr algn="ctr" eaLnBrk="1" hangingPunct="1">
              <a:defRPr/>
            </a:pPr>
            <a:r>
              <a:rPr lang="en-US" sz="1400" b="1" dirty="0">
                <a:latin typeface="Comic Sans MS" pitchFamily="66" charset="0"/>
              </a:rPr>
              <a:t>2. </a:t>
            </a:r>
            <a:r>
              <a:rPr lang="en-US" sz="1400" b="1" dirty="0">
                <a:latin typeface="Comic Sans MS" pitchFamily="66" charset="0"/>
                <a:hlinkClick r:id="rId8"/>
              </a:rPr>
              <a:t>Transcription</a:t>
            </a:r>
            <a:r>
              <a:rPr lang="en-US" sz="1400" b="1" dirty="0">
                <a:latin typeface="Comic Sans MS" pitchFamily="66" charset="0"/>
              </a:rPr>
              <a:t> </a:t>
            </a:r>
            <a:r>
              <a:rPr lang="en-US" sz="1200" dirty="0">
                <a:latin typeface="Comic Sans MS" pitchFamily="66" charset="0"/>
              </a:rPr>
              <a:t>from WH  Freeman</a:t>
            </a:r>
          </a:p>
          <a:p>
            <a:pPr marL="228600" indent="-228600" algn="ctr" eaLnBrk="1" hangingPunct="1">
              <a:buFontTx/>
              <a:buAutoNum type="arabicPeriod"/>
              <a:defRPr/>
            </a:pPr>
            <a:endParaRPr lang="en-US" sz="1200" dirty="0">
              <a:latin typeface="Comic Sans MS" pitchFamily="66" charset="0"/>
            </a:endParaRPr>
          </a:p>
          <a:p>
            <a:pPr algn="ctr" eaLnBrk="1" hangingPunct="1">
              <a:defRPr/>
            </a:pPr>
            <a:endParaRPr lang="en-US" sz="700" dirty="0"/>
          </a:p>
        </p:txBody>
      </p:sp>
      <p:sp>
        <p:nvSpPr>
          <p:cNvPr id="8"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9"/>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665159671"/>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0850" y="273050"/>
            <a:ext cx="3282950" cy="825500"/>
          </a:xfrm>
        </p:spPr>
        <p:txBody>
          <a:bodyPr/>
          <a:lstStyle/>
          <a:p>
            <a:pPr algn="l" eaLnBrk="1" hangingPunct="1"/>
            <a:r>
              <a:rPr lang="en-US" altLang="en-US" sz="3600" b="1" smtClean="0">
                <a:solidFill>
                  <a:srgbClr val="002060"/>
                </a:solidFill>
                <a:latin typeface="Comic Sans MS" panose="030F0702030302020204" pitchFamily="66" charset="0"/>
              </a:rPr>
              <a:t>Translation</a:t>
            </a:r>
            <a:endParaRPr lang="en-US" altLang="en-US" sz="2800" b="1" smtClean="0">
              <a:solidFill>
                <a:schemeClr val="tx1"/>
              </a:solidFill>
              <a:latin typeface="Comic Sans MS" panose="030F0702030302020204" pitchFamily="66" charset="0"/>
            </a:endParaRPr>
          </a:p>
        </p:txBody>
      </p:sp>
      <p:sp>
        <p:nvSpPr>
          <p:cNvPr id="13315" name="Rectangle 3"/>
          <p:cNvSpPr>
            <a:spLocks noGrp="1" noChangeArrowheads="1"/>
          </p:cNvSpPr>
          <p:nvPr>
            <p:ph type="body" sz="half" idx="1"/>
          </p:nvPr>
        </p:nvSpPr>
        <p:spPr>
          <a:xfrm>
            <a:off x="257175" y="1371600"/>
            <a:ext cx="3781425" cy="4876800"/>
          </a:xfrm>
        </p:spPr>
        <p:txBody>
          <a:bodyPr/>
          <a:lstStyle/>
          <a:p>
            <a:pPr eaLnBrk="1" hangingPunct="1">
              <a:lnSpc>
                <a:spcPct val="80000"/>
              </a:lnSpc>
              <a:defRPr/>
            </a:pPr>
            <a:r>
              <a:rPr lang="en-US" altLang="en-US" sz="1600" dirty="0" smtClean="0">
                <a:latin typeface="Comic Sans MS" panose="030F0702030302020204" pitchFamily="66" charset="0"/>
              </a:rPr>
              <a:t>Second </a:t>
            </a:r>
            <a:r>
              <a:rPr lang="en-US" altLang="en-US" sz="1600" dirty="0">
                <a:latin typeface="Comic Sans MS" panose="030F0702030302020204" pitchFamily="66" charset="0"/>
              </a:rPr>
              <a:t>Step of gene expression.</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dirty="0" smtClean="0">
                <a:latin typeface="Comic Sans MS" pitchFamily="66" charset="0"/>
              </a:rPr>
              <a:t>Ribosomes </a:t>
            </a:r>
            <a:r>
              <a:rPr lang="en-US" sz="1200" i="1" dirty="0" smtClean="0">
                <a:latin typeface="Comic Sans MS" pitchFamily="66" charset="0"/>
              </a:rPr>
              <a:t>(which contain </a:t>
            </a:r>
            <a:r>
              <a:rPr lang="en-US" sz="1200" i="1" dirty="0" err="1" smtClean="0">
                <a:latin typeface="Comic Sans MS" pitchFamily="66" charset="0"/>
              </a:rPr>
              <a:t>rRNA</a:t>
            </a:r>
            <a:r>
              <a:rPr lang="en-US" sz="1200" i="1" dirty="0" smtClean="0">
                <a:latin typeface="Comic Sans MS" pitchFamily="66" charset="0"/>
              </a:rPr>
              <a:t>)</a:t>
            </a:r>
            <a:r>
              <a:rPr lang="en-US" sz="1600" dirty="0" smtClean="0">
                <a:latin typeface="Comic Sans MS" pitchFamily="66" charset="0"/>
              </a:rPr>
              <a:t> make </a:t>
            </a:r>
            <a:r>
              <a:rPr lang="en-US" sz="1600" dirty="0" smtClean="0">
                <a:latin typeface="Comic Sans MS" pitchFamily="66" charset="0"/>
                <a:hlinkClick r:id="rId3"/>
              </a:rPr>
              <a:t>proteins</a:t>
            </a:r>
            <a:r>
              <a:rPr lang="en-US" sz="1600" dirty="0" smtClean="0">
                <a:latin typeface="Comic Sans MS" pitchFamily="66" charset="0"/>
              </a:rPr>
              <a:t> from the messages encoded in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The genetic instructions for a polypeptide chain are ‘written’ in the DNA as a series of  </a:t>
            </a:r>
          </a:p>
          <a:p>
            <a:pPr marL="0" indent="0" eaLnBrk="1" hangingPunct="1">
              <a:lnSpc>
                <a:spcPct val="80000"/>
              </a:lnSpc>
              <a:buFontTx/>
              <a:buNone/>
              <a:defRPr/>
            </a:pPr>
            <a:r>
              <a:rPr lang="en-US" altLang="en-US" sz="1600" dirty="0">
                <a:latin typeface="Comic Sans MS" pitchFamily="66" charset="0"/>
              </a:rPr>
              <a:t> </a:t>
            </a:r>
            <a:r>
              <a:rPr lang="en-US" altLang="en-US" sz="1600" dirty="0" smtClean="0">
                <a:latin typeface="Comic Sans MS" pitchFamily="66" charset="0"/>
              </a:rPr>
              <a:t>     3-nucleotide ‘words.’</a:t>
            </a:r>
          </a:p>
          <a:p>
            <a:pPr eaLnBrk="1" hangingPunct="1">
              <a:lnSpc>
                <a:spcPct val="80000"/>
              </a:lnSpc>
              <a:defRPr/>
            </a:pPr>
            <a:endParaRPr lang="en-US" altLang="en-US" sz="7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 on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___________ on </a:t>
            </a:r>
            <a:r>
              <a:rPr lang="en-US" altLang="en-US" sz="1600" dirty="0" err="1" smtClean="0">
                <a:latin typeface="Comic Sans MS" pitchFamily="66" charset="0"/>
              </a:rPr>
              <a:t>tRNA</a:t>
            </a:r>
            <a:endParaRPr lang="en-US" altLang="en-US" sz="1600" dirty="0" smtClean="0">
              <a:latin typeface="Comic Sans MS" pitchFamily="66" charset="0"/>
            </a:endParaRPr>
          </a:p>
          <a:p>
            <a:pPr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‘U’ (uracil) replaces ‘T’ in 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This is the </a:t>
            </a:r>
            <a:r>
              <a:rPr lang="en-US" altLang="en-US" sz="1600" b="1" dirty="0" smtClean="0">
                <a:latin typeface="Comic Sans MS" pitchFamily="66" charset="0"/>
              </a:rPr>
              <a:t>genetic code</a:t>
            </a:r>
            <a:r>
              <a:rPr lang="en-US" alt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marL="0" indent="0" eaLnBrk="1" hangingPunct="1">
              <a:lnSpc>
                <a:spcPct val="80000"/>
              </a:lnSpc>
              <a:buNone/>
              <a:defRPr/>
            </a:pPr>
            <a:endParaRPr lang="en-US" altLang="en-US" sz="1600" i="1" dirty="0" smtClean="0">
              <a:latin typeface="Comic Sans MS" pitchFamily="66" charset="0"/>
            </a:endParaRPr>
          </a:p>
        </p:txBody>
      </p:sp>
      <p:pic>
        <p:nvPicPr>
          <p:cNvPr id="24580" name="Picture 4" descr="Peptide-synthesi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3254375"/>
            <a:ext cx="3470275" cy="287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5727700" y="6461125"/>
            <a:ext cx="341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 </a:t>
            </a:r>
            <a:r>
              <a:rPr lang="en-US" sz="1000" b="0" dirty="0">
                <a:latin typeface="Comic Sans MS" panose="030F0702030302020204" pitchFamily="66" charset="0"/>
                <a:hlinkClick r:id="rId5"/>
              </a:rPr>
              <a:t>Codon-Anticodon pairing</a:t>
            </a:r>
            <a:r>
              <a:rPr lang="en-US" sz="1000" b="0" dirty="0">
                <a:latin typeface="Comic Sans MS" panose="030F0702030302020204" pitchFamily="66" charset="0"/>
              </a:rPr>
              <a:t>, </a:t>
            </a:r>
            <a:r>
              <a:rPr lang="en-US" sz="1000" b="0" dirty="0" err="1">
                <a:latin typeface="Comic Sans MS" panose="030F0702030302020204" pitchFamily="66" charset="0"/>
              </a:rPr>
              <a:t>Yikrazuul</a:t>
            </a:r>
            <a:r>
              <a:rPr lang="en-US" sz="1000" b="0" dirty="0">
                <a:latin typeface="Comic Sans MS" panose="030F0702030302020204" pitchFamily="66" charset="0"/>
              </a:rPr>
              <a:t>, Wiki; </a:t>
            </a:r>
            <a:r>
              <a:rPr lang="en-US" sz="1000" b="0" dirty="0">
                <a:latin typeface="Comic Sans MS" panose="030F0702030302020204" pitchFamily="66" charset="0"/>
                <a:hlinkClick r:id="rId6"/>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a:t>
            </a:r>
            <a:endParaRPr lang="en-US" sz="1000" b="0" dirty="0">
              <a:latin typeface="Comic Sans MS" panose="030F0702030302020204" pitchFamily="66" charset="0"/>
            </a:endParaRPr>
          </a:p>
        </p:txBody>
      </p:sp>
      <p:pic>
        <p:nvPicPr>
          <p:cNvPr id="24582" name="Picture 6" descr="Codon-Anticodon-pairing"/>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575300" y="273050"/>
            <a:ext cx="2382838" cy="195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Text Box 7"/>
          <p:cNvSpPr txBox="1">
            <a:spLocks noChangeArrowheads="1"/>
          </p:cNvSpPr>
          <p:nvPr/>
        </p:nvSpPr>
        <p:spPr bwMode="auto">
          <a:xfrm>
            <a:off x="4356100" y="1416050"/>
            <a:ext cx="1447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FF0000"/>
                </a:solidFill>
              </a:rPr>
              <a:t>Anti-codon</a:t>
            </a:r>
          </a:p>
        </p:txBody>
      </p:sp>
      <p:sp>
        <p:nvSpPr>
          <p:cNvPr id="24584" name="Text Box 8"/>
          <p:cNvSpPr txBox="1">
            <a:spLocks noChangeArrowheads="1"/>
          </p:cNvSpPr>
          <p:nvPr/>
        </p:nvSpPr>
        <p:spPr bwMode="auto">
          <a:xfrm>
            <a:off x="6261100" y="25511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0000FF"/>
                </a:solidFill>
              </a:rPr>
              <a:t>Codon</a:t>
            </a:r>
          </a:p>
        </p:txBody>
      </p:sp>
      <p:sp>
        <p:nvSpPr>
          <p:cNvPr id="24585" name="Line 9"/>
          <p:cNvSpPr>
            <a:spLocks noChangeShapeType="1"/>
          </p:cNvSpPr>
          <p:nvPr/>
        </p:nvSpPr>
        <p:spPr bwMode="auto">
          <a:xfrm flipH="1" flipV="1">
            <a:off x="6718300" y="210185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5727700" y="163353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8"/>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838793615"/>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eptide-synthes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 y="1295400"/>
            <a:ext cx="4495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5"/>
          <p:cNvSpPr txBox="1">
            <a:spLocks noChangeArrowheads="1"/>
          </p:cNvSpPr>
          <p:nvPr/>
        </p:nvSpPr>
        <p:spPr bwMode="auto">
          <a:xfrm>
            <a:off x="5334000" y="6611779"/>
            <a:ext cx="381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 </a:t>
            </a:r>
            <a:r>
              <a:rPr lang="en-US" sz="1000" b="0" dirty="0">
                <a:latin typeface="Comic Sans MS" panose="030F0702030302020204" pitchFamily="66" charset="0"/>
                <a:hlinkClick r:id="rId4"/>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Wiki</a:t>
            </a:r>
          </a:p>
        </p:txBody>
      </p:sp>
      <p:sp>
        <p:nvSpPr>
          <p:cNvPr id="8" name="TextBox 7"/>
          <p:cNvSpPr txBox="1"/>
          <p:nvPr/>
        </p:nvSpPr>
        <p:spPr>
          <a:xfrm>
            <a:off x="5943600" y="1752600"/>
            <a:ext cx="2540000" cy="3054350"/>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2060"/>
                </a:solidFill>
                <a:latin typeface="Comic Sans MS" pitchFamily="66" charset="0"/>
              </a:rPr>
              <a:t>Translation Animations</a:t>
            </a:r>
            <a:endParaRPr lang="en-US" sz="1400" b="1" dirty="0">
              <a:latin typeface="Comic Sans MS" pitchFamily="66" charset="0"/>
            </a:endParaRPr>
          </a:p>
          <a:p>
            <a:pPr marL="342900" indent="-342900" algn="ctr" eaLnBrk="1" hangingPunct="1">
              <a:buFontTx/>
              <a:buAutoNum type="arabicPeriod"/>
              <a:defRPr/>
            </a:pPr>
            <a:endParaRPr lang="en-US" sz="14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5"/>
              </a:rPr>
              <a:t>How Translation Works</a:t>
            </a:r>
            <a:r>
              <a:rPr lang="en-US" sz="1400" b="1" dirty="0">
                <a:latin typeface="Comic Sans MS" pitchFamily="66" charset="0"/>
              </a:rPr>
              <a:t> </a:t>
            </a:r>
            <a:r>
              <a:rPr lang="en-US" sz="1200" dirty="0">
                <a:latin typeface="Comic Sans MS" pitchFamily="66" charset="0"/>
              </a:rPr>
              <a:t>from McGraw-Hill</a:t>
            </a:r>
          </a:p>
          <a:p>
            <a:pPr marL="342900" indent="-342900" algn="ctr" eaLnBrk="1" hangingPunct="1">
              <a:buFontTx/>
              <a:buAutoNum type="arabicPeriod"/>
              <a:defRPr/>
            </a:pPr>
            <a:endParaRPr lang="en-US" sz="1400"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6"/>
              </a:rPr>
              <a:t>Ribosome Building </a:t>
            </a:r>
          </a:p>
          <a:p>
            <a:pPr algn="ctr" eaLnBrk="1" hangingPunct="1">
              <a:defRPr/>
            </a:pPr>
            <a:r>
              <a:rPr lang="en-US" sz="1400" b="1" dirty="0">
                <a:latin typeface="Comic Sans MS" pitchFamily="66" charset="0"/>
                <a:hlinkClick r:id="rId6"/>
              </a:rPr>
              <a:t>a Protein </a:t>
            </a:r>
            <a:endParaRPr lang="en-US" sz="1400" b="1" dirty="0">
              <a:latin typeface="Comic Sans MS" pitchFamily="66" charset="0"/>
            </a:endParaRPr>
          </a:p>
          <a:p>
            <a:pPr algn="ctr" eaLnBrk="1" hangingPunct="1">
              <a:defRPr/>
            </a:pPr>
            <a:r>
              <a:rPr lang="en-US" sz="1200" dirty="0">
                <a:latin typeface="Comic Sans MS" pitchFamily="66" charset="0"/>
              </a:rPr>
              <a:t>from Wikipedia</a:t>
            </a:r>
          </a:p>
          <a:p>
            <a:pPr algn="ctr" eaLnBrk="1" hangingPunct="1">
              <a:defRPr/>
            </a:pPr>
            <a:endParaRPr lang="en-US" sz="1200" dirty="0">
              <a:latin typeface="Comic Sans MS" pitchFamily="66" charset="0"/>
            </a:endParaRPr>
          </a:p>
          <a:p>
            <a:pPr algn="ctr" eaLnBrk="1" hangingPunct="1">
              <a:defRPr/>
            </a:pPr>
            <a:endParaRPr lang="en-US" sz="700" dirty="0"/>
          </a:p>
        </p:txBody>
      </p:sp>
      <p:sp>
        <p:nvSpPr>
          <p:cNvPr id="26631" name="Rectangle 2"/>
          <p:cNvSpPr>
            <a:spLocks noGrp="1" noChangeArrowheads="1"/>
          </p:cNvSpPr>
          <p:nvPr>
            <p:ph type="title"/>
          </p:nvPr>
        </p:nvSpPr>
        <p:spPr>
          <a:xfrm>
            <a:off x="2698750" y="184150"/>
            <a:ext cx="3505200" cy="868363"/>
          </a:xfrm>
        </p:spPr>
        <p:txBody>
          <a:bodyPr/>
          <a:lstStyle/>
          <a:p>
            <a:pPr eaLnBrk="1" hangingPunct="1"/>
            <a:r>
              <a:rPr lang="en-US" altLang="en-US" sz="3600" b="1" smtClean="0">
                <a:solidFill>
                  <a:srgbClr val="002060"/>
                </a:solidFill>
                <a:latin typeface="Comic Sans MS" panose="030F0702030302020204" pitchFamily="66" charset="0"/>
              </a:rPr>
              <a:t>Translation</a:t>
            </a:r>
          </a:p>
        </p:txBody>
      </p:sp>
      <p:sp>
        <p:nvSpPr>
          <p:cNvPr id="7"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829366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192088"/>
            <a:ext cx="8547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800" b="1">
                <a:solidFill>
                  <a:srgbClr val="006600"/>
                </a:solidFill>
                <a:latin typeface="Comic Sans MS" panose="030F0702030302020204" pitchFamily="66" charset="0"/>
              </a:rPr>
              <a:t>Transcription</a:t>
            </a:r>
            <a:r>
              <a:rPr lang="en-US" sz="2800" b="1">
                <a:solidFill>
                  <a:schemeClr val="accent2"/>
                </a:solidFill>
                <a:latin typeface="Comic Sans MS" panose="030F0702030302020204" pitchFamily="66" charset="0"/>
              </a:rPr>
              <a:t> </a:t>
            </a:r>
            <a:r>
              <a:rPr lang="en-US" sz="2400" b="1">
                <a:latin typeface="Comic Sans MS" panose="030F0702030302020204" pitchFamily="66" charset="0"/>
              </a:rPr>
              <a:t>&amp;</a:t>
            </a:r>
            <a:r>
              <a:rPr lang="en-US" sz="2800" b="1">
                <a:solidFill>
                  <a:schemeClr val="accent2"/>
                </a:solidFill>
                <a:latin typeface="Comic Sans MS" panose="030F0702030302020204" pitchFamily="66" charset="0"/>
              </a:rPr>
              <a:t> Translation </a:t>
            </a:r>
            <a:r>
              <a:rPr lang="en-US" sz="2800" b="1">
                <a:latin typeface="Comic Sans MS" panose="030F0702030302020204" pitchFamily="66" charset="0"/>
              </a:rPr>
              <a:t>Overview</a:t>
            </a:r>
          </a:p>
        </p:txBody>
      </p:sp>
      <p:pic>
        <p:nvPicPr>
          <p:cNvPr id="28675" name="Picture 4" descr="GeneExpressionBC"/>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914400"/>
            <a:ext cx="5486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Box 1"/>
          <p:cNvSpPr txBox="1">
            <a:spLocks noChangeArrowheads="1"/>
          </p:cNvSpPr>
          <p:nvPr/>
        </p:nvSpPr>
        <p:spPr bwMode="auto">
          <a:xfrm>
            <a:off x="6384878" y="1275556"/>
            <a:ext cx="23749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b="1" dirty="0">
                <a:solidFill>
                  <a:srgbClr val="FF0000"/>
                </a:solidFill>
                <a:latin typeface="Comic Sans MS" panose="030F0702030302020204" pitchFamily="66" charset="0"/>
              </a:rPr>
              <a:t>REVIEW</a:t>
            </a:r>
            <a:endParaRPr lang="en-US" sz="2800" dirty="0">
              <a:latin typeface="Comic Sans MS" panose="030F0702030302020204" pitchFamily="66" charset="0"/>
            </a:endParaRPr>
          </a:p>
          <a:p>
            <a:pPr algn="ctr" eaLnBrk="1" hangingPunct="1"/>
            <a:r>
              <a:rPr lang="en-US" sz="2800" dirty="0">
                <a:latin typeface="Comic Sans MS" panose="030F0702030302020204" pitchFamily="66" charset="0"/>
              </a:rPr>
              <a:t>Interactive animation that allows you to </a:t>
            </a:r>
            <a:r>
              <a:rPr lang="en-US" sz="2800" b="1" dirty="0">
                <a:latin typeface="Comic Sans MS" panose="030F0702030302020204" pitchFamily="66" charset="0"/>
                <a:hlinkClick r:id="rId4"/>
              </a:rPr>
              <a:t>transcribe and translate </a:t>
            </a:r>
          </a:p>
          <a:p>
            <a:pPr algn="ctr" eaLnBrk="1" hangingPunct="1"/>
            <a:r>
              <a:rPr lang="en-US" sz="2800" dirty="0" smtClean="0">
                <a:latin typeface="Comic Sans MS" panose="030F0702030302020204" pitchFamily="66" charset="0"/>
                <a:hlinkClick r:id="rId4"/>
              </a:rPr>
              <a:t>a </a:t>
            </a:r>
            <a:r>
              <a:rPr lang="en-US" sz="2800" b="1" dirty="0" smtClean="0">
                <a:latin typeface="Comic Sans MS" panose="030F0702030302020204" pitchFamily="66" charset="0"/>
                <a:hlinkClick r:id="rId4"/>
              </a:rPr>
              <a:t>gene</a:t>
            </a:r>
            <a:r>
              <a:rPr lang="en-US" sz="2800" dirty="0">
                <a:latin typeface="Comic Sans MS" panose="030F0702030302020204" pitchFamily="66" charset="0"/>
              </a:rPr>
              <a:t>!</a:t>
            </a:r>
          </a:p>
        </p:txBody>
      </p:sp>
      <p:sp>
        <p:nvSpPr>
          <p:cNvPr id="28677" name="TextBox 1"/>
          <p:cNvSpPr txBox="1">
            <a:spLocks noChangeArrowheads="1"/>
          </p:cNvSpPr>
          <p:nvPr/>
        </p:nvSpPr>
        <p:spPr bwMode="auto">
          <a:xfrm>
            <a:off x="914400" y="598011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5"/>
              </a:rPr>
              <a:t>DNA Function: Transcription &amp; Translation</a:t>
            </a:r>
            <a:r>
              <a:rPr lang="en-US" sz="1800"/>
              <a:t>.</a:t>
            </a:r>
          </a:p>
        </p:txBody>
      </p:sp>
      <p:sp>
        <p:nvSpPr>
          <p:cNvPr id="8"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19080063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61925"/>
            <a:ext cx="8229600" cy="542925"/>
          </a:xfrm>
        </p:spPr>
        <p:txBody>
          <a:bodyPr/>
          <a:lstStyle/>
          <a:p>
            <a:pPr eaLnBrk="1" hangingPunct="1">
              <a:defRPr/>
            </a:pPr>
            <a:r>
              <a:rPr lang="en-US" sz="3200" b="1" dirty="0" smtClean="0">
                <a:solidFill>
                  <a:schemeClr val="tx1">
                    <a:lumMod val="65000"/>
                    <a:lumOff val="35000"/>
                  </a:schemeClr>
                </a:solidFill>
                <a:latin typeface="Comic Sans MS" panose="030F0702030302020204" pitchFamily="66" charset="0"/>
              </a:rPr>
              <a:t>Replication, Transcription, Translation</a:t>
            </a:r>
          </a:p>
        </p:txBody>
      </p:sp>
      <p:sp>
        <p:nvSpPr>
          <p:cNvPr id="32771" name="Rectangle 3"/>
          <p:cNvSpPr>
            <a:spLocks noGrp="1" noChangeArrowheads="1"/>
          </p:cNvSpPr>
          <p:nvPr>
            <p:ph type="body" sz="half" idx="1"/>
          </p:nvPr>
        </p:nvSpPr>
        <p:spPr>
          <a:xfrm>
            <a:off x="1447800" y="1143000"/>
            <a:ext cx="7696200" cy="5314950"/>
          </a:xfrm>
        </p:spPr>
        <p:txBody>
          <a:bodyPr/>
          <a:lstStyle/>
          <a:p>
            <a:pPr lvl="1" eaLnBrk="1" hangingPunct="1">
              <a:lnSpc>
                <a:spcPct val="70000"/>
              </a:lnSpc>
              <a:buFontTx/>
              <a:buNone/>
            </a:pPr>
            <a:r>
              <a:rPr lang="en-US" sz="2000" dirty="0" smtClean="0">
                <a:solidFill>
                  <a:srgbClr val="333399"/>
                </a:solidFill>
                <a:latin typeface="Comic Sans MS" panose="030F0702030302020204" pitchFamily="66" charset="0"/>
              </a:rPr>
              <a:t>MAKING DNA</a:t>
            </a:r>
          </a:p>
          <a:p>
            <a:pPr lvl="1" eaLnBrk="1" hangingPunct="1">
              <a:lnSpc>
                <a:spcPct val="70000"/>
              </a:lnSpc>
              <a:buFontTx/>
              <a:buNone/>
            </a:pPr>
            <a:r>
              <a:rPr lang="en-US" sz="2000" dirty="0" smtClean="0">
                <a:latin typeface="Comic Sans MS" panose="030F0702030302020204" pitchFamily="66" charset="0"/>
              </a:rPr>
              <a:t>Making a copy of the genetic material = </a:t>
            </a:r>
            <a:r>
              <a:rPr lang="en-US" sz="2000" b="1" dirty="0" smtClean="0">
                <a:latin typeface="Comic Sans MS" panose="030F0702030302020204" pitchFamily="66" charset="0"/>
              </a:rPr>
              <a:t>Replication</a:t>
            </a:r>
          </a:p>
          <a:p>
            <a:pPr lvl="1" eaLnBrk="1" hangingPunct="1">
              <a:lnSpc>
                <a:spcPct val="70000"/>
              </a:lnSpc>
              <a:buFontTx/>
              <a:buNone/>
            </a:pPr>
            <a:r>
              <a:rPr lang="en-US" sz="1400" dirty="0" smtClean="0">
                <a:latin typeface="Comic Sans MS" panose="030F0702030302020204" pitchFamily="66" charset="0"/>
              </a:rPr>
              <a:t>When you think “replication” think “duplication”</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6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replication occur in </a:t>
            </a:r>
            <a:r>
              <a:rPr lang="en-US" sz="1400" dirty="0" smtClean="0">
                <a:latin typeface="Comic Sans MS" panose="030F0702030302020204" pitchFamily="66" charset="0"/>
                <a:hlinkClick r:id="rId3"/>
              </a:rPr>
              <a:t>prokaryotes</a:t>
            </a:r>
            <a:r>
              <a:rPr lang="en-US" sz="1400" dirty="0" smtClean="0">
                <a:latin typeface="Comic Sans MS" panose="030F0702030302020204" pitchFamily="66" charset="0"/>
              </a:rPr>
              <a:t>? </a:t>
            </a:r>
            <a:r>
              <a:rPr lang="en-US" sz="1400" dirty="0" smtClean="0">
                <a:latin typeface="Comic Sans MS" panose="030F0702030302020204" pitchFamily="66" charset="0"/>
                <a:hlinkClick r:id="rId4"/>
              </a:rPr>
              <a:t>Eukaryotes</a:t>
            </a:r>
            <a:r>
              <a:rPr lang="en-US" sz="1400" dirty="0" smtClean="0">
                <a:latin typeface="Comic Sans MS" panose="030F0702030302020204" pitchFamily="66" charset="0"/>
              </a:rPr>
              <a:t>?</a:t>
            </a:r>
          </a:p>
          <a:p>
            <a:pPr lvl="1" eaLnBrk="1" hangingPunct="1">
              <a:lnSpc>
                <a:spcPct val="70000"/>
              </a:lnSpc>
              <a:buFontTx/>
              <a:buNone/>
            </a:pPr>
            <a:endParaRPr lang="en-US" sz="1900" i="1" dirty="0" smtClean="0">
              <a:solidFill>
                <a:srgbClr val="CC0000"/>
              </a:solidFill>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RNA</a:t>
            </a:r>
          </a:p>
          <a:p>
            <a:pPr lvl="1" eaLnBrk="1" hangingPunct="1">
              <a:lnSpc>
                <a:spcPct val="70000"/>
              </a:lnSpc>
              <a:buFontTx/>
              <a:buNone/>
            </a:pPr>
            <a:r>
              <a:rPr lang="en-US" sz="2000" dirty="0" smtClean="0">
                <a:latin typeface="Comic Sans MS" panose="030F0702030302020204" pitchFamily="66" charset="0"/>
              </a:rPr>
              <a:t>Transferring genetic code (DNA) to RNA = </a:t>
            </a:r>
            <a:r>
              <a:rPr lang="en-US" sz="2000" b="1" dirty="0" smtClean="0">
                <a:solidFill>
                  <a:srgbClr val="006600"/>
                </a:solidFill>
                <a:latin typeface="Comic Sans MS" panose="030F0702030302020204" pitchFamily="66" charset="0"/>
              </a:rPr>
              <a:t>Transcription</a:t>
            </a:r>
            <a:r>
              <a:rPr lang="en-US" sz="2000" dirty="0" smtClean="0">
                <a:solidFill>
                  <a:srgbClr val="006600"/>
                </a:solidFill>
                <a:latin typeface="Comic Sans MS" panose="030F0702030302020204" pitchFamily="66" charset="0"/>
              </a:rPr>
              <a:t> </a:t>
            </a:r>
          </a:p>
          <a:p>
            <a:pPr lvl="1" eaLnBrk="1" hangingPunct="1">
              <a:lnSpc>
                <a:spcPct val="70000"/>
              </a:lnSpc>
              <a:buFontTx/>
              <a:buNone/>
            </a:pPr>
            <a:r>
              <a:rPr lang="en-US" sz="1400" dirty="0" smtClean="0">
                <a:latin typeface="Comic Sans MS" panose="030F0702030302020204" pitchFamily="66" charset="0"/>
              </a:rPr>
              <a:t>Think of a medical transcriptionist copying the physicians words into another format.</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transcription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endParaRPr lang="en-US" sz="1900" dirty="0" smtClean="0">
              <a:solidFill>
                <a:srgbClr val="333399"/>
              </a:solidFill>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PROTEINS</a:t>
            </a:r>
          </a:p>
          <a:p>
            <a:pPr lvl="1" eaLnBrk="1" hangingPunct="1">
              <a:lnSpc>
                <a:spcPct val="70000"/>
              </a:lnSpc>
              <a:buFontTx/>
              <a:buNone/>
            </a:pPr>
            <a:r>
              <a:rPr lang="en-US" sz="2000" dirty="0" smtClean="0">
                <a:latin typeface="Comic Sans MS" panose="030F0702030302020204" pitchFamily="66" charset="0"/>
              </a:rPr>
              <a:t>Making proteins = </a:t>
            </a:r>
            <a:r>
              <a:rPr lang="en-US" sz="2000" b="1" dirty="0" smtClean="0">
                <a:solidFill>
                  <a:srgbClr val="333399"/>
                </a:solidFill>
                <a:latin typeface="Comic Sans MS" panose="030F0702030302020204" pitchFamily="66" charset="0"/>
              </a:rPr>
              <a:t>Translation</a:t>
            </a:r>
          </a:p>
          <a:p>
            <a:pPr lvl="1" eaLnBrk="1" hangingPunct="1">
              <a:lnSpc>
                <a:spcPct val="70000"/>
              </a:lnSpc>
              <a:buFontTx/>
              <a:buNone/>
            </a:pPr>
            <a:r>
              <a:rPr lang="en-US" sz="1400" dirty="0" smtClean="0">
                <a:latin typeface="Comic Sans MS" panose="030F0702030302020204" pitchFamily="66" charset="0"/>
              </a:rPr>
              <a:t>Think of how translation relates to languages.</a:t>
            </a:r>
          </a:p>
          <a:p>
            <a:pPr lvl="1" eaLnBrk="1" hangingPunct="1">
              <a:lnSpc>
                <a:spcPct val="70000"/>
              </a:lnSpc>
              <a:buFontTx/>
              <a:buNone/>
            </a:pPr>
            <a:r>
              <a:rPr lang="en-US" sz="1400" dirty="0" smtClean="0">
                <a:latin typeface="Comic Sans MS" panose="030F0702030302020204" pitchFamily="66" charset="0"/>
              </a:rPr>
              <a:t>The translation of biology translates DNA information into </a:t>
            </a:r>
            <a:r>
              <a:rPr lang="en-US" sz="1400" dirty="0" smtClean="0">
                <a:latin typeface="Comic Sans MS" panose="030F0702030302020204" pitchFamily="66" charset="0"/>
                <a:hlinkClick r:id="rId5"/>
              </a:rPr>
              <a:t>proteins</a:t>
            </a:r>
            <a:r>
              <a:rPr lang="en-US" sz="1400" dirty="0" smtClean="0">
                <a:latin typeface="Comic Sans MS" panose="030F0702030302020204" pitchFamily="66" charset="0"/>
              </a:rPr>
              <a:t>.</a:t>
            </a:r>
          </a:p>
          <a:p>
            <a:pPr lvl="1" eaLnBrk="1" hangingPunct="1">
              <a:lnSpc>
                <a:spcPct val="70000"/>
              </a:lnSpc>
              <a:buFontTx/>
              <a:buNone/>
            </a:pPr>
            <a:endParaRPr lang="en-US" sz="1400" b="1" dirty="0" smtClean="0">
              <a:solidFill>
                <a:srgbClr val="FF0000"/>
              </a:solidFill>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translation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eaLnBrk="1" hangingPunct="1">
              <a:lnSpc>
                <a:spcPct val="70000"/>
              </a:lnSpc>
            </a:pPr>
            <a:endParaRPr lang="en-US" sz="2900" dirty="0" smtClean="0">
              <a:latin typeface="Comic Sans MS" panose="030F0702030302020204" pitchFamily="66" charset="0"/>
            </a:endParaRPr>
          </a:p>
        </p:txBody>
      </p:sp>
      <p:pic>
        <p:nvPicPr>
          <p:cNvPr id="32772" name="Picture 4" descr="DNA-replication-split-wiki"/>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52400" y="838200"/>
            <a:ext cx="1371600" cy="172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5867400" y="6461125"/>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Images: </a:t>
            </a:r>
            <a:r>
              <a:rPr lang="en-US" sz="1000" b="0" dirty="0">
                <a:latin typeface="Comic Sans MS" panose="030F0702030302020204" pitchFamily="66" charset="0"/>
                <a:hlinkClick r:id="rId7"/>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a:t>
            </a:r>
            <a:r>
              <a:rPr lang="en-US" sz="1000" b="0" dirty="0">
                <a:latin typeface="Comic Sans MS" panose="030F0702030302020204" pitchFamily="66" charset="0"/>
                <a:hlinkClick r:id="rId8"/>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Wiki</a:t>
            </a:r>
          </a:p>
        </p:txBody>
      </p:sp>
      <p:pic>
        <p:nvPicPr>
          <p:cNvPr id="32774" name="Picture 6" descr="Peptide-synthesis"/>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152400" y="4419600"/>
            <a:ext cx="16002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5" name="Picture 7" descr="DNA-transcription-close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895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11"/>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868927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1" y="228600"/>
            <a:ext cx="5257800" cy="1295400"/>
          </a:xfrm>
        </p:spPr>
        <p:txBody>
          <a:bodyPr lIns="91435" tIns="45718" rIns="91435" bIns="45718" anchor="t"/>
          <a:lstStyle/>
          <a:p>
            <a:pPr eaLnBrk="1" hangingPunct="1">
              <a:tabLst>
                <a:tab pos="1028700" algn="l"/>
              </a:tabLst>
            </a:pPr>
            <a:r>
              <a:rPr lang="en-US" sz="3200" b="1" dirty="0">
                <a:solidFill>
                  <a:srgbClr val="32C5CC"/>
                </a:solidFill>
                <a:latin typeface="Comic Sans MS"/>
                <a:cs typeface="Comic Sans MS"/>
              </a:rPr>
              <a:t>Hereditary Diseases are due to DNA mutations</a:t>
            </a:r>
          </a:p>
        </p:txBody>
      </p:sp>
      <p:sp>
        <p:nvSpPr>
          <p:cNvPr id="7" name="Text Box 5"/>
          <p:cNvSpPr txBox="1">
            <a:spLocks noChangeArrowheads="1"/>
          </p:cNvSpPr>
          <p:nvPr/>
        </p:nvSpPr>
        <p:spPr bwMode="auto">
          <a:xfrm>
            <a:off x="533400" y="1828800"/>
            <a:ext cx="1981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sz="2000" b="0" dirty="0" smtClean="0">
              <a:solidFill>
                <a:schemeClr val="tx2"/>
              </a:solidFill>
              <a:latin typeface="Comic Sans MS"/>
              <a:cs typeface="Comic Sans MS"/>
            </a:endParaRPr>
          </a:p>
          <a:p>
            <a:r>
              <a:rPr lang="en-US" sz="2000" b="0" dirty="0" smtClean="0">
                <a:solidFill>
                  <a:schemeClr val="tx2"/>
                </a:solidFill>
                <a:latin typeface="Comic Sans MS"/>
                <a:cs typeface="Comic Sans MS"/>
              </a:rPr>
              <a:t>All </a:t>
            </a:r>
            <a:r>
              <a:rPr lang="en-US" sz="2000" b="0" dirty="0">
                <a:solidFill>
                  <a:schemeClr val="tx2"/>
                </a:solidFill>
                <a:latin typeface="Comic Sans MS"/>
                <a:cs typeface="Comic Sans MS"/>
              </a:rPr>
              <a:t>inherited diseases arise from a mistake in the genetic code passed down from a person</a:t>
            </a:r>
            <a:r>
              <a:rPr lang="ja-JP" altLang="en-US" sz="2000" b="0" dirty="0">
                <a:solidFill>
                  <a:schemeClr val="tx2"/>
                </a:solidFill>
                <a:latin typeface="Comic Sans MS"/>
                <a:cs typeface="Comic Sans MS"/>
              </a:rPr>
              <a:t>’</a:t>
            </a:r>
            <a:r>
              <a:rPr lang="en-US" sz="2000" b="0" dirty="0">
                <a:solidFill>
                  <a:schemeClr val="tx2"/>
                </a:solidFill>
                <a:latin typeface="Comic Sans MS"/>
                <a:cs typeface="Comic Sans MS"/>
              </a:rPr>
              <a:t>s parents, which leads to a defective </a:t>
            </a:r>
            <a:r>
              <a:rPr lang="en-US" sz="2000" b="0" dirty="0" smtClean="0">
                <a:solidFill>
                  <a:schemeClr val="tx2"/>
                </a:solidFill>
                <a:latin typeface="Comic Sans MS"/>
                <a:cs typeface="Comic Sans MS"/>
              </a:rPr>
              <a:t>protein.</a:t>
            </a:r>
          </a:p>
          <a:p>
            <a:endParaRPr lang="en-US" sz="2000" b="0" dirty="0">
              <a:solidFill>
                <a:schemeClr val="tx2"/>
              </a:solidFill>
              <a:latin typeface="Comic Sans MS"/>
              <a:cs typeface="Comic Sans MS"/>
            </a:endParaRPr>
          </a:p>
        </p:txBody>
      </p:sp>
      <p:pic>
        <p:nvPicPr>
          <p:cNvPr id="8" name="Content Placeholder 7" descr="DNA-replication-split-wiki"/>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6172200" y="228600"/>
            <a:ext cx="24511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0"/>
          <p:cNvSpPr txBox="1">
            <a:spLocks noChangeArrowheads="1"/>
          </p:cNvSpPr>
          <p:nvPr/>
        </p:nvSpPr>
        <p:spPr bwMode="auto">
          <a:xfrm>
            <a:off x="0" y="645789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3"/>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4"/>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10" name="Picture 4" descr="Peptide-synthesi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743201" y="2590801"/>
            <a:ext cx="3276600" cy="271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1"/>
          <p:cNvSpPr txBox="1">
            <a:spLocks noChangeArrowheads="1"/>
          </p:cNvSpPr>
          <p:nvPr/>
        </p:nvSpPr>
        <p:spPr bwMode="auto">
          <a:xfrm>
            <a:off x="3834986"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164491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81000" y="1219200"/>
            <a:ext cx="4038600" cy="5181600"/>
          </a:xfrm>
          <a:noFill/>
        </p:spPr>
        <p:txBody>
          <a:bodyPr/>
          <a:lstStyle/>
          <a:p>
            <a:pPr algn="l" eaLnBrk="1" hangingPunct="1"/>
            <a:r>
              <a:rPr lang="en-US" sz="1400" dirty="0">
                <a:latin typeface="Comic Sans MS"/>
                <a:cs typeface="Comic Sans MS"/>
              </a:rPr>
              <a:t>M</a:t>
            </a:r>
            <a:r>
              <a:rPr lang="en-US" sz="1400" dirty="0" smtClean="0">
                <a:latin typeface="Comic Sans MS"/>
                <a:cs typeface="Comic Sans MS"/>
              </a:rPr>
              <a:t>ost </a:t>
            </a:r>
            <a:r>
              <a:rPr lang="en-US" sz="1400" dirty="0">
                <a:latin typeface="Comic Sans MS"/>
                <a:cs typeface="Comic Sans MS"/>
              </a:rPr>
              <a:t>common, fatal </a:t>
            </a:r>
            <a:r>
              <a:rPr lang="en-US" sz="1400" dirty="0" smtClean="0">
                <a:latin typeface="Comic Sans MS"/>
                <a:cs typeface="Comic Sans MS"/>
              </a:rPr>
              <a:t>genetic disease </a:t>
            </a:r>
            <a:r>
              <a:rPr lang="en-US" sz="1400" dirty="0">
                <a:latin typeface="Comic Sans MS"/>
                <a:cs typeface="Comic Sans MS"/>
              </a:rPr>
              <a:t>in the </a:t>
            </a:r>
            <a:r>
              <a:rPr lang="en-US" sz="1400" dirty="0" smtClean="0">
                <a:latin typeface="Comic Sans MS"/>
                <a:cs typeface="Comic Sans MS"/>
              </a:rPr>
              <a:t>US.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Causes </a:t>
            </a:r>
            <a:r>
              <a:rPr lang="en-US" sz="1400" dirty="0">
                <a:latin typeface="Comic Sans MS"/>
                <a:cs typeface="Comic Sans MS"/>
              </a:rPr>
              <a:t>body to produce </a:t>
            </a:r>
            <a:r>
              <a:rPr lang="en-US" sz="1400" dirty="0" smtClean="0">
                <a:latin typeface="Comic Sans MS"/>
                <a:cs typeface="Comic Sans MS"/>
              </a:rPr>
              <a:t>thick</a:t>
            </a:r>
            <a:r>
              <a:rPr lang="en-US" sz="1400" dirty="0">
                <a:latin typeface="Comic Sans MS"/>
                <a:cs typeface="Comic Sans MS"/>
              </a:rPr>
              <a:t> </a:t>
            </a:r>
            <a:r>
              <a:rPr lang="en-US" sz="1400" dirty="0" smtClean="0">
                <a:latin typeface="Comic Sans MS"/>
                <a:cs typeface="Comic Sans MS"/>
              </a:rPr>
              <a:t>mucus </a:t>
            </a:r>
            <a:r>
              <a:rPr lang="en-US" sz="1400" dirty="0" smtClean="0">
                <a:latin typeface="Comic Sans MS"/>
                <a:cs typeface="Comic Sans MS"/>
              </a:rPr>
              <a:t>that:</a:t>
            </a:r>
            <a:br>
              <a:rPr lang="en-US" sz="1400" dirty="0" smtClean="0">
                <a:latin typeface="Comic Sans MS"/>
                <a:cs typeface="Comic Sans MS"/>
              </a:rPr>
            </a:br>
            <a:r>
              <a:rPr lang="en-US" sz="1400" dirty="0">
                <a:latin typeface="Comic Sans MS"/>
                <a:cs typeface="Comic Sans MS"/>
              </a:rPr>
              <a:t>-</a:t>
            </a:r>
            <a:r>
              <a:rPr lang="en-US" sz="1400" dirty="0" smtClean="0">
                <a:latin typeface="Comic Sans MS"/>
                <a:cs typeface="Comic Sans MS"/>
              </a:rPr>
              <a:t> </a:t>
            </a:r>
            <a:r>
              <a:rPr lang="en-US" sz="1400" dirty="0">
                <a:latin typeface="Comic Sans MS"/>
                <a:cs typeface="Comic Sans MS"/>
              </a:rPr>
              <a:t>clogs the </a:t>
            </a:r>
            <a:r>
              <a:rPr lang="en-US" sz="1400" dirty="0" smtClean="0">
                <a:latin typeface="Comic Sans MS"/>
                <a:cs typeface="Comic Sans MS"/>
              </a:rPr>
              <a:t>lungs</a:t>
            </a: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 </a:t>
            </a:r>
            <a:r>
              <a:rPr lang="en-US" sz="1400" dirty="0" smtClean="0">
                <a:latin typeface="Comic Sans MS"/>
                <a:cs typeface="Comic Sans MS"/>
              </a:rPr>
              <a:t>leads </a:t>
            </a:r>
            <a:r>
              <a:rPr lang="en-US" sz="1400" dirty="0">
                <a:latin typeface="Comic Sans MS"/>
                <a:cs typeface="Comic Sans MS"/>
              </a:rPr>
              <a:t>to </a:t>
            </a:r>
            <a:r>
              <a:rPr lang="en-US" sz="1400" dirty="0" smtClean="0">
                <a:latin typeface="Comic Sans MS"/>
                <a:cs typeface="Comic Sans MS"/>
              </a:rPr>
              <a:t>infections</a:t>
            </a: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 </a:t>
            </a:r>
            <a:r>
              <a:rPr lang="en-US" sz="1400" dirty="0" smtClean="0">
                <a:latin typeface="Comic Sans MS"/>
                <a:cs typeface="Comic Sans MS"/>
              </a:rPr>
              <a:t>blocks </a:t>
            </a:r>
            <a:r>
              <a:rPr lang="en-US" sz="1400" dirty="0" smtClean="0">
                <a:latin typeface="Comic Sans MS"/>
                <a:cs typeface="Comic Sans MS"/>
              </a:rPr>
              <a:t>pancreas from delivering digestive </a:t>
            </a:r>
            <a:r>
              <a:rPr lang="en-US" sz="1400" dirty="0" smtClean="0">
                <a:latin typeface="Comic Sans MS"/>
                <a:cs typeface="Comic Sans MS"/>
              </a:rPr>
              <a:t>        </a:t>
            </a:r>
            <a:br>
              <a:rPr lang="en-US" sz="1400" dirty="0" smtClean="0">
                <a:latin typeface="Comic Sans MS"/>
                <a:cs typeface="Comic Sans MS"/>
              </a:rPr>
            </a:br>
            <a:r>
              <a:rPr lang="en-US" sz="1400" dirty="0" smtClean="0">
                <a:latin typeface="Comic Sans MS"/>
                <a:cs typeface="Comic Sans MS"/>
              </a:rPr>
              <a:t>  enzymes to </a:t>
            </a:r>
            <a:r>
              <a:rPr lang="en-US" sz="1400" dirty="0" smtClean="0">
                <a:latin typeface="Comic Sans MS"/>
                <a:cs typeface="Comic Sans MS"/>
              </a:rPr>
              <a:t>intestine.</a:t>
            </a:r>
            <a:br>
              <a:rPr lang="en-US" sz="1400" dirty="0" smtClean="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Results from mutations </a:t>
            </a:r>
            <a:r>
              <a:rPr lang="en-US" sz="1400" dirty="0">
                <a:latin typeface="Comic Sans MS"/>
                <a:cs typeface="Comic Sans MS"/>
              </a:rPr>
              <a:t>in a single </a:t>
            </a:r>
            <a:r>
              <a:rPr lang="en-US" sz="1400" dirty="0" smtClean="0">
                <a:latin typeface="Comic Sans MS"/>
                <a:cs typeface="Comic Sans MS"/>
              </a:rPr>
              <a:t>gene:</a:t>
            </a:r>
            <a:br>
              <a:rPr lang="en-US" sz="1400" dirty="0" smtClean="0">
                <a:latin typeface="Comic Sans MS"/>
                <a:cs typeface="Comic Sans MS"/>
              </a:rPr>
            </a:br>
            <a:r>
              <a:rPr lang="en-US" sz="1400" dirty="0" smtClean="0">
                <a:latin typeface="Comic Sans MS"/>
                <a:cs typeface="Comic Sans MS"/>
              </a:rPr>
              <a:t>Cystic </a:t>
            </a:r>
            <a:r>
              <a:rPr lang="en-US" sz="1400" dirty="0">
                <a:latin typeface="Comic Sans MS"/>
                <a:cs typeface="Comic Sans MS"/>
              </a:rPr>
              <a:t>Fibrosis </a:t>
            </a:r>
            <a:r>
              <a:rPr lang="en-US" sz="1400" dirty="0" err="1">
                <a:latin typeface="Comic Sans MS"/>
                <a:cs typeface="Comic Sans MS"/>
              </a:rPr>
              <a:t>Transmembrane</a:t>
            </a:r>
            <a:r>
              <a:rPr lang="en-US" sz="1400" dirty="0">
                <a:latin typeface="Comic Sans MS"/>
                <a:cs typeface="Comic Sans MS"/>
              </a:rPr>
              <a:t> Regulator (CFTR) </a:t>
            </a:r>
            <a:r>
              <a:rPr lang="en-US" sz="1400" dirty="0" smtClean="0">
                <a:latin typeface="Comic Sans MS"/>
                <a:cs typeface="Comic Sans MS"/>
              </a:rPr>
              <a:t>gene.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In normal cells, the CFTR </a:t>
            </a:r>
            <a:r>
              <a:rPr lang="en-US" sz="1400" dirty="0" smtClean="0">
                <a:latin typeface="Comic Sans MS"/>
                <a:cs typeface="Comic Sans MS"/>
              </a:rPr>
              <a:t>channel protein </a:t>
            </a:r>
            <a:r>
              <a:rPr lang="en-US" sz="1400" dirty="0">
                <a:latin typeface="Comic Sans MS"/>
                <a:cs typeface="Comic Sans MS"/>
              </a:rPr>
              <a:t>allows cells to release chloride and other ions. </a:t>
            </a:r>
            <a:br>
              <a:rPr lang="en-US" sz="1400" dirty="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I</a:t>
            </a:r>
            <a:r>
              <a:rPr lang="en-US" sz="1400" dirty="0" smtClean="0">
                <a:latin typeface="Comic Sans MS"/>
                <a:cs typeface="Comic Sans MS"/>
              </a:rPr>
              <a:t>n </a:t>
            </a:r>
            <a:r>
              <a:rPr lang="en-US" sz="1400" dirty="0">
                <a:latin typeface="Comic Sans MS"/>
                <a:cs typeface="Comic Sans MS"/>
              </a:rPr>
              <a:t>people with CF, this protein is </a:t>
            </a:r>
            <a:r>
              <a:rPr lang="en-US" sz="1400" dirty="0" smtClean="0">
                <a:latin typeface="Comic Sans MS"/>
                <a:cs typeface="Comic Sans MS"/>
              </a:rPr>
              <a:t>defective. Cells </a:t>
            </a:r>
            <a:r>
              <a:rPr lang="en-US" sz="1400" dirty="0" smtClean="0">
                <a:latin typeface="Comic Sans MS"/>
                <a:cs typeface="Comic Sans MS"/>
              </a:rPr>
              <a:t>are not able to </a:t>
            </a:r>
            <a:r>
              <a:rPr lang="en-US" sz="1400" dirty="0" smtClean="0">
                <a:latin typeface="Comic Sans MS"/>
                <a:cs typeface="Comic Sans MS"/>
              </a:rPr>
              <a:t>release </a:t>
            </a:r>
            <a:r>
              <a:rPr lang="en-US" sz="1400" dirty="0" smtClean="0">
                <a:latin typeface="Comic Sans MS"/>
                <a:cs typeface="Comic Sans MS"/>
              </a:rPr>
              <a:t>chloride, resulting in an </a:t>
            </a:r>
            <a:r>
              <a:rPr lang="en-US" sz="1400" dirty="0">
                <a:latin typeface="Comic Sans MS"/>
                <a:cs typeface="Comic Sans MS"/>
              </a:rPr>
              <a:t>improper salt balance in the cells and </a:t>
            </a:r>
            <a:r>
              <a:rPr lang="en-US" sz="1400" dirty="0" smtClean="0">
                <a:latin typeface="Comic Sans MS"/>
                <a:cs typeface="Comic Sans MS"/>
              </a:rPr>
              <a:t>thick, sticky mucus</a:t>
            </a:r>
            <a:r>
              <a:rPr lang="en-US" sz="1400" dirty="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Medical research is </a:t>
            </a:r>
            <a:r>
              <a:rPr lang="en-US" sz="1400" dirty="0">
                <a:latin typeface="Comic Sans MS"/>
                <a:cs typeface="Comic Sans MS"/>
              </a:rPr>
              <a:t>focusing on ways to cure CF by correcting the defective gene, or correcting the defective protein.</a:t>
            </a:r>
            <a:br>
              <a:rPr lang="en-US" sz="1400" dirty="0">
                <a:latin typeface="Comic Sans MS"/>
                <a:cs typeface="Comic Sans MS"/>
              </a:rPr>
            </a:br>
            <a:r>
              <a:rPr lang="en-US" sz="1200" dirty="0">
                <a:latin typeface="Comic Sans MS"/>
                <a:cs typeface="Comic Sans MS"/>
              </a:rPr>
              <a:t/>
            </a:r>
            <a:br>
              <a:rPr lang="en-US" sz="1200" dirty="0">
                <a:latin typeface="Comic Sans MS"/>
                <a:cs typeface="Comic Sans MS"/>
              </a:rPr>
            </a:br>
            <a:endParaRPr lang="en-US" sz="1200" dirty="0">
              <a:latin typeface="Comic Sans MS"/>
              <a:cs typeface="Comic Sans MS"/>
            </a:endParaRPr>
          </a:p>
        </p:txBody>
      </p:sp>
      <p:sp>
        <p:nvSpPr>
          <p:cNvPr id="7" name="Text Box 4"/>
          <p:cNvSpPr txBox="1">
            <a:spLocks noChangeArrowheads="1"/>
          </p:cNvSpPr>
          <p:nvPr/>
        </p:nvSpPr>
        <p:spPr bwMode="auto">
          <a:xfrm>
            <a:off x="457200" y="15240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dirty="0" smtClean="0">
                <a:solidFill>
                  <a:srgbClr val="7F7F7F"/>
                </a:solidFill>
                <a:latin typeface="Comic Sans MS"/>
                <a:cs typeface="Comic Sans MS"/>
              </a:rPr>
              <a:t>Genetic </a:t>
            </a:r>
            <a:r>
              <a:rPr lang="en-US" sz="2400" dirty="0">
                <a:solidFill>
                  <a:srgbClr val="7F7F7F"/>
                </a:solidFill>
                <a:latin typeface="Comic Sans MS"/>
                <a:cs typeface="Comic Sans MS"/>
              </a:rPr>
              <a:t>D</a:t>
            </a:r>
            <a:r>
              <a:rPr lang="en-US" sz="2400" b="1" dirty="0" smtClean="0">
                <a:solidFill>
                  <a:srgbClr val="7F7F7F"/>
                </a:solidFill>
                <a:latin typeface="Comic Sans MS"/>
                <a:cs typeface="Comic Sans MS"/>
              </a:rPr>
              <a:t>isease: </a:t>
            </a:r>
            <a:r>
              <a:rPr lang="en-US" sz="4000" b="1" dirty="0" smtClean="0">
                <a:solidFill>
                  <a:srgbClr val="0000FF"/>
                </a:solidFill>
                <a:latin typeface="Comic Sans MS"/>
                <a:cs typeface="Comic Sans MS"/>
              </a:rPr>
              <a:t>Cystic Fibrosis </a:t>
            </a:r>
            <a:r>
              <a:rPr lang="en-US" sz="2400" b="0" dirty="0" smtClean="0">
                <a:solidFill>
                  <a:srgbClr val="0000FF"/>
                </a:solidFill>
                <a:latin typeface="Comic Sans MS"/>
                <a:cs typeface="Comic Sans MS"/>
              </a:rPr>
              <a:t>(CF)</a:t>
            </a:r>
            <a:endParaRPr lang="en-US" sz="3600" b="0" dirty="0">
              <a:solidFill>
                <a:srgbClr val="0000FF"/>
              </a:solidFill>
              <a:latin typeface="Comic Sans MS"/>
              <a:cs typeface="Comic Sans MS"/>
            </a:endParaRPr>
          </a:p>
        </p:txBody>
      </p:sp>
      <p:sp>
        <p:nvSpPr>
          <p:cNvPr id="10" name="Text Box 12"/>
          <p:cNvSpPr txBox="1">
            <a:spLocks noChangeArrowheads="1"/>
          </p:cNvSpPr>
          <p:nvPr/>
        </p:nvSpPr>
        <p:spPr bwMode="auto">
          <a:xfrm>
            <a:off x="6019800" y="645789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smtClean="0">
                <a:latin typeface="Comic Sans MS" panose="030F0702030302020204" pitchFamily="66" charset="0"/>
              </a:rPr>
              <a:t>Images: </a:t>
            </a:r>
            <a:r>
              <a:rPr lang="en-US" sz="1000" b="0" dirty="0" smtClean="0">
                <a:latin typeface="Comic Sans MS" panose="030F0702030302020204" pitchFamily="66" charset="0"/>
                <a:hlinkClick r:id="rId2"/>
              </a:rPr>
              <a:t>Health Problems of Cystic Fibrosis</a:t>
            </a:r>
            <a:r>
              <a:rPr lang="en-US" sz="1000" b="0" dirty="0" smtClean="0">
                <a:latin typeface="Comic Sans MS" panose="030F0702030302020204" pitchFamily="66" charset="0"/>
              </a:rPr>
              <a:t>, Bruce </a:t>
            </a:r>
            <a:r>
              <a:rPr lang="en-US" sz="1000" b="0" dirty="0" err="1" smtClean="0">
                <a:latin typeface="Comic Sans MS" panose="030F0702030302020204" pitchFamily="66" charset="0"/>
              </a:rPr>
              <a:t>Blaus</a:t>
            </a:r>
            <a:r>
              <a:rPr lang="en-US" sz="1000" b="0" dirty="0" smtClean="0">
                <a:latin typeface="Comic Sans MS" panose="030F0702030302020204" pitchFamily="66" charset="0"/>
              </a:rPr>
              <a:t> Wiki, </a:t>
            </a:r>
            <a:r>
              <a:rPr lang="en-US" sz="1000" b="0" dirty="0" smtClean="0">
                <a:latin typeface="Comic Sans MS" panose="030F0702030302020204" pitchFamily="66" charset="0"/>
                <a:hlinkClick r:id="rId3"/>
              </a:rPr>
              <a:t>CFTR, Protein Channel</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pic>
        <p:nvPicPr>
          <p:cNvPr id="12" name="Picture 11" descr="CysticFibros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90601"/>
            <a:ext cx="4038600" cy="2819399"/>
          </a:xfrm>
          <a:prstGeom prst="rect">
            <a:avLst/>
          </a:prstGeom>
        </p:spPr>
      </p:pic>
      <p:pic>
        <p:nvPicPr>
          <p:cNvPr id="13" name="Picture 12" descr="CFTR_Protein_Panel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962400"/>
            <a:ext cx="3771900" cy="1524000"/>
          </a:xfrm>
          <a:prstGeom prst="rect">
            <a:avLst/>
          </a:prstGeom>
        </p:spPr>
      </p:pic>
      <p:sp>
        <p:nvSpPr>
          <p:cNvPr id="14" name="TextBox 13"/>
          <p:cNvSpPr txBox="1"/>
          <p:nvPr/>
        </p:nvSpPr>
        <p:spPr>
          <a:xfrm>
            <a:off x="4800600" y="5562600"/>
            <a:ext cx="3809775" cy="707886"/>
          </a:xfrm>
          <a:prstGeom prst="rect">
            <a:avLst/>
          </a:prstGeom>
          <a:noFill/>
        </p:spPr>
        <p:txBody>
          <a:bodyPr wrap="square" rtlCol="0">
            <a:spAutoFit/>
          </a:bodyPr>
          <a:lstStyle/>
          <a:p>
            <a:pPr algn="ctr"/>
            <a:r>
              <a:rPr lang="en-US" sz="1000" b="0" dirty="0" smtClean="0"/>
              <a:t>CFTR channel protein  </a:t>
            </a:r>
            <a:r>
              <a:rPr lang="en-US" sz="1000" b="0" dirty="0"/>
              <a:t>controls </a:t>
            </a:r>
            <a:r>
              <a:rPr lang="en-US" sz="1000" b="0" dirty="0" smtClean="0"/>
              <a:t> </a:t>
            </a:r>
            <a:r>
              <a:rPr lang="en-US" sz="1000" b="0" dirty="0"/>
              <a:t>flow of H</a:t>
            </a:r>
            <a:r>
              <a:rPr lang="en-US" sz="1000" b="0" baseline="-25000" dirty="0"/>
              <a:t>2</a:t>
            </a:r>
            <a:r>
              <a:rPr lang="en-US" sz="1000" b="0" dirty="0"/>
              <a:t>O and </a:t>
            </a:r>
            <a:r>
              <a:rPr lang="en-US" sz="1000" b="0" dirty="0" err="1"/>
              <a:t>Cl</a:t>
            </a:r>
            <a:r>
              <a:rPr lang="en-US" sz="1000" b="0" dirty="0"/>
              <a:t>- </a:t>
            </a:r>
            <a:r>
              <a:rPr lang="en-US" sz="1000" b="0" dirty="0" smtClean="0"/>
              <a:t>inside </a:t>
            </a:r>
            <a:r>
              <a:rPr lang="en-US" sz="1000" b="0" dirty="0"/>
              <a:t>the lungs. When </a:t>
            </a:r>
            <a:r>
              <a:rPr lang="en-US" sz="1000" b="0" dirty="0" smtClean="0"/>
              <a:t>this protein is </a:t>
            </a:r>
            <a:r>
              <a:rPr lang="en-US" sz="1000" b="0" dirty="0"/>
              <a:t>working </a:t>
            </a:r>
            <a:r>
              <a:rPr lang="en-US" sz="1000" b="0" dirty="0" smtClean="0"/>
              <a:t>correctly</a:t>
            </a:r>
            <a:r>
              <a:rPr lang="en-US" sz="1000" b="0" dirty="0"/>
              <a:t> </a:t>
            </a:r>
            <a:r>
              <a:rPr lang="en-US" sz="1000" b="0" dirty="0" smtClean="0"/>
              <a:t>(Panel 1) ions can </a:t>
            </a:r>
            <a:r>
              <a:rPr lang="en-US" sz="1000" b="0" dirty="0"/>
              <a:t>flow in and out of the cells. </a:t>
            </a:r>
            <a:r>
              <a:rPr lang="en-US" sz="1000" b="0" dirty="0" smtClean="0"/>
              <a:t>But, </a:t>
            </a:r>
            <a:r>
              <a:rPr lang="en-US" sz="1000" b="0" dirty="0"/>
              <a:t>when the CFTR protein is </a:t>
            </a:r>
            <a:r>
              <a:rPr lang="en-US" sz="1000" b="0" dirty="0" smtClean="0"/>
              <a:t>blocked  (Panel 2)  </a:t>
            </a:r>
            <a:r>
              <a:rPr lang="en-US" sz="1000" b="0" dirty="0"/>
              <a:t>these ions cannot flow out of the </a:t>
            </a:r>
            <a:r>
              <a:rPr lang="en-US" sz="1000" b="0" dirty="0" smtClean="0"/>
              <a:t>cell. </a:t>
            </a:r>
            <a:endParaRPr lang="en-US" sz="1000" b="0" dirty="0"/>
          </a:p>
        </p:txBody>
      </p:sp>
      <p:sp>
        <p:nvSpPr>
          <p:cNvPr id="16"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01228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28600" y="838200"/>
            <a:ext cx="4038600" cy="5715000"/>
          </a:xfrm>
          <a:noFill/>
        </p:spPr>
        <p:txBody>
          <a:bodyPr/>
          <a:lstStyle/>
          <a:p>
            <a:pPr algn="l" eaLnBrk="1" hangingPunct="1">
              <a:lnSpc>
                <a:spcPts val="1480"/>
              </a:lnSpc>
            </a:pPr>
            <a:r>
              <a:rPr lang="en-US" sz="1400" dirty="0" smtClean="0">
                <a:latin typeface="Comic Sans MS"/>
                <a:cs typeface="Comic Sans MS"/>
              </a:rPr>
              <a:t>Most </a:t>
            </a:r>
            <a:r>
              <a:rPr lang="en-US" sz="1400" dirty="0">
                <a:latin typeface="Comic Sans MS"/>
                <a:cs typeface="Comic Sans MS"/>
              </a:rPr>
              <a:t>common inherited blood disorder in </a:t>
            </a:r>
            <a:r>
              <a:rPr lang="en-US" sz="1400" dirty="0" smtClean="0">
                <a:latin typeface="Comic Sans MS"/>
                <a:cs typeface="Comic Sans MS"/>
              </a:rPr>
              <a:t>US</a:t>
            </a:r>
            <a:r>
              <a:rPr lang="en-US" sz="1400" dirty="0" smtClean="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Most prevalent </a:t>
            </a:r>
            <a:r>
              <a:rPr lang="en-US" sz="1400" dirty="0">
                <a:latin typeface="Comic Sans MS"/>
                <a:cs typeface="Comic Sans MS"/>
              </a:rPr>
              <a:t>among African </a:t>
            </a:r>
            <a:r>
              <a:rPr lang="en-US" sz="1400" dirty="0" smtClean="0">
                <a:latin typeface="Comic Sans MS"/>
                <a:cs typeface="Comic Sans MS"/>
              </a:rPr>
              <a:t>Americans </a:t>
            </a:r>
            <a:r>
              <a:rPr lang="en-US" sz="1200" dirty="0" smtClean="0">
                <a:latin typeface="Comic Sans MS"/>
                <a:cs typeface="Comic Sans MS"/>
              </a:rPr>
              <a:t>(~1 in 500</a:t>
            </a:r>
            <a:r>
              <a:rPr lang="en-US" sz="1400" dirty="0" smtClean="0">
                <a:latin typeface="Comic Sans MS"/>
                <a:cs typeface="Comic Sans MS"/>
              </a:rPr>
              <a:t>) and </a:t>
            </a:r>
            <a:r>
              <a:rPr lang="en-US" sz="1400" dirty="0" smtClean="0">
                <a:latin typeface="Comic Sans MS"/>
                <a:cs typeface="Comic Sans MS"/>
              </a:rPr>
              <a:t>H</a:t>
            </a:r>
            <a:r>
              <a:rPr lang="en-US" sz="1400" dirty="0" smtClean="0">
                <a:latin typeface="Comic Sans MS"/>
                <a:cs typeface="Comic Sans MS"/>
              </a:rPr>
              <a:t>ispanic Americans </a:t>
            </a:r>
            <a:r>
              <a:rPr lang="en-US" sz="1200" dirty="0" smtClean="0">
                <a:latin typeface="Comic Sans MS"/>
                <a:cs typeface="Comic Sans MS"/>
              </a:rPr>
              <a:t>(~1 in 1,000)</a:t>
            </a:r>
            <a:r>
              <a:rPr lang="en-US" sz="1400" dirty="0" smtClean="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Hemoglobin is the molecule </a:t>
            </a:r>
            <a:r>
              <a:rPr lang="en-US" sz="1400" dirty="0">
                <a:latin typeface="Comic Sans MS"/>
                <a:cs typeface="Comic Sans MS"/>
              </a:rPr>
              <a:t>in red blood </a:t>
            </a:r>
            <a:r>
              <a:rPr lang="en-US" sz="1400" dirty="0" smtClean="0">
                <a:latin typeface="Comic Sans MS"/>
                <a:cs typeface="Comic Sans MS"/>
              </a:rPr>
              <a:t>cells </a:t>
            </a:r>
            <a:r>
              <a:rPr lang="en-US" sz="1200" dirty="0" smtClean="0">
                <a:latin typeface="Comic Sans MS"/>
                <a:cs typeface="Comic Sans MS"/>
              </a:rPr>
              <a:t>(RBCs) </a:t>
            </a:r>
            <a:r>
              <a:rPr lang="en-US" sz="1400" dirty="0">
                <a:latin typeface="Comic Sans MS"/>
                <a:cs typeface="Comic Sans MS"/>
              </a:rPr>
              <a:t>that delivers oxygen </a:t>
            </a:r>
            <a:r>
              <a:rPr lang="en-US" sz="1400" dirty="0" smtClean="0">
                <a:latin typeface="Comic Sans MS"/>
                <a:cs typeface="Comic Sans MS"/>
              </a:rPr>
              <a:t>from the lungs to the body’s cells.</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Caused by a mutation in the hemoglobin</a:t>
            </a:r>
            <a:r>
              <a:rPr lang="en-US" sz="1400" dirty="0" smtClean="0">
                <a:latin typeface="Comic Sans MS"/>
                <a:cs typeface="Comic Sans MS"/>
              </a:rPr>
              <a:t>-beta </a:t>
            </a:r>
            <a:r>
              <a:rPr lang="en-US" sz="1400" dirty="0">
                <a:latin typeface="Comic Sans MS"/>
                <a:cs typeface="Comic Sans MS"/>
              </a:rPr>
              <a:t>gene found on chromosome </a:t>
            </a:r>
            <a:r>
              <a:rPr lang="en-US" sz="1400" dirty="0" smtClean="0">
                <a:latin typeface="Comic Sans MS"/>
                <a:cs typeface="Comic Sans MS"/>
              </a:rPr>
              <a:t>11.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People </a:t>
            </a:r>
            <a:r>
              <a:rPr lang="en-US" sz="1400" dirty="0">
                <a:latin typeface="Comic Sans MS"/>
                <a:cs typeface="Comic Sans MS"/>
              </a:rPr>
              <a:t>with this disorder have atypical </a:t>
            </a:r>
            <a:r>
              <a:rPr lang="en-US" sz="1400" dirty="0" smtClean="0">
                <a:latin typeface="Comic Sans MS"/>
                <a:cs typeface="Comic Sans MS"/>
              </a:rPr>
              <a:t>hemoglobin, </a:t>
            </a:r>
            <a:r>
              <a:rPr lang="en-US" sz="1400" dirty="0">
                <a:latin typeface="Comic Sans MS"/>
                <a:cs typeface="Comic Sans MS"/>
              </a:rPr>
              <a:t>which can distort red blood cells into a sickle, or crescent, shape</a:t>
            </a:r>
            <a:r>
              <a:rPr lang="en-US" sz="1400" dirty="0" smtClean="0">
                <a:latin typeface="Comic Sans MS"/>
                <a:cs typeface="Comic Sans MS"/>
              </a:rPr>
              <a:t>.</a:t>
            </a:r>
            <a:br>
              <a:rPr lang="en-US" sz="1400" dirty="0" smtClean="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S</a:t>
            </a:r>
            <a:r>
              <a:rPr lang="en-US" sz="1400" dirty="0" smtClean="0">
                <a:latin typeface="Comic Sans MS"/>
                <a:cs typeface="Comic Sans MS"/>
              </a:rPr>
              <a:t>ickle </a:t>
            </a:r>
            <a:r>
              <a:rPr lang="en-US" sz="1400" dirty="0" smtClean="0">
                <a:latin typeface="Comic Sans MS"/>
                <a:cs typeface="Comic Sans MS"/>
              </a:rPr>
              <a:t>shaped </a:t>
            </a:r>
            <a:r>
              <a:rPr lang="en-US" sz="1400" dirty="0" smtClean="0">
                <a:latin typeface="Comic Sans MS"/>
                <a:cs typeface="Comic Sans MS"/>
              </a:rPr>
              <a:t>RBCs can</a:t>
            </a:r>
            <a:r>
              <a:rPr lang="en-US" sz="1400" dirty="0" smtClean="0">
                <a:latin typeface="Comic Sans MS"/>
                <a:cs typeface="Comic Sans MS"/>
              </a:rPr>
              <a:t> </a:t>
            </a:r>
            <a:r>
              <a:rPr lang="en-US" sz="1400" dirty="0" smtClean="0">
                <a:latin typeface="Comic Sans MS"/>
                <a:cs typeface="Comic Sans MS"/>
              </a:rPr>
              <a:t>pile up, rather than flow, </a:t>
            </a:r>
            <a:r>
              <a:rPr lang="en-US" sz="1400" dirty="0">
                <a:latin typeface="Comic Sans MS"/>
                <a:cs typeface="Comic Sans MS"/>
              </a:rPr>
              <a:t>causing blockages and damaging vital organs and tissue</a:t>
            </a:r>
            <a:r>
              <a:rPr lang="en-US" sz="1400" dirty="0" smtClean="0">
                <a:latin typeface="Comic Sans MS"/>
                <a:cs typeface="Comic Sans MS"/>
              </a:rPr>
              <a:t>.</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People </a:t>
            </a:r>
            <a:r>
              <a:rPr lang="en-US" sz="1400" dirty="0">
                <a:latin typeface="Comic Sans MS"/>
                <a:cs typeface="Comic Sans MS"/>
              </a:rPr>
              <a:t>who only </a:t>
            </a:r>
            <a:r>
              <a:rPr lang="en-US" sz="1400" dirty="0" smtClean="0">
                <a:latin typeface="Comic Sans MS"/>
                <a:cs typeface="Comic Sans MS"/>
              </a:rPr>
              <a:t>carry one copy of sickle </a:t>
            </a:r>
            <a:r>
              <a:rPr lang="en-US" sz="1400" dirty="0">
                <a:latin typeface="Comic Sans MS"/>
                <a:cs typeface="Comic Sans MS"/>
              </a:rPr>
              <a:t>cell </a:t>
            </a:r>
            <a:r>
              <a:rPr lang="en-US" sz="1400" dirty="0" smtClean="0">
                <a:latin typeface="Comic Sans MS"/>
                <a:cs typeface="Comic Sans MS"/>
              </a:rPr>
              <a:t>gene </a:t>
            </a:r>
            <a:r>
              <a:rPr lang="en-US" sz="1400" dirty="0">
                <a:latin typeface="Comic Sans MS"/>
                <a:cs typeface="Comic Sans MS"/>
              </a:rPr>
              <a:t>typically don't get the disease, but can pass </a:t>
            </a:r>
            <a:r>
              <a:rPr lang="en-US" sz="1400" dirty="0" smtClean="0">
                <a:latin typeface="Comic Sans MS"/>
                <a:cs typeface="Comic Sans MS"/>
              </a:rPr>
              <a:t>that </a:t>
            </a:r>
            <a:r>
              <a:rPr lang="en-US" sz="1400" dirty="0">
                <a:latin typeface="Comic Sans MS"/>
                <a:cs typeface="Comic Sans MS"/>
              </a:rPr>
              <a:t>defective gene on to their children.</a:t>
            </a:r>
            <a:br>
              <a:rPr lang="en-US" sz="1400" dirty="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Children who get this trait from both parents get the disease </a:t>
            </a:r>
            <a:r>
              <a:rPr lang="en-US" sz="1200" dirty="0" smtClean="0">
                <a:latin typeface="Comic Sans MS"/>
                <a:cs typeface="Comic Sans MS"/>
              </a:rPr>
              <a:t>(recessive trait)</a:t>
            </a:r>
            <a:r>
              <a:rPr lang="en-US" sz="1400" dirty="0" smtClean="0">
                <a:latin typeface="Comic Sans MS"/>
                <a:cs typeface="Comic Sans MS"/>
              </a:rPr>
              <a:t>.</a:t>
            </a:r>
            <a:endParaRPr lang="en-US" sz="1400" dirty="0">
              <a:latin typeface="Comic Sans MS"/>
              <a:cs typeface="Comic Sans MS"/>
            </a:endParaRPr>
          </a:p>
        </p:txBody>
      </p:sp>
      <p:sp>
        <p:nvSpPr>
          <p:cNvPr id="10" name="Text Box 12"/>
          <p:cNvSpPr txBox="1">
            <a:spLocks noChangeArrowheads="1"/>
          </p:cNvSpPr>
          <p:nvPr/>
        </p:nvSpPr>
        <p:spPr bwMode="auto">
          <a:xfrm>
            <a:off x="6019800" y="6611779"/>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2"/>
              </a:rPr>
              <a:t>Sickle Cell Diagram</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
        <p:nvSpPr>
          <p:cNvPr id="9" name="Text Box 4"/>
          <p:cNvSpPr txBox="1">
            <a:spLocks noChangeArrowheads="1"/>
          </p:cNvSpPr>
          <p:nvPr/>
        </p:nvSpPr>
        <p:spPr bwMode="auto">
          <a:xfrm>
            <a:off x="228600" y="2286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dirty="0">
                <a:solidFill>
                  <a:schemeClr val="tx1">
                    <a:lumMod val="50000"/>
                    <a:lumOff val="50000"/>
                  </a:schemeClr>
                </a:solidFill>
                <a:latin typeface="Comic Sans MS"/>
                <a:cs typeface="Comic Sans MS"/>
              </a:rPr>
              <a:t>Genetic Disease: </a:t>
            </a:r>
            <a:r>
              <a:rPr lang="en-US" sz="4000" b="1" dirty="0" smtClean="0">
                <a:solidFill>
                  <a:srgbClr val="A30000"/>
                </a:solidFill>
                <a:latin typeface="Comic Sans MS"/>
                <a:cs typeface="Comic Sans MS"/>
              </a:rPr>
              <a:t>Sickle Cell Disease</a:t>
            </a:r>
            <a:endParaRPr lang="en-US" sz="4000" b="0" dirty="0">
              <a:solidFill>
                <a:srgbClr val="A30000"/>
              </a:solidFill>
              <a:latin typeface="Comic Sans MS"/>
              <a:cs typeface="Comic Sans MS"/>
            </a:endParaRPr>
          </a:p>
        </p:txBody>
      </p:sp>
      <p:pic>
        <p:nvPicPr>
          <p:cNvPr id="2" name="Picture 1" descr="Sickle_cell.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2999"/>
            <a:ext cx="4693920" cy="5221927"/>
          </a:xfrm>
          <a:prstGeom prst="rect">
            <a:avLst/>
          </a:prstGeom>
        </p:spPr>
      </p:pic>
      <p:sp>
        <p:nvSpPr>
          <p:cNvPr id="15"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45006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0" y="0"/>
            <a:ext cx="5410200" cy="6858000"/>
          </a:xfrm>
        </p:spPr>
        <p:txBody>
          <a:bodyPr/>
          <a:lstStyle/>
          <a:p>
            <a:pPr algn="ctr" eaLnBrk="1" hangingPunct="1">
              <a:buFontTx/>
              <a:buNone/>
            </a:pPr>
            <a:r>
              <a:rPr lang="en-US" sz="5400" b="1" dirty="0" smtClean="0">
                <a:solidFill>
                  <a:srgbClr val="33CC33"/>
                </a:solidFill>
                <a:latin typeface="Comic Sans MS" panose="030F0702030302020204" pitchFamily="66" charset="0"/>
              </a:rPr>
              <a:t> </a:t>
            </a:r>
            <a:r>
              <a:rPr lang="en-US" sz="4800" b="1" dirty="0" smtClean="0">
                <a:solidFill>
                  <a:srgbClr val="33CC33"/>
                </a:solidFill>
                <a:latin typeface="Comic Sans MS" panose="030F0702030302020204" pitchFamily="66" charset="0"/>
              </a:rPr>
              <a:t>Confused?</a:t>
            </a:r>
            <a:endParaRPr lang="en-US" sz="3600" b="1" dirty="0" smtClean="0">
              <a:latin typeface="Comic Sans MS" panose="030F0702030302020204" pitchFamily="66" charset="0"/>
            </a:endParaRPr>
          </a:p>
          <a:p>
            <a:pPr algn="ctr" eaLnBrk="1" hangingPunct="1">
              <a:buFontTx/>
              <a:buNone/>
            </a:pPr>
            <a:r>
              <a:rPr lang="en-US" sz="2400" dirty="0" smtClean="0">
                <a:latin typeface="Comic Sans MS" panose="030F0702030302020204" pitchFamily="66" charset="0"/>
              </a:rPr>
              <a:t>    </a:t>
            </a:r>
            <a:r>
              <a:rPr lang="en-US" sz="1800" dirty="0" smtClean="0">
                <a:latin typeface="Comic Sans MS" panose="030F0702030302020204" pitchFamily="66" charset="0"/>
              </a:rPr>
              <a:t>Here are links to fun resources that further explain genetic transcription &amp; translation:</a:t>
            </a:r>
          </a:p>
          <a:p>
            <a:pPr algn="ctr" eaLnBrk="1" hangingPunct="1">
              <a:buFontTx/>
              <a:buNone/>
            </a:pPr>
            <a:endParaRPr lang="en-US" sz="1050" dirty="0" smtClean="0">
              <a:latin typeface="Comic Sans MS" panose="030F0702030302020204" pitchFamily="66" charset="0"/>
            </a:endParaRPr>
          </a:p>
          <a:p>
            <a:pPr eaLnBrk="1" hangingPunct="1">
              <a:defRPr/>
            </a:pPr>
            <a:r>
              <a:rPr lang="en-US" sz="1600" dirty="0" smtClean="0">
                <a:latin typeface="Comic Sans MS" pitchFamily="66" charset="0"/>
                <a:hlinkClick r:id="rId3"/>
              </a:rPr>
              <a:t>Molecular </a:t>
            </a:r>
            <a:r>
              <a:rPr lang="en-US" sz="1600" dirty="0">
                <a:latin typeface="Comic Sans MS" pitchFamily="66" charset="0"/>
                <a:hlinkClick r:id="rId3"/>
              </a:rPr>
              <a:t>Genetics: Replication</a:t>
            </a:r>
            <a:r>
              <a:rPr lang="en-US" sz="1600" dirty="0">
                <a:latin typeface="Comic Sans MS" pitchFamily="66" charset="0"/>
              </a:rPr>
              <a:t> </a:t>
            </a:r>
            <a:r>
              <a:rPr lang="en-US" sz="1400" dirty="0">
                <a:latin typeface="Comic Sans MS" pitchFamily="66" charset="0"/>
              </a:rPr>
              <a:t>Main Page</a:t>
            </a:r>
            <a:r>
              <a:rPr lang="en-US" sz="1050" dirty="0">
                <a:latin typeface="Comic Sans MS" pitchFamily="66" charset="0"/>
              </a:rPr>
              <a:t> </a:t>
            </a:r>
            <a:r>
              <a:rPr lang="en-US" sz="1100" dirty="0">
                <a:latin typeface="Comic Sans MS" pitchFamily="66" charset="0"/>
              </a:rPr>
              <a:t>on the Virtual Cell Biology Classroom of</a:t>
            </a:r>
            <a:r>
              <a:rPr lang="en-US" sz="900" dirty="0">
                <a:latin typeface="Comic Sans MS" pitchFamily="66" charset="0"/>
              </a:rPr>
              <a:t> </a:t>
            </a:r>
            <a:r>
              <a:rPr lang="en-US" sz="1200" dirty="0">
                <a:latin typeface="Comic Sans MS" pitchFamily="66" charset="0"/>
                <a:hlinkClick r:id="rId4"/>
              </a:rPr>
              <a:t>Science Prof Online</a:t>
            </a:r>
            <a:r>
              <a:rPr lang="en-US" sz="14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5"/>
              </a:rPr>
              <a:t>“That Spells DNA”</a:t>
            </a:r>
            <a:r>
              <a:rPr lang="en-US" sz="1100" dirty="0">
                <a:latin typeface="Comic Sans MS" pitchFamily="66" charset="0"/>
              </a:rPr>
              <a:t> song by Jonathan </a:t>
            </a:r>
            <a:r>
              <a:rPr lang="en-US" sz="1100" dirty="0" err="1">
                <a:latin typeface="Comic Sans MS" pitchFamily="66" charset="0"/>
              </a:rPr>
              <a:t>Coulton</a:t>
            </a:r>
            <a:r>
              <a:rPr lang="en-US" sz="1100" dirty="0">
                <a:latin typeface="Comic Sans MS" pitchFamily="66" charset="0"/>
              </a:rPr>
              <a:t>. </a:t>
            </a:r>
          </a:p>
          <a:p>
            <a:pPr>
              <a:defRPr/>
            </a:pPr>
            <a:r>
              <a:rPr lang="en-US" sz="1600" dirty="0">
                <a:latin typeface="Comic Sans MS" pitchFamily="66" charset="0"/>
                <a:hlinkClick r:id="rId6"/>
              </a:rPr>
              <a:t>DNA Structure </a:t>
            </a:r>
            <a:r>
              <a:rPr lang="en-US" sz="1400" dirty="0">
                <a:latin typeface="Comic Sans MS" pitchFamily="66" charset="0"/>
              </a:rPr>
              <a:t>Cell Biology Animation</a:t>
            </a:r>
            <a:r>
              <a:rPr lang="en-US" sz="1600" dirty="0">
                <a:latin typeface="Comic Sans MS" pitchFamily="66" charset="0"/>
              </a:rPr>
              <a:t> </a:t>
            </a:r>
            <a:r>
              <a:rPr lang="en-US" sz="1100" dirty="0">
                <a:latin typeface="Comic Sans MS" pitchFamily="66" charset="0"/>
              </a:rPr>
              <a:t>from John </a:t>
            </a:r>
            <a:r>
              <a:rPr lang="en-US" sz="1100" dirty="0" err="1">
                <a:latin typeface="Comic Sans MS" pitchFamily="66" charset="0"/>
              </a:rPr>
              <a:t>Kyrk</a:t>
            </a:r>
            <a:r>
              <a:rPr lang="en-US" sz="1100" dirty="0">
                <a:latin typeface="Comic Sans MS" pitchFamily="66" charset="0"/>
              </a:rPr>
              <a:t>.</a:t>
            </a:r>
          </a:p>
          <a:p>
            <a:pPr>
              <a:defRPr/>
            </a:pPr>
            <a:r>
              <a:rPr lang="en-US" sz="1600" dirty="0">
                <a:latin typeface="Comic Sans MS" pitchFamily="66" charset="0"/>
                <a:hlinkClick r:id="rId7"/>
              </a:rPr>
              <a:t>Build a DNA Molecule</a:t>
            </a:r>
            <a:r>
              <a:rPr lang="en-US" sz="1600" dirty="0">
                <a:latin typeface="Comic Sans MS" pitchFamily="66" charset="0"/>
              </a:rPr>
              <a:t> </a:t>
            </a:r>
            <a:r>
              <a:rPr lang="en-US" sz="1100" dirty="0">
                <a:latin typeface="Comic Sans MS" pitchFamily="66" charset="0"/>
              </a:rPr>
              <a:t>from University of Utah</a:t>
            </a:r>
            <a:r>
              <a:rPr lang="en-US" sz="1000" dirty="0">
                <a:latin typeface="Comic Sans MS" pitchFamily="66" charset="0"/>
              </a:rPr>
              <a:t>.</a:t>
            </a:r>
            <a:endParaRPr lang="en-US" sz="1100" dirty="0">
              <a:latin typeface="Comic Sans MS" pitchFamily="66" charset="0"/>
            </a:endParaRPr>
          </a:p>
          <a:p>
            <a:pPr eaLnBrk="1" hangingPunct="1">
              <a:defRPr/>
            </a:pPr>
            <a:r>
              <a:rPr lang="en-US" sz="1600" dirty="0">
                <a:latin typeface="Comic Sans MS" pitchFamily="66" charset="0"/>
                <a:hlinkClick r:id="rId8"/>
              </a:rPr>
              <a:t>DNA Replication</a:t>
            </a:r>
            <a:r>
              <a:rPr lang="en-US" sz="1100" dirty="0">
                <a:latin typeface="Comic Sans MS" pitchFamily="66" charset="0"/>
                <a:hlinkClick r:id="rId8"/>
              </a:rPr>
              <a:t> </a:t>
            </a:r>
            <a:r>
              <a:rPr lang="en-US" sz="1100" dirty="0">
                <a:latin typeface="Comic Sans MS" pitchFamily="66" charset="0"/>
              </a:rPr>
              <a:t>animation and review questions.</a:t>
            </a:r>
            <a:endParaRPr lang="en-US" sz="700" dirty="0">
              <a:latin typeface="Comic Sans MS" pitchFamily="66" charset="0"/>
            </a:endParaRPr>
          </a:p>
          <a:p>
            <a:pPr eaLnBrk="1" hangingPunct="1">
              <a:defRPr/>
            </a:pPr>
            <a:r>
              <a:rPr lang="en-US" sz="1600" dirty="0" smtClean="0">
                <a:latin typeface="Comic Sans MS" pitchFamily="66" charset="0"/>
                <a:hlinkClick r:id="rId9"/>
              </a:rPr>
              <a:t>DNA </a:t>
            </a:r>
            <a:r>
              <a:rPr lang="en-US" sz="1600" dirty="0">
                <a:latin typeface="Comic Sans MS" pitchFamily="66" charset="0"/>
                <a:hlinkClick r:id="rId9"/>
              </a:rPr>
              <a:t>Replication Process</a:t>
            </a:r>
            <a:r>
              <a:rPr lang="en-US" sz="1600" dirty="0">
                <a:latin typeface="Comic Sans MS" pitchFamily="66" charset="0"/>
              </a:rPr>
              <a:t> </a:t>
            </a:r>
            <a:r>
              <a:rPr lang="en-US" sz="1100" dirty="0">
                <a:latin typeface="Comic Sans MS" pitchFamily="66" charset="0"/>
              </a:rPr>
              <a:t>animated video by </a:t>
            </a:r>
            <a:r>
              <a:rPr lang="en-US" sz="1100" dirty="0" err="1">
                <a:latin typeface="Comic Sans MS" pitchFamily="66" charset="0"/>
              </a:rPr>
              <a:t>FreeScienceLectures.com</a:t>
            </a:r>
            <a:r>
              <a:rPr lang="en-US" sz="11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10"/>
              </a:rPr>
              <a:t>DNA Replication</a:t>
            </a:r>
            <a:r>
              <a:rPr lang="en-US" sz="1600" dirty="0">
                <a:latin typeface="Comic Sans MS" pitchFamily="66" charset="0"/>
              </a:rPr>
              <a:t> </a:t>
            </a:r>
            <a:r>
              <a:rPr lang="en-US" sz="1100" dirty="0">
                <a:latin typeface="Comic Sans MS" pitchFamily="66" charset="0"/>
              </a:rPr>
              <a:t>step-through animation by John </a:t>
            </a:r>
            <a:r>
              <a:rPr lang="en-US" sz="1100" dirty="0" err="1">
                <a:latin typeface="Comic Sans MS" pitchFamily="66" charset="0"/>
              </a:rPr>
              <a:t>Kyrk</a:t>
            </a:r>
            <a:r>
              <a:rPr lang="en-US" sz="1100" dirty="0">
                <a:latin typeface="Comic Sans MS" pitchFamily="66" charset="0"/>
              </a:rPr>
              <a:t>.</a:t>
            </a:r>
            <a:endParaRPr lang="en-US" sz="800" dirty="0">
              <a:latin typeface="Comic Sans MS" pitchFamily="66" charset="0"/>
            </a:endParaRPr>
          </a:p>
          <a:p>
            <a:pPr eaLnBrk="1" hangingPunct="1"/>
            <a:r>
              <a:rPr lang="en-US" sz="1600" dirty="0" smtClean="0">
                <a:latin typeface="Comic Sans MS" panose="030F0702030302020204" pitchFamily="66" charset="0"/>
                <a:hlinkClick r:id="rId11"/>
              </a:rPr>
              <a:t>Transcription &amp; Translation </a:t>
            </a:r>
            <a:r>
              <a:rPr lang="en-US" sz="1600" dirty="0" smtClean="0">
                <a:latin typeface="Comic Sans MS" panose="030F0702030302020204" pitchFamily="66" charset="0"/>
              </a:rPr>
              <a:t>Main Page</a:t>
            </a:r>
            <a:r>
              <a:rPr lang="en-US" sz="1100" dirty="0" smtClean="0">
                <a:latin typeface="Comic Sans MS" panose="030F0702030302020204" pitchFamily="66" charset="0"/>
              </a:rPr>
              <a:t> on the Virtual Cell Biology Classroom of</a:t>
            </a:r>
            <a:r>
              <a:rPr lang="en-US" sz="900" dirty="0" smtClean="0">
                <a:latin typeface="Comic Sans MS" panose="030F0702030302020204" pitchFamily="66" charset="0"/>
              </a:rPr>
              <a:t> </a:t>
            </a:r>
            <a:r>
              <a:rPr lang="en-US" sz="1200" dirty="0" smtClean="0">
                <a:latin typeface="Comic Sans MS" panose="030F0702030302020204" pitchFamily="66" charset="0"/>
                <a:hlinkClick r:id="rId4"/>
              </a:rPr>
              <a:t>Science Prof Online</a:t>
            </a:r>
            <a:r>
              <a:rPr lang="en-US" sz="1100" dirty="0" smtClean="0">
                <a:latin typeface="Comic Sans MS" panose="030F0702030302020204" pitchFamily="66" charset="0"/>
              </a:rPr>
              <a:t>.</a:t>
            </a:r>
            <a:endParaRPr lang="en-US" sz="14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2"/>
              </a:rPr>
              <a:t>DNA Transcription</a:t>
            </a:r>
            <a:r>
              <a:rPr lang="en-US" sz="1600" dirty="0" smtClean="0">
                <a:latin typeface="Comic Sans MS" panose="030F0702030302020204" pitchFamily="66" charset="0"/>
              </a:rPr>
              <a:t> </a:t>
            </a:r>
            <a:r>
              <a:rPr lang="en-US" sz="1100" dirty="0" smtClean="0">
                <a:latin typeface="Comic Sans MS" panose="030F0702030302020204" pitchFamily="66" charset="0"/>
              </a:rPr>
              <a:t>step-through animation by John </a:t>
            </a:r>
            <a:r>
              <a:rPr lang="en-US" sz="1100" dirty="0" err="1" smtClean="0">
                <a:latin typeface="Comic Sans MS" panose="030F0702030302020204" pitchFamily="66" charset="0"/>
              </a:rPr>
              <a:t>Kyrk</a:t>
            </a:r>
            <a:r>
              <a:rPr lang="en-US" sz="1100" dirty="0" smtClean="0">
                <a:latin typeface="Comic Sans MS" panose="030F0702030302020204" pitchFamily="66" charset="0"/>
              </a:rPr>
              <a:t>. </a:t>
            </a:r>
          </a:p>
          <a:p>
            <a:pPr eaLnBrk="1" hangingPunct="1"/>
            <a:r>
              <a:rPr lang="en-US" sz="1600" dirty="0" smtClean="0">
                <a:latin typeface="Comic Sans MS" panose="030F0702030302020204" pitchFamily="66" charset="0"/>
                <a:hlinkClick r:id="rId13"/>
              </a:rPr>
              <a:t>Transcribe &amp; Translate a Gene</a:t>
            </a:r>
            <a:r>
              <a:rPr lang="en-US" sz="1100" dirty="0" smtClean="0">
                <a:latin typeface="Comic Sans MS" panose="030F0702030302020204" pitchFamily="66" charset="0"/>
              </a:rPr>
              <a:t>, from University of Utah.</a:t>
            </a:r>
            <a:endParaRPr lang="en-US" sz="12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4"/>
              </a:rPr>
              <a:t>DNA Transcription and Protein Assembly</a:t>
            </a:r>
            <a:r>
              <a:rPr lang="en-US" sz="1100" dirty="0" smtClean="0">
                <a:latin typeface="Comic Sans MS" panose="030F0702030302020204" pitchFamily="66" charset="0"/>
              </a:rPr>
              <a:t> animated movie by </a:t>
            </a:r>
            <a:r>
              <a:rPr lang="en-US" sz="1100" dirty="0" err="1" smtClean="0">
                <a:latin typeface="Comic Sans MS" panose="030F0702030302020204" pitchFamily="66" charset="0"/>
              </a:rPr>
              <a:t>RedAndBrownPaperBag</a:t>
            </a:r>
            <a:r>
              <a:rPr lang="en-US" sz="1100" dirty="0" smtClean="0">
                <a:latin typeface="Comic Sans MS" panose="030F0702030302020204" pitchFamily="66" charset="0"/>
              </a:rPr>
              <a:t>.</a:t>
            </a:r>
          </a:p>
          <a:p>
            <a:pPr eaLnBrk="1" hangingPunct="1"/>
            <a:r>
              <a:rPr lang="en-US" sz="1600" dirty="0" smtClean="0">
                <a:latin typeface="Comic Sans MS" panose="030F0702030302020204" pitchFamily="66" charset="0"/>
                <a:hlinkClick r:id="rId15"/>
              </a:rPr>
              <a:t>Transcription and Translation</a:t>
            </a:r>
            <a:r>
              <a:rPr lang="en-US" sz="1100" dirty="0" smtClean="0">
                <a:latin typeface="Comic Sans MS" panose="030F0702030302020204" pitchFamily="66" charset="0"/>
              </a:rPr>
              <a:t> animated movie from PBS production “DNA: The Secret of Life.</a:t>
            </a:r>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algn="ctr" eaLnBrk="1" hangingPunct="1">
              <a:buFontTx/>
              <a:buNone/>
            </a:pPr>
            <a:r>
              <a:rPr lang="en-US" sz="1000" dirty="0" smtClean="0">
                <a:latin typeface="Comic Sans MS" panose="030F0702030302020204" pitchFamily="66" charset="0"/>
              </a:rPr>
              <a:t>	    (You must be in PPT slideshow view to click on links.)</a:t>
            </a:r>
          </a:p>
        </p:txBody>
      </p:sp>
      <p:pic>
        <p:nvPicPr>
          <p:cNvPr id="34819" name="Picture 3"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81675" y="2514600"/>
            <a:ext cx="30575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4"/>
          <p:cNvSpPr>
            <a:spLocks noChangeArrowheads="1" noChangeShapeType="1" noTextEdit="1"/>
          </p:cNvSpPr>
          <p:nvPr/>
        </p:nvSpPr>
        <p:spPr bwMode="auto">
          <a:xfrm>
            <a:off x="5943600" y="609600"/>
            <a:ext cx="2743200" cy="1600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panose="030F0702030302020204" pitchFamily="66" charset="0"/>
              </a:rPr>
              <a:t>Smart Links</a:t>
            </a:r>
          </a:p>
        </p:txBody>
      </p:sp>
      <p:sp>
        <p:nvSpPr>
          <p:cNvPr id="6" name="Text Box 11"/>
          <p:cNvSpPr txBox="1">
            <a:spLocks noChangeArrowheads="1"/>
          </p:cNvSpPr>
          <p:nvPr/>
        </p:nvSpPr>
        <p:spPr bwMode="auto">
          <a:xfrm>
            <a:off x="3835400" y="659882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1850121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457200" y="381000"/>
            <a:ext cx="8229600" cy="315913"/>
          </a:xfrm>
        </p:spPr>
        <p:txBody>
          <a:bodyPr/>
          <a:lstStyle/>
          <a:p>
            <a:pPr algn="l" eaLnBrk="1" hangingPunct="1"/>
            <a:r>
              <a:rPr lang="en-US" sz="2800" b="1" dirty="0" smtClean="0">
                <a:solidFill>
                  <a:srgbClr val="009900"/>
                </a:solidFill>
                <a:latin typeface="Comic Sans MS" panose="030F0702030302020204" pitchFamily="66" charset="0"/>
              </a:rPr>
              <a:t>Prokaryotic Genomes</a:t>
            </a:r>
          </a:p>
        </p:txBody>
      </p:sp>
      <p:sp>
        <p:nvSpPr>
          <p:cNvPr id="4099" name="Rectangle 4"/>
          <p:cNvSpPr>
            <a:spLocks noGrp="1" noChangeArrowheads="1"/>
          </p:cNvSpPr>
          <p:nvPr>
            <p:ph type="body" sz="half" idx="1"/>
          </p:nvPr>
        </p:nvSpPr>
        <p:spPr>
          <a:xfrm>
            <a:off x="452438" y="1219200"/>
            <a:ext cx="4772025" cy="5334000"/>
          </a:xfrm>
        </p:spPr>
        <p:txBody>
          <a:bodyPr/>
          <a:lstStyle/>
          <a:p>
            <a:pPr marL="228600" indent="-228600" eaLnBrk="1" hangingPunct="1">
              <a:lnSpc>
                <a:spcPct val="80000"/>
              </a:lnSpc>
            </a:pPr>
            <a:r>
              <a:rPr lang="en-US" sz="2400" dirty="0" smtClean="0">
                <a:latin typeface="Comic Sans MS" panose="030F0702030302020204" pitchFamily="66" charset="0"/>
              </a:rPr>
              <a:t>Made of </a:t>
            </a:r>
            <a:r>
              <a:rPr lang="en-US" sz="2400" dirty="0" smtClean="0">
                <a:latin typeface="Comic Sans MS" panose="030F0702030302020204" pitchFamily="66" charset="0"/>
                <a:hlinkClick r:id="rId3"/>
              </a:rPr>
              <a:t>DNA</a:t>
            </a:r>
            <a:endParaRPr lang="en-US" sz="2400" dirty="0" smtClean="0">
              <a:latin typeface="Comic Sans MS" panose="030F0702030302020204" pitchFamily="66" charset="0"/>
            </a:endParaRPr>
          </a:p>
          <a:p>
            <a:pPr marL="228600" indent="-228600" eaLnBrk="1" hangingPunct="1">
              <a:lnSpc>
                <a:spcPct val="80000"/>
              </a:lnSpc>
              <a:buFontTx/>
              <a:buNone/>
            </a:pPr>
            <a:endParaRPr lang="en-US" sz="2400" dirty="0" smtClean="0">
              <a:latin typeface="Comic Sans MS" panose="030F0702030302020204" pitchFamily="66" charset="0"/>
            </a:endParaRPr>
          </a:p>
          <a:p>
            <a:pPr marL="228600" indent="-228600" eaLnBrk="1" hangingPunct="1">
              <a:lnSpc>
                <a:spcPct val="80000"/>
              </a:lnSpc>
            </a:pPr>
            <a:r>
              <a:rPr lang="en-US" sz="2400" dirty="0" smtClean="0">
                <a:latin typeface="Comic Sans MS" panose="030F0702030302020204" pitchFamily="66" charset="0"/>
              </a:rPr>
              <a:t>Chromosomes can be circular or linear</a:t>
            </a: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r>
              <a:rPr lang="en-US" sz="2400" dirty="0" smtClean="0">
                <a:latin typeface="Comic Sans MS" panose="030F0702030302020204" pitchFamily="66" charset="0"/>
              </a:rPr>
              <a:t>Genome floats freely within cytoplasm</a:t>
            </a:r>
          </a:p>
          <a:p>
            <a:pPr marL="228600" indent="-228600" eaLnBrk="1" hangingPunct="1">
              <a:lnSpc>
                <a:spcPct val="80000"/>
              </a:lnSpc>
            </a:pPr>
            <a:endParaRPr lang="en-US" sz="2400" dirty="0" smtClean="0">
              <a:latin typeface="Comic Sans MS" panose="030F0702030302020204" pitchFamily="66" charset="0"/>
            </a:endParaRPr>
          </a:p>
          <a:p>
            <a:pPr marL="228600" indent="-228600" eaLnBrk="1" hangingPunct="1">
              <a:lnSpc>
                <a:spcPct val="80000"/>
              </a:lnSpc>
            </a:pPr>
            <a:r>
              <a:rPr lang="en-US" sz="2400" b="1" dirty="0" smtClean="0">
                <a:solidFill>
                  <a:srgbClr val="FF0000"/>
                </a:solidFill>
                <a:latin typeface="Comic Sans MS" panose="030F0702030302020204" pitchFamily="66" charset="0"/>
              </a:rPr>
              <a:t>Q:</a:t>
            </a:r>
            <a:r>
              <a:rPr lang="en-US" sz="2400" dirty="0" smtClean="0">
                <a:solidFill>
                  <a:srgbClr val="FF0000"/>
                </a:solidFill>
                <a:latin typeface="Comic Sans MS" panose="030F0702030302020204" pitchFamily="66" charset="0"/>
              </a:rPr>
              <a:t> </a:t>
            </a:r>
            <a:r>
              <a:rPr lang="en-US" sz="2400" dirty="0" smtClean="0">
                <a:latin typeface="Comic Sans MS" panose="030F0702030302020204" pitchFamily="66" charset="0"/>
              </a:rPr>
              <a:t>Where is DNA found in </a:t>
            </a:r>
            <a:r>
              <a:rPr lang="en-US" sz="2400" dirty="0" smtClean="0">
                <a:latin typeface="Comic Sans MS" panose="030F0702030302020204" pitchFamily="66" charset="0"/>
                <a:hlinkClick r:id="rId4"/>
              </a:rPr>
              <a:t>prokaryotes</a:t>
            </a:r>
            <a:r>
              <a:rPr lang="en-US" sz="2400" dirty="0" smtClean="0">
                <a:latin typeface="Comic Sans MS" panose="030F0702030302020204" pitchFamily="66" charset="0"/>
              </a:rPr>
              <a:t>?</a:t>
            </a:r>
          </a:p>
          <a:p>
            <a:pPr marL="228600" indent="-228600" eaLnBrk="1" hangingPunct="1">
              <a:lnSpc>
                <a:spcPct val="80000"/>
              </a:lnSpc>
            </a:pPr>
            <a:endParaRPr lang="en-US" sz="2400" i="1" dirty="0" smtClean="0">
              <a:latin typeface="Comic Sans MS" panose="030F0702030302020204" pitchFamily="66" charset="0"/>
            </a:endParaRPr>
          </a:p>
          <a:p>
            <a:pPr marL="685800" lvl="1" indent="-228600" eaLnBrk="1" hangingPunct="1">
              <a:lnSpc>
                <a:spcPct val="80000"/>
              </a:lnSpc>
            </a:pPr>
            <a:r>
              <a:rPr lang="en-US" sz="1800" b="1" dirty="0" smtClean="0">
                <a:latin typeface="Comic Sans MS" panose="030F0702030302020204" pitchFamily="66" charset="0"/>
              </a:rPr>
              <a:t>______________</a:t>
            </a:r>
          </a:p>
          <a:p>
            <a:pPr marL="685800" lvl="1" indent="-228600" eaLnBrk="1" hangingPunct="1">
              <a:lnSpc>
                <a:spcPct val="80000"/>
              </a:lnSpc>
            </a:pPr>
            <a:endParaRPr lang="en-US" sz="1800" b="1" dirty="0" smtClean="0">
              <a:latin typeface="Comic Sans MS" panose="030F0702030302020204" pitchFamily="66" charset="0"/>
            </a:endParaRPr>
          </a:p>
          <a:p>
            <a:pPr marL="685800" lvl="1" indent="-228600" eaLnBrk="1" hangingPunct="1">
              <a:lnSpc>
                <a:spcPct val="80000"/>
              </a:lnSpc>
            </a:pPr>
            <a:r>
              <a:rPr lang="en-US" sz="1800" b="1" dirty="0" smtClean="0">
                <a:latin typeface="Comic Sans MS" panose="030F0702030302020204" pitchFamily="66" charset="0"/>
              </a:rPr>
              <a:t>______________</a:t>
            </a:r>
          </a:p>
          <a:p>
            <a:pPr marL="685800" lvl="1" indent="-228600" eaLnBrk="1" hangingPunct="1">
              <a:lnSpc>
                <a:spcPct val="80000"/>
              </a:lnSpc>
              <a:buFontTx/>
              <a:buNone/>
            </a:pPr>
            <a:endParaRPr lang="en-US" sz="2000" b="1" dirty="0" smtClean="0">
              <a:latin typeface="Comic Sans MS" panose="030F0702030302020204" pitchFamily="66" charset="0"/>
            </a:endParaRPr>
          </a:p>
        </p:txBody>
      </p:sp>
      <p:pic>
        <p:nvPicPr>
          <p:cNvPr id="4100" name="Picture 9"/>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4953000" y="757238"/>
            <a:ext cx="3962400" cy="4191000"/>
          </a:xfrm>
          <a:noFill/>
        </p:spPr>
      </p:pic>
      <p:sp>
        <p:nvSpPr>
          <p:cNvPr id="4101" name="Text Box 10"/>
          <p:cNvSpPr txBox="1">
            <a:spLocks noChangeArrowheads="1"/>
          </p:cNvSpPr>
          <p:nvPr/>
        </p:nvSpPr>
        <p:spPr bwMode="auto">
          <a:xfrm>
            <a:off x="6019800" y="6613525"/>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Prokaryotic Cell Diagram</a:t>
            </a:r>
            <a:r>
              <a:rPr lang="en-US" sz="1000" b="0">
                <a:latin typeface="Comic Sans MS" panose="030F0702030302020204" pitchFamily="66" charset="0"/>
              </a:rPr>
              <a:t>: Mariana Ruiz</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229600" cy="392113"/>
          </a:xfrm>
        </p:spPr>
        <p:txBody>
          <a:bodyPr/>
          <a:lstStyle/>
          <a:p>
            <a:pPr algn="l" eaLnBrk="1" hangingPunct="1"/>
            <a:r>
              <a:rPr lang="en-US" sz="2800" b="1" dirty="0" smtClean="0">
                <a:solidFill>
                  <a:srgbClr val="FF9933"/>
                </a:solidFill>
                <a:latin typeface="Comic Sans MS" panose="030F0702030302020204" pitchFamily="66" charset="0"/>
              </a:rPr>
              <a:t>Eukaryotic Genomes</a:t>
            </a:r>
          </a:p>
        </p:txBody>
      </p:sp>
      <p:sp>
        <p:nvSpPr>
          <p:cNvPr id="5123" name="Rectangle 3"/>
          <p:cNvSpPr>
            <a:spLocks noGrp="1" noChangeArrowheads="1"/>
          </p:cNvSpPr>
          <p:nvPr>
            <p:ph type="body" sz="half" idx="1"/>
          </p:nvPr>
        </p:nvSpPr>
        <p:spPr>
          <a:xfrm>
            <a:off x="228600" y="1295400"/>
            <a:ext cx="3657600" cy="4956175"/>
          </a:xfrm>
        </p:spPr>
        <p:txBody>
          <a:bodyPr/>
          <a:lstStyle/>
          <a:p>
            <a:pPr marL="228600" indent="-228600" eaLnBrk="1" hangingPunct="1">
              <a:lnSpc>
                <a:spcPct val="80000"/>
              </a:lnSpc>
            </a:pPr>
            <a:r>
              <a:rPr lang="en-US" sz="2000" dirty="0" smtClean="0">
                <a:latin typeface="Comic Sans MS" panose="030F0702030302020204" pitchFamily="66" charset="0"/>
              </a:rPr>
              <a:t>Genomes of </a:t>
            </a:r>
            <a:r>
              <a:rPr lang="en-US" sz="2000" dirty="0" smtClean="0">
                <a:latin typeface="Comic Sans MS" panose="030F0702030302020204" pitchFamily="66" charset="0"/>
                <a:hlinkClick r:id="rId3"/>
              </a:rPr>
              <a:t>eukaryotic                                               organisms</a:t>
            </a:r>
            <a:r>
              <a:rPr lang="en-US" sz="2000" dirty="0" smtClean="0">
                <a:latin typeface="Comic Sans MS" panose="030F0702030302020204" pitchFamily="66" charset="0"/>
              </a:rPr>
              <a:t> made of  DNA.                                                    </a:t>
            </a: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r>
              <a:rPr lang="en-US" sz="2000" dirty="0" smtClean="0">
                <a:latin typeface="Comic Sans MS" panose="030F0702030302020204" pitchFamily="66" charset="0"/>
              </a:rPr>
              <a:t>Eukaryotic genomes frequently include many linear chromosomes within a membrane-bound nucleus</a:t>
            </a:r>
          </a:p>
          <a:p>
            <a:pPr marL="228600" indent="-228600" eaLnBrk="1" hangingPunct="1">
              <a:lnSpc>
                <a:spcPct val="80000"/>
              </a:lnSpc>
              <a:buFontTx/>
              <a:buNone/>
            </a:pPr>
            <a:r>
              <a:rPr lang="en-US" sz="2000" dirty="0" smtClean="0">
                <a:latin typeface="Comic Sans MS" panose="030F0702030302020204" pitchFamily="66" charset="0"/>
              </a:rPr>
              <a:t>   </a:t>
            </a:r>
            <a:r>
              <a:rPr lang="en-US" sz="1400" dirty="0" smtClean="0">
                <a:solidFill>
                  <a:srgbClr val="FF0000"/>
                </a:solidFill>
                <a:latin typeface="Comic Sans MS" panose="030F0702030302020204" pitchFamily="66" charset="0"/>
              </a:rPr>
              <a:t>(</a:t>
            </a:r>
            <a:r>
              <a:rPr lang="en-US" sz="1400" b="1" dirty="0" smtClean="0">
                <a:solidFill>
                  <a:srgbClr val="FF0000"/>
                </a:solidFill>
                <a:latin typeface="Comic Sans MS" panose="030F0702030302020204" pitchFamily="66" charset="0"/>
              </a:rPr>
              <a:t>Q</a:t>
            </a:r>
            <a:r>
              <a:rPr lang="en-US" sz="1400" b="1" dirty="0" smtClean="0">
                <a:latin typeface="Comic Sans MS" panose="030F0702030302020204" pitchFamily="66" charset="0"/>
              </a:rPr>
              <a:t>:</a:t>
            </a:r>
            <a:r>
              <a:rPr lang="en-US" sz="1400" dirty="0" smtClean="0">
                <a:latin typeface="Comic Sans MS" panose="030F0702030302020204" pitchFamily="66" charset="0"/>
              </a:rPr>
              <a:t> How many do we have?).</a:t>
            </a:r>
          </a:p>
          <a:p>
            <a:pPr marL="228600" indent="-228600" eaLnBrk="1" hangingPunct="1">
              <a:lnSpc>
                <a:spcPct val="80000"/>
              </a:lnSpc>
            </a:pPr>
            <a:endParaRPr lang="en-US" sz="1600" dirty="0" smtClean="0">
              <a:latin typeface="Comic Sans MS" panose="030F0702030302020204" pitchFamily="66" charset="0"/>
            </a:endParaRPr>
          </a:p>
          <a:p>
            <a:pPr marL="228600" indent="-228600" eaLnBrk="1" hangingPunct="1">
              <a:lnSpc>
                <a:spcPct val="80000"/>
              </a:lnSpc>
            </a:pPr>
            <a:endParaRPr lang="en-US" sz="1600" dirty="0" smtClean="0">
              <a:latin typeface="Comic Sans MS" panose="030F0702030302020204" pitchFamily="66" charset="0"/>
            </a:endParaRPr>
          </a:p>
          <a:p>
            <a:pPr marL="228600" indent="-228600" eaLnBrk="1" hangingPunct="1">
              <a:lnSpc>
                <a:spcPct val="80000"/>
              </a:lnSpc>
            </a:pPr>
            <a:r>
              <a:rPr lang="en-US" sz="2000" dirty="0" smtClean="0">
                <a:latin typeface="Comic Sans MS" panose="030F0702030302020204" pitchFamily="66" charset="0"/>
              </a:rPr>
              <a:t>Where is DNA found in eukaryotes?</a:t>
            </a:r>
          </a:p>
          <a:p>
            <a:pPr marL="685800" lvl="1" indent="-228600" eaLnBrk="1" hangingPunct="1">
              <a:lnSpc>
                <a:spcPct val="80000"/>
              </a:lnSpc>
            </a:pPr>
            <a:r>
              <a:rPr lang="en-US" sz="2000" dirty="0" smtClean="0">
                <a:latin typeface="Comic Sans MS" panose="030F0702030302020204" pitchFamily="66" charset="0"/>
              </a:rPr>
              <a:t>Nuclear DNA</a:t>
            </a:r>
          </a:p>
          <a:p>
            <a:pPr marL="685800" lvl="1" indent="-228600" eaLnBrk="1" hangingPunct="1">
              <a:lnSpc>
                <a:spcPct val="80000"/>
              </a:lnSpc>
            </a:pPr>
            <a:r>
              <a:rPr lang="en-US" sz="2000" dirty="0" err="1" smtClean="0">
                <a:latin typeface="Comic Sans MS" panose="030F0702030302020204" pitchFamily="66" charset="0"/>
              </a:rPr>
              <a:t>Extranuclear</a:t>
            </a:r>
            <a:r>
              <a:rPr lang="en-US" sz="2000" dirty="0" smtClean="0">
                <a:latin typeface="Comic Sans MS" panose="030F0702030302020204" pitchFamily="66" charset="0"/>
              </a:rPr>
              <a:t> DNA </a:t>
            </a:r>
          </a:p>
          <a:p>
            <a:pPr marL="685800" lvl="1" indent="-228600" eaLnBrk="1" hangingPunct="1">
              <a:lnSpc>
                <a:spcPct val="80000"/>
              </a:lnSpc>
              <a:buFontTx/>
              <a:buNone/>
            </a:pPr>
            <a:r>
              <a:rPr lang="en-US" sz="800" dirty="0" smtClean="0">
                <a:latin typeface="Comic Sans MS" panose="030F0702030302020204" pitchFamily="66" charset="0"/>
              </a:rPr>
              <a:t>    </a:t>
            </a:r>
          </a:p>
          <a:p>
            <a:pPr marL="685800" lvl="1" indent="-228600" eaLnBrk="1" hangingPunct="1">
              <a:lnSpc>
                <a:spcPct val="80000"/>
              </a:lnSpc>
              <a:buFontTx/>
              <a:buNone/>
            </a:pPr>
            <a:r>
              <a:rPr lang="en-US" sz="1400" dirty="0" smtClean="0">
                <a:latin typeface="Comic Sans MS" panose="030F0702030302020204" pitchFamily="66" charset="0"/>
              </a:rPr>
              <a:t>	(</a:t>
            </a:r>
            <a:r>
              <a:rPr lang="en-US" sz="1400" b="1" dirty="0" smtClean="0">
                <a:solidFill>
                  <a:srgbClr val="FF0000"/>
                </a:solidFill>
                <a:latin typeface="Comic Sans MS" panose="030F0702030302020204" pitchFamily="66" charset="0"/>
              </a:rPr>
              <a:t>Q</a:t>
            </a:r>
            <a:r>
              <a:rPr lang="en-US" sz="1400" b="1" dirty="0" smtClean="0">
                <a:latin typeface="Comic Sans MS" panose="030F0702030302020204" pitchFamily="66" charset="0"/>
              </a:rPr>
              <a:t>: </a:t>
            </a:r>
            <a:r>
              <a:rPr lang="en-US" sz="1400" dirty="0" smtClean="0">
                <a:latin typeface="Comic Sans MS" panose="030F0702030302020204" pitchFamily="66" charset="0"/>
              </a:rPr>
              <a:t>What is </a:t>
            </a:r>
            <a:r>
              <a:rPr lang="en-US" sz="1400" dirty="0" err="1" smtClean="0">
                <a:latin typeface="Comic Sans MS" panose="030F0702030302020204" pitchFamily="66" charset="0"/>
              </a:rPr>
              <a:t>extranuclear</a:t>
            </a:r>
            <a:r>
              <a:rPr lang="en-US" sz="1400" dirty="0" smtClean="0">
                <a:latin typeface="Comic Sans MS" panose="030F0702030302020204" pitchFamily="66" charset="0"/>
              </a:rPr>
              <a:t> DNA?)</a:t>
            </a:r>
          </a:p>
          <a:p>
            <a:pPr marL="228600" indent="-228600" eaLnBrk="1" hangingPunct="1">
              <a:lnSpc>
                <a:spcPct val="80000"/>
              </a:lnSpc>
            </a:pPr>
            <a:endParaRPr lang="en-US" sz="1400" i="1" dirty="0" smtClean="0">
              <a:latin typeface="Comic Sans MS" panose="030F0702030302020204" pitchFamily="66" charset="0"/>
            </a:endParaRPr>
          </a:p>
        </p:txBody>
      </p:sp>
      <p:pic>
        <p:nvPicPr>
          <p:cNvPr id="5124" name="Picture 8" descr="EukaryoteAnimalCell"/>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083050" y="914400"/>
            <a:ext cx="506095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9"/>
          <p:cNvSpPr txBox="1">
            <a:spLocks noChangeArrowheads="1"/>
          </p:cNvSpPr>
          <p:nvPr/>
        </p:nvSpPr>
        <p:spPr bwMode="auto">
          <a:xfrm>
            <a:off x="6019800" y="6643688"/>
            <a:ext cx="312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Eukaryotic Cell Diagram</a:t>
            </a:r>
            <a:r>
              <a:rPr lang="en-US" sz="1000" b="0">
                <a:latin typeface="Comic Sans MS" panose="030F0702030302020204" pitchFamily="66" charset="0"/>
              </a:rPr>
              <a:t>, Mariana Ruiz </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792162"/>
          </a:xfrm>
        </p:spPr>
        <p:txBody>
          <a:bodyPr/>
          <a:lstStyle/>
          <a:p>
            <a:pPr eaLnBrk="1" hangingPunct="1"/>
            <a:r>
              <a:rPr lang="en-CA" sz="3600" b="1" smtClean="0">
                <a:solidFill>
                  <a:schemeClr val="accent2"/>
                </a:solidFill>
                <a:latin typeface="Comic Sans MS" panose="030F0702030302020204" pitchFamily="66" charset="0"/>
              </a:rPr>
              <a:t>Chromosomes &amp; Genes</a:t>
            </a:r>
            <a:endParaRPr lang="en-US" sz="3600" b="1" smtClean="0">
              <a:solidFill>
                <a:schemeClr val="accent2"/>
              </a:solidFill>
              <a:latin typeface="Comic Sans MS" panose="030F0702030302020204" pitchFamily="66" charset="0"/>
            </a:endParaRPr>
          </a:p>
        </p:txBody>
      </p:sp>
      <p:sp>
        <p:nvSpPr>
          <p:cNvPr id="6147" name="Rectangle 3"/>
          <p:cNvSpPr>
            <a:spLocks noGrp="1" noChangeArrowheads="1"/>
          </p:cNvSpPr>
          <p:nvPr>
            <p:ph type="body" sz="half" idx="1"/>
          </p:nvPr>
        </p:nvSpPr>
        <p:spPr>
          <a:xfrm>
            <a:off x="457200" y="1600200"/>
            <a:ext cx="3810000" cy="4495800"/>
          </a:xfrm>
        </p:spPr>
        <p:txBody>
          <a:bodyPr/>
          <a:lstStyle/>
          <a:p>
            <a:pPr>
              <a:lnSpc>
                <a:spcPct val="80000"/>
              </a:lnSpc>
              <a:spcBef>
                <a:spcPct val="0"/>
              </a:spcBef>
            </a:pPr>
            <a:r>
              <a:rPr lang="en-CA" sz="2800" b="1" dirty="0" smtClean="0">
                <a:solidFill>
                  <a:schemeClr val="tx1">
                    <a:lumMod val="65000"/>
                    <a:lumOff val="35000"/>
                  </a:schemeClr>
                </a:solidFill>
                <a:latin typeface="Comic Sans MS" panose="030F0702030302020204" pitchFamily="66" charset="0"/>
              </a:rPr>
              <a:t>Genome</a:t>
            </a:r>
            <a:r>
              <a:rPr lang="en-CA" sz="2800" b="1" dirty="0" smtClean="0">
                <a:latin typeface="Comic Sans MS" panose="030F0702030302020204" pitchFamily="66" charset="0"/>
              </a:rPr>
              <a:t> </a:t>
            </a:r>
            <a:r>
              <a:rPr lang="en-CA" sz="2400" b="1" dirty="0" smtClean="0">
                <a:latin typeface="Comic Sans MS" panose="030F0702030302020204" pitchFamily="66" charset="0"/>
              </a:rPr>
              <a:t>- </a:t>
            </a:r>
            <a:r>
              <a:rPr lang="en-CA" sz="2400" dirty="0" smtClean="0">
                <a:latin typeface="Comic Sans MS" panose="030F0702030302020204" pitchFamily="66" charset="0"/>
              </a:rPr>
              <a:t>Complete complement of an organism’s DNA.</a:t>
            </a:r>
          </a:p>
          <a:p>
            <a:pPr>
              <a:lnSpc>
                <a:spcPct val="80000"/>
              </a:lnSpc>
              <a:spcBef>
                <a:spcPct val="0"/>
              </a:spcBef>
              <a:buFontTx/>
              <a:buNone/>
            </a:pPr>
            <a:endParaRPr lang="en-CA" sz="2400" dirty="0" smtClean="0">
              <a:latin typeface="Comic Sans MS" panose="030F0702030302020204" pitchFamily="66" charset="0"/>
            </a:endParaRPr>
          </a:p>
          <a:p>
            <a:pPr>
              <a:lnSpc>
                <a:spcPct val="80000"/>
              </a:lnSpc>
              <a:spcBef>
                <a:spcPct val="0"/>
              </a:spcBef>
            </a:pPr>
            <a:endParaRPr lang="en-CA" sz="2800" dirty="0" smtClean="0">
              <a:latin typeface="Comic Sans MS" panose="030F0702030302020204" pitchFamily="66" charset="0"/>
            </a:endParaRPr>
          </a:p>
          <a:p>
            <a:pPr>
              <a:lnSpc>
                <a:spcPct val="80000"/>
              </a:lnSpc>
              <a:spcBef>
                <a:spcPct val="0"/>
              </a:spcBef>
            </a:pPr>
            <a:r>
              <a:rPr lang="en-CA" sz="2400" dirty="0" smtClean="0">
                <a:latin typeface="Comic Sans MS" panose="030F0702030302020204" pitchFamily="66" charset="0"/>
              </a:rPr>
              <a:t>Cellular </a:t>
            </a:r>
            <a:r>
              <a:rPr lang="en-CA" sz="2400" dirty="0" smtClean="0">
                <a:latin typeface="Comic Sans MS" panose="030F0702030302020204" pitchFamily="66" charset="0"/>
                <a:hlinkClick r:id="rId3"/>
              </a:rPr>
              <a:t>DNA</a:t>
            </a:r>
            <a:r>
              <a:rPr lang="en-CA" sz="2400" dirty="0" smtClean="0">
                <a:latin typeface="Comic Sans MS" panose="030F0702030302020204" pitchFamily="66" charset="0"/>
              </a:rPr>
              <a:t> is organized in </a:t>
            </a:r>
            <a:r>
              <a:rPr lang="en-CA" sz="2800" b="1" dirty="0" smtClean="0">
                <a:solidFill>
                  <a:schemeClr val="tx1">
                    <a:lumMod val="65000"/>
                    <a:lumOff val="35000"/>
                  </a:schemeClr>
                </a:solidFill>
                <a:latin typeface="Comic Sans MS" panose="030F0702030302020204" pitchFamily="66" charset="0"/>
              </a:rPr>
              <a:t>chromosomes</a:t>
            </a:r>
            <a:r>
              <a:rPr lang="en-CA" sz="2400" dirty="0" smtClean="0">
                <a:latin typeface="Comic Sans MS" panose="030F0702030302020204" pitchFamily="66" charset="0"/>
              </a:rPr>
              <a:t>.</a:t>
            </a:r>
          </a:p>
          <a:p>
            <a:pPr>
              <a:lnSpc>
                <a:spcPct val="80000"/>
              </a:lnSpc>
              <a:spcBef>
                <a:spcPct val="0"/>
              </a:spcBef>
            </a:pPr>
            <a:endParaRPr lang="en-CA" sz="2400" dirty="0" smtClean="0">
              <a:latin typeface="Comic Sans MS" panose="030F0702030302020204" pitchFamily="66" charset="0"/>
            </a:endParaRPr>
          </a:p>
          <a:p>
            <a:pPr>
              <a:lnSpc>
                <a:spcPct val="80000"/>
              </a:lnSpc>
              <a:spcBef>
                <a:spcPct val="0"/>
              </a:spcBef>
            </a:pPr>
            <a:endParaRPr lang="en-CA" sz="2400" dirty="0" smtClean="0">
              <a:latin typeface="Comic Sans MS" panose="030F0702030302020204" pitchFamily="66" charset="0"/>
            </a:endParaRPr>
          </a:p>
          <a:p>
            <a:pPr>
              <a:lnSpc>
                <a:spcPct val="80000"/>
              </a:lnSpc>
              <a:spcBef>
                <a:spcPct val="0"/>
              </a:spcBef>
            </a:pPr>
            <a:r>
              <a:rPr lang="en-CA" sz="2800" b="1" dirty="0" smtClean="0">
                <a:solidFill>
                  <a:schemeClr val="tx1">
                    <a:lumMod val="65000"/>
                    <a:lumOff val="35000"/>
                  </a:schemeClr>
                </a:solidFill>
                <a:latin typeface="Comic Sans MS" panose="030F0702030302020204" pitchFamily="66" charset="0"/>
              </a:rPr>
              <a:t>Genes</a:t>
            </a:r>
            <a:r>
              <a:rPr lang="en-CA" sz="2400" dirty="0" smtClean="0">
                <a:latin typeface="Comic Sans MS" panose="030F0702030302020204" pitchFamily="66" charset="0"/>
              </a:rPr>
              <a:t> have specific places on chromosomes.</a:t>
            </a:r>
            <a:r>
              <a:rPr lang="en-CA" sz="2400" dirty="0" smtClean="0"/>
              <a:t> </a:t>
            </a:r>
          </a:p>
          <a:p>
            <a:pPr>
              <a:lnSpc>
                <a:spcPct val="80000"/>
              </a:lnSpc>
              <a:spcBef>
                <a:spcPct val="0"/>
              </a:spcBef>
            </a:pPr>
            <a:endParaRPr lang="en-CA" sz="2400" dirty="0" smtClean="0"/>
          </a:p>
          <a:p>
            <a:pPr>
              <a:lnSpc>
                <a:spcPct val="80000"/>
              </a:lnSpc>
              <a:spcBef>
                <a:spcPct val="0"/>
              </a:spcBef>
            </a:pPr>
            <a:endParaRPr lang="en-CA" sz="2400" dirty="0" smtClean="0"/>
          </a:p>
          <a:p>
            <a:pPr>
              <a:lnSpc>
                <a:spcPct val="80000"/>
              </a:lnSpc>
              <a:spcBef>
                <a:spcPct val="0"/>
              </a:spcBef>
            </a:pPr>
            <a:endParaRPr lang="en-US" sz="2400" i="1" dirty="0" smtClean="0">
              <a:latin typeface="Comic Sans MS" panose="030F0702030302020204" pitchFamily="66" charset="0"/>
            </a:endParaRPr>
          </a:p>
        </p:txBody>
      </p:sp>
      <p:sp>
        <p:nvSpPr>
          <p:cNvPr id="6149" name="Text Box 5"/>
          <p:cNvSpPr txBox="1">
            <a:spLocks noChangeArrowheads="1"/>
          </p:cNvSpPr>
          <p:nvPr/>
        </p:nvSpPr>
        <p:spPr bwMode="auto">
          <a:xfrm>
            <a:off x="0" y="64611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Chromosome &amp; gene</a:t>
            </a:r>
            <a:r>
              <a:rPr lang="en-US" sz="1000" b="0">
                <a:latin typeface="Comic Sans MS" panose="030F0702030302020204" pitchFamily="66" charset="0"/>
              </a:rPr>
              <a:t>, Graham Colm, National Human Genome Research Institute</a:t>
            </a:r>
          </a:p>
        </p:txBody>
      </p:sp>
      <p:pic>
        <p:nvPicPr>
          <p:cNvPr id="6150" name="Picture 6" descr="Chromosome-Gene-NHGRI"/>
          <p:cNvPicPr>
            <a:picLocks noGrp="1" noChangeAspect="1" noChangeArrowheads="1"/>
          </p:cNvPicPr>
          <p:nvPr>
            <p:ph sz="quarter" idx="2"/>
          </p:nvPr>
        </p:nvPicPr>
        <p:blipFill>
          <a:blip r:embed="rId5">
            <a:extLst>
              <a:ext uri="{28A0092B-C50C-407E-A947-70E740481C1C}">
                <a14:useLocalDpi xmlns:a14="http://schemas.microsoft.com/office/drawing/2010/main"/>
              </a:ext>
            </a:extLst>
          </a:blip>
          <a:srcRect/>
          <a:stretch>
            <a:fillRect/>
          </a:stretch>
        </p:blipFill>
        <p:spPr>
          <a:xfrm>
            <a:off x="4267200" y="2944528"/>
            <a:ext cx="4800600" cy="3497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7" descr="laquer_boxes"/>
          <p:cNvPicPr>
            <a:picLocks noGrp="1" noChangeAspect="1" noChangeArrowheads="1"/>
          </p:cNvPicPr>
          <p:nvPr>
            <p:ph sz="quarter" idx="3"/>
          </p:nvPr>
        </p:nvPicPr>
        <p:blipFill>
          <a:blip r:embed="rId6">
            <a:extLst>
              <a:ext uri="{28A0092B-C50C-407E-A947-70E740481C1C}">
                <a14:useLocalDpi xmlns:a14="http://schemas.microsoft.com/office/drawing/2010/main"/>
              </a:ext>
            </a:extLst>
          </a:blip>
          <a:srcRect/>
          <a:stretch>
            <a:fillRect/>
          </a:stretch>
        </p:blipFill>
        <p:spPr>
          <a:xfrm>
            <a:off x="6096000" y="1160675"/>
            <a:ext cx="16002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6"/>
          <p:cNvSpPr>
            <a:spLocks noChangeArrowheads="1"/>
          </p:cNvSpPr>
          <p:nvPr/>
        </p:nvSpPr>
        <p:spPr bwMode="auto">
          <a:xfrm>
            <a:off x="5196705" y="6578680"/>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p:txBody>
          <a:bodyPr/>
          <a:lstStyle/>
          <a:p>
            <a:pPr algn="ctr" eaLnBrk="1" hangingPunct="1">
              <a:buFontTx/>
              <a:buNone/>
            </a:pPr>
            <a:endParaRPr lang="en-US" sz="3600" smtClean="0">
              <a:solidFill>
                <a:srgbClr val="003399"/>
              </a:solidFill>
            </a:endParaRPr>
          </a:p>
          <a:p>
            <a:pPr algn="ctr" eaLnBrk="1" hangingPunct="1">
              <a:buFontTx/>
              <a:buNone/>
            </a:pPr>
            <a:r>
              <a:rPr lang="en-US" sz="4400" b="1" smtClean="0">
                <a:solidFill>
                  <a:srgbClr val="003399"/>
                </a:solidFill>
                <a:latin typeface="Comic Sans MS" panose="030F0702030302020204" pitchFamily="66" charset="0"/>
              </a:rPr>
              <a:t>Nucleotides</a:t>
            </a:r>
            <a:r>
              <a:rPr lang="en-US" sz="4400" smtClean="0">
                <a:solidFill>
                  <a:srgbClr val="003399"/>
                </a:solidFill>
                <a:latin typeface="Comic Sans MS" panose="030F0702030302020204" pitchFamily="66" charset="0"/>
              </a:rPr>
              <a:t> </a:t>
            </a:r>
          </a:p>
          <a:p>
            <a:pPr algn="ctr" eaLnBrk="1" hangingPunct="1">
              <a:buFontTx/>
              <a:buNone/>
            </a:pPr>
            <a:r>
              <a:rPr lang="en-US" sz="4400" smtClean="0">
                <a:solidFill>
                  <a:srgbClr val="003399"/>
                </a:solidFill>
                <a:latin typeface="Comic Sans MS" panose="030F0702030302020204" pitchFamily="66" charset="0"/>
              </a:rPr>
              <a:t>and </a:t>
            </a:r>
          </a:p>
          <a:p>
            <a:pPr algn="ctr" eaLnBrk="1" hangingPunct="1">
              <a:buFontTx/>
              <a:buNone/>
            </a:pPr>
            <a:r>
              <a:rPr lang="en-US" sz="4400" b="1" smtClean="0">
                <a:solidFill>
                  <a:srgbClr val="003399"/>
                </a:solidFill>
                <a:latin typeface="Comic Sans MS" panose="030F0702030302020204" pitchFamily="66" charset="0"/>
              </a:rPr>
              <a:t>Nucleic Acids</a:t>
            </a:r>
          </a:p>
        </p:txBody>
      </p:sp>
      <p:pic>
        <p:nvPicPr>
          <p:cNvPr id="7171" name="Picture 7" descr="DNA-chemical-structure"/>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4648200" y="1143000"/>
            <a:ext cx="4094163" cy="477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11"/>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DNA Detail Diagram: </a:t>
            </a:r>
            <a:r>
              <a:rPr lang="en-US" sz="1000" b="0">
                <a:latin typeface="Comic Sans MS" panose="030F0702030302020204" pitchFamily="66" charset="0"/>
              </a:rPr>
              <a:t>Madprime</a:t>
            </a:r>
          </a:p>
        </p:txBody>
      </p:sp>
      <p:sp>
        <p:nvSpPr>
          <p:cNvPr id="6"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686800" cy="563563"/>
          </a:xfrm>
        </p:spPr>
        <p:txBody>
          <a:bodyPr/>
          <a:lstStyle/>
          <a:p>
            <a:pPr eaLnBrk="1" hangingPunct="1"/>
            <a:r>
              <a:rPr lang="en-US" sz="2800" b="1" smtClean="0">
                <a:solidFill>
                  <a:srgbClr val="003399"/>
                </a:solidFill>
                <a:latin typeface="Comic Sans MS" panose="030F0702030302020204" pitchFamily="66" charset="0"/>
              </a:rPr>
              <a:t>Nucleic Acids</a:t>
            </a:r>
            <a:endParaRPr lang="en-US" sz="3200" smtClean="0">
              <a:solidFill>
                <a:srgbClr val="003399"/>
              </a:solidFill>
              <a:latin typeface="Comic Sans MS" panose="030F0702030302020204" pitchFamily="66" charset="0"/>
            </a:endParaRPr>
          </a:p>
        </p:txBody>
      </p:sp>
      <p:pic>
        <p:nvPicPr>
          <p:cNvPr id="8195" name="Picture 4" descr="Image:Nucleotides.pn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595313" y="2514600"/>
            <a:ext cx="7800975"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Box 3"/>
          <p:cNvSpPr txBox="1">
            <a:spLocks noChangeArrowheads="1"/>
          </p:cNvSpPr>
          <p:nvPr/>
        </p:nvSpPr>
        <p:spPr bwMode="auto">
          <a:xfrm>
            <a:off x="1600200" y="1189602"/>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000" dirty="0" smtClean="0">
                <a:solidFill>
                  <a:srgbClr val="FF0000"/>
                </a:solidFill>
                <a:latin typeface="Comic Sans MS" panose="030F0702030302020204" pitchFamily="66" charset="0"/>
              </a:rPr>
              <a:t>Q</a:t>
            </a:r>
            <a:r>
              <a:rPr lang="en-US" sz="2000" dirty="0" smtClean="0">
                <a:latin typeface="Comic Sans MS" panose="030F0702030302020204" pitchFamily="66" charset="0"/>
              </a:rPr>
              <a:t>: What type of monomer are nucleic acids made of?</a:t>
            </a:r>
            <a:endParaRPr lang="en-US" sz="2000" dirty="0">
              <a:latin typeface="Comic Sans MS" panose="030F0702030302020204" pitchFamily="66" charset="0"/>
            </a:endParaRPr>
          </a:p>
        </p:txBody>
      </p:sp>
      <p:sp>
        <p:nvSpPr>
          <p:cNvPr id="8197"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sz="1000">
                <a:latin typeface="Comic Sans MS" panose="030F0702030302020204" pitchFamily="66" charset="0"/>
              </a:rPr>
              <a:t>Image: </a:t>
            </a:r>
            <a:r>
              <a:rPr lang="en-US" sz="1000">
                <a:latin typeface="Comic Sans MS" panose="030F0702030302020204" pitchFamily="66" charset="0"/>
                <a:hlinkClick r:id="rId5"/>
              </a:rPr>
              <a:t>Nucleotide Structure</a:t>
            </a:r>
            <a:r>
              <a:rPr lang="en-US" sz="1000">
                <a:latin typeface="Comic Sans MS" panose="030F0702030302020204" pitchFamily="66" charset="0"/>
              </a:rPr>
              <a:t>, Wikipedia</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dirty="0">
                <a:latin typeface="Comic Sans MS" panose="030F0702030302020204" pitchFamily="66" charset="0"/>
              </a:rPr>
              <a:t>From the Virtual </a:t>
            </a:r>
            <a:r>
              <a:rPr lang="en-US" sz="1000" b="0" dirty="0" smtClean="0">
                <a:latin typeface="Comic Sans MS" panose="030F0702030302020204" pitchFamily="66" charset="0"/>
              </a:rPr>
              <a:t>Biology </a:t>
            </a:r>
            <a:r>
              <a:rPr lang="en-US" sz="1000" b="0" dirty="0">
                <a:latin typeface="Comic Sans MS" panose="030F0702030302020204" pitchFamily="66" charset="0"/>
              </a:rPr>
              <a:t>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4648200" cy="685800"/>
          </a:xfrm>
        </p:spPr>
        <p:txBody>
          <a:bodyPr/>
          <a:lstStyle/>
          <a:p>
            <a:pPr algn="l" eaLnBrk="1" hangingPunct="1"/>
            <a:r>
              <a:rPr lang="en-US" sz="3500" b="1" smtClean="0">
                <a:solidFill>
                  <a:srgbClr val="003399"/>
                </a:solidFill>
                <a:latin typeface="Comic Sans MS" panose="030F0702030302020204" pitchFamily="66" charset="0"/>
              </a:rPr>
              <a:t>DNA Structure</a:t>
            </a:r>
          </a:p>
        </p:txBody>
      </p:sp>
      <p:sp>
        <p:nvSpPr>
          <p:cNvPr id="9219" name="Rectangle 3"/>
          <p:cNvSpPr>
            <a:spLocks noGrp="1" noChangeArrowheads="1"/>
          </p:cNvSpPr>
          <p:nvPr>
            <p:ph type="body" sz="half" idx="1"/>
          </p:nvPr>
        </p:nvSpPr>
        <p:spPr>
          <a:xfrm>
            <a:off x="20638" y="1371600"/>
            <a:ext cx="3276600" cy="4724400"/>
          </a:xfrm>
        </p:spPr>
        <p:txBody>
          <a:bodyPr/>
          <a:lstStyle/>
          <a:p>
            <a:pPr eaLnBrk="1" hangingPunct="1">
              <a:lnSpc>
                <a:spcPct val="80000"/>
              </a:lnSpc>
              <a:defRPr/>
            </a:pPr>
            <a:r>
              <a:rPr lang="en-US" sz="1800" dirty="0" smtClean="0">
                <a:latin typeface="Comic Sans MS" pitchFamily="66" charset="0"/>
              </a:rPr>
              <a:t>Double stranded molecule, analogous to a spiral staircase:</a:t>
            </a:r>
          </a:p>
          <a:p>
            <a:pPr eaLnBrk="1" hangingPunct="1">
              <a:lnSpc>
                <a:spcPct val="80000"/>
              </a:lnSpc>
              <a:defRPr/>
            </a:pPr>
            <a:endParaRPr lang="en-US" sz="1800" dirty="0" smtClean="0">
              <a:latin typeface="Comic Sans MS" pitchFamily="66" charset="0"/>
            </a:endParaRPr>
          </a:p>
          <a:p>
            <a:pPr eaLnBrk="1" hangingPunct="1">
              <a:lnSpc>
                <a:spcPct val="80000"/>
              </a:lnSpc>
              <a:buFontTx/>
              <a:buNone/>
              <a:defRPr/>
            </a:pPr>
            <a:r>
              <a:rPr lang="en-US" sz="1800" dirty="0" smtClean="0">
                <a:latin typeface="Comic Sans MS" pitchFamily="66" charset="0"/>
              </a:rPr>
              <a:t>	</a:t>
            </a:r>
            <a:r>
              <a:rPr lang="en-US" sz="1400" dirty="0" smtClean="0">
                <a:latin typeface="Comic Sans MS" pitchFamily="66" charset="0"/>
              </a:rPr>
              <a:t>- two </a:t>
            </a:r>
            <a:r>
              <a:rPr lang="en-US" sz="1400" dirty="0" err="1" smtClean="0">
                <a:latin typeface="Comic Sans MS" pitchFamily="66" charset="0"/>
              </a:rPr>
              <a:t>deoxyribose</a:t>
            </a:r>
            <a:r>
              <a:rPr lang="en-US" sz="1400" dirty="0" smtClean="0">
                <a:latin typeface="Comic Sans MS" pitchFamily="66" charset="0"/>
              </a:rPr>
              <a:t>-phosphate    chains as the “</a:t>
            </a:r>
            <a:r>
              <a:rPr lang="en-US" sz="1400" b="1" dirty="0" smtClean="0">
                <a:latin typeface="Comic Sans MS" pitchFamily="66" charset="0"/>
              </a:rPr>
              <a:t>side rails</a:t>
            </a:r>
            <a:r>
              <a:rPr lang="en-US" sz="1400" dirty="0" smtClean="0">
                <a:latin typeface="Comic Sans MS" pitchFamily="66" charset="0"/>
              </a:rPr>
              <a:t>”</a:t>
            </a:r>
            <a:endParaRPr lang="en-US" sz="1400" b="1"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 base pairs, linked by hydrogen bonds, are the “</a:t>
            </a:r>
            <a:r>
              <a:rPr lang="en-US" sz="1400" b="1" dirty="0" smtClean="0">
                <a:latin typeface="Comic Sans MS" pitchFamily="66" charset="0"/>
              </a:rPr>
              <a:t>steps”</a:t>
            </a: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Purine</a:t>
            </a:r>
            <a:r>
              <a:rPr lang="en-US" sz="1800" b="1" dirty="0" smtClean="0">
                <a:solidFill>
                  <a:schemeClr val="tx1">
                    <a:lumMod val="50000"/>
                    <a:lumOff val="50000"/>
                  </a:schemeClr>
                </a:solidFill>
                <a:latin typeface="Comic Sans MS" pitchFamily="66" charset="0"/>
              </a:rPr>
              <a:t> </a:t>
            </a:r>
            <a:r>
              <a:rPr lang="en-US" sz="1600" b="1" dirty="0" smtClean="0">
                <a:latin typeface="Comic Sans MS" pitchFamily="66" charset="0"/>
              </a:rPr>
              <a:t>Bases</a:t>
            </a:r>
          </a:p>
          <a:p>
            <a:pPr marL="0" indent="0" eaLnBrk="1" hangingPunct="1">
              <a:lnSpc>
                <a:spcPct val="80000"/>
              </a:lnSpc>
              <a:buFontTx/>
              <a:buNone/>
              <a:defRPr/>
            </a:pPr>
            <a:r>
              <a:rPr lang="en-US" sz="1600" b="1" dirty="0" smtClean="0">
                <a:latin typeface="Comic Sans MS" pitchFamily="66" charset="0"/>
              </a:rPr>
              <a:t>   </a:t>
            </a:r>
            <a:r>
              <a:rPr lang="en-US" sz="1600" dirty="0" smtClean="0">
                <a:latin typeface="Comic Sans MS" pitchFamily="66" charset="0"/>
              </a:rPr>
              <a:t> </a:t>
            </a:r>
            <a:r>
              <a:rPr lang="en-US" sz="1200" dirty="0" smtClean="0">
                <a:latin typeface="Comic Sans MS" pitchFamily="66" charset="0"/>
              </a:rPr>
              <a:t>(double ring)</a:t>
            </a:r>
          </a:p>
          <a:p>
            <a:pPr eaLnBrk="1" hangingPunct="1">
              <a:lnSpc>
                <a:spcPct val="80000"/>
              </a:lnSpc>
              <a:buFontTx/>
              <a:buNone/>
              <a:defRPr/>
            </a:pPr>
            <a:r>
              <a:rPr lang="en-US" sz="1600" dirty="0" smtClean="0">
                <a:latin typeface="Comic Sans MS" pitchFamily="66" charset="0"/>
              </a:rPr>
              <a:t>	Adenine &amp; Guanine</a:t>
            </a:r>
          </a:p>
          <a:p>
            <a:pPr eaLnBrk="1" hangingPunct="1">
              <a:lnSpc>
                <a:spcPct val="80000"/>
              </a:lnSpc>
              <a:defRPr/>
            </a:pPr>
            <a:endParaRPr lang="en-US" sz="1600" dirty="0" smtClean="0">
              <a:latin typeface="Comic Sans MS" pitchFamily="66" charset="0"/>
            </a:endParaRP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Pyrimidine</a:t>
            </a:r>
            <a:r>
              <a:rPr lang="en-US" sz="1600" b="1" dirty="0" smtClean="0">
                <a:latin typeface="Comic Sans MS" pitchFamily="66" charset="0"/>
              </a:rPr>
              <a:t> Bases</a:t>
            </a:r>
          </a:p>
          <a:p>
            <a:pPr marL="0" indent="0" eaLnBrk="1" hangingPunct="1">
              <a:lnSpc>
                <a:spcPct val="80000"/>
              </a:lnSpc>
              <a:buFontTx/>
              <a:buNone/>
              <a:defRPr/>
            </a:pPr>
            <a:r>
              <a:rPr lang="en-US" sz="1600" b="1" dirty="0">
                <a:latin typeface="Comic Sans MS" pitchFamily="66" charset="0"/>
              </a:rPr>
              <a:t> </a:t>
            </a:r>
            <a:r>
              <a:rPr lang="en-US" sz="1600" b="1" dirty="0" smtClean="0">
                <a:latin typeface="Comic Sans MS" pitchFamily="66" charset="0"/>
              </a:rPr>
              <a:t>  </a:t>
            </a:r>
            <a:r>
              <a:rPr lang="en-US" sz="1600" dirty="0" smtClean="0">
                <a:latin typeface="Comic Sans MS" pitchFamily="66" charset="0"/>
              </a:rPr>
              <a:t> </a:t>
            </a:r>
            <a:r>
              <a:rPr lang="en-US" sz="1200" dirty="0" smtClean="0">
                <a:latin typeface="Comic Sans MS" pitchFamily="66" charset="0"/>
              </a:rPr>
              <a:t>(single ring)</a:t>
            </a:r>
          </a:p>
          <a:p>
            <a:pPr eaLnBrk="1" hangingPunct="1">
              <a:lnSpc>
                <a:spcPct val="80000"/>
              </a:lnSpc>
              <a:buFontTx/>
              <a:buNone/>
              <a:defRPr/>
            </a:pPr>
            <a:r>
              <a:rPr lang="en-US" sz="1600" dirty="0" smtClean="0">
                <a:latin typeface="Comic Sans MS" pitchFamily="66" charset="0"/>
              </a:rPr>
              <a:t>	Cytosine &amp; Thymine</a:t>
            </a:r>
            <a:endParaRPr lang="en-US" sz="1800" dirty="0" smtClean="0">
              <a:latin typeface="Comic Sans MS" pitchFamily="66" charset="0"/>
            </a:endParaRPr>
          </a:p>
        </p:txBody>
      </p:sp>
      <p:sp>
        <p:nvSpPr>
          <p:cNvPr id="9220" name="Text Box 5"/>
          <p:cNvSpPr txBox="1">
            <a:spLocks noChangeArrowheads="1"/>
          </p:cNvSpPr>
          <p:nvPr/>
        </p:nvSpPr>
        <p:spPr bwMode="auto">
          <a:xfrm>
            <a:off x="5029200" y="6413500"/>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a:t>
            </a:r>
            <a:r>
              <a:rPr lang="en-US" sz="1000" b="0">
                <a:latin typeface="Comic Sans MS" panose="030F0702030302020204" pitchFamily="66" charset="0"/>
                <a:hlinkClick r:id="rId3"/>
              </a:rPr>
              <a:t>Model of DNA Molecule</a:t>
            </a:r>
            <a:r>
              <a:rPr lang="en-US" sz="1000" b="0">
                <a:latin typeface="Comic Sans MS" panose="030F0702030302020204" pitchFamily="66" charset="0"/>
              </a:rPr>
              <a:t>, Field Museum, Chicago, T. Port; </a:t>
            </a:r>
            <a:r>
              <a:rPr lang="en-US" sz="1000" b="0">
                <a:latin typeface="Comic Sans MS" panose="030F0702030302020204" pitchFamily="66" charset="0"/>
                <a:hlinkClick r:id="rId4"/>
              </a:rPr>
              <a:t>DNA Detail Diagram: </a:t>
            </a:r>
            <a:r>
              <a:rPr lang="en-US" sz="1000" b="0">
                <a:latin typeface="Comic Sans MS" panose="030F0702030302020204" pitchFamily="66" charset="0"/>
              </a:rPr>
              <a:t>Madprime; </a:t>
            </a:r>
            <a:r>
              <a:rPr lang="en-US" sz="1000" b="0">
                <a:latin typeface="Comic Sans MS" panose="030F0702030302020204" pitchFamily="66" charset="0"/>
                <a:hlinkClick r:id="rId5"/>
              </a:rPr>
              <a:t>DNA Molecule</a:t>
            </a:r>
            <a:r>
              <a:rPr lang="en-US" sz="1000" b="0">
                <a:latin typeface="Comic Sans MS" panose="030F0702030302020204" pitchFamily="66" charset="0"/>
              </a:rPr>
              <a:t>, Biology Corner</a:t>
            </a:r>
          </a:p>
        </p:txBody>
      </p:sp>
      <p:sp>
        <p:nvSpPr>
          <p:cNvPr id="9221"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pic>
        <p:nvPicPr>
          <p:cNvPr id="9222" name="Picture 9" descr="DNA-chemical-structure"/>
          <p:cNvPicPr>
            <a:picLocks noGrp="1" noChangeAspect="1" noChangeArrowheads="1"/>
          </p:cNvPicPr>
          <p:nvPr>
            <p:ph sz="quarter" idx="2"/>
          </p:nvPr>
        </p:nvPicPr>
        <p:blipFill>
          <a:blip r:embed="rId7" cstate="email">
            <a:extLst>
              <a:ext uri="{28A0092B-C50C-407E-A947-70E740481C1C}">
                <a14:useLocalDpi xmlns:a14="http://schemas.microsoft.com/office/drawing/2010/main"/>
              </a:ext>
            </a:extLst>
          </a:blip>
          <a:srcRect/>
          <a:stretch>
            <a:fillRect/>
          </a:stretch>
        </p:blipFill>
        <p:spPr>
          <a:xfrm>
            <a:off x="6324600" y="2420938"/>
            <a:ext cx="2667000" cy="3709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8" descr="C:\Users\Tami\Desktop\Picture85.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97238" y="1295400"/>
            <a:ext cx="27432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1274" y="152400"/>
            <a:ext cx="2743200"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sz="1000" b="0">
                <a:latin typeface="Comic Sans MS" panose="030F0702030302020204" pitchFamily="66" charset="0"/>
              </a:rPr>
              <a:t>Image: </a:t>
            </a:r>
            <a:r>
              <a:rPr lang="en-US" sz="1000" b="0">
                <a:latin typeface="Comic Sans MS" panose="030F0702030302020204" pitchFamily="66" charset="0"/>
                <a:hlinkClick r:id="rId3" action="ppaction://hlinkfile"/>
              </a:rPr>
              <a:t>DNA molecule</a:t>
            </a:r>
            <a:r>
              <a:rPr lang="en-US" sz="1000" b="0">
                <a:latin typeface="Comic Sans MS" panose="030F0702030302020204" pitchFamily="66" charset="0"/>
              </a:rPr>
              <a:t>, Why Files, NSF</a:t>
            </a:r>
          </a:p>
        </p:txBody>
      </p:sp>
      <p:sp>
        <p:nvSpPr>
          <p:cNvPr id="10243"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smtClean="0">
                <a:latin typeface="Comic Sans MS" panose="030F0702030302020204" pitchFamily="66" charset="0"/>
              </a:rPr>
              <a:t>Virtual </a:t>
            </a:r>
            <a:r>
              <a:rPr lang="en-US" sz="1000" b="0" dirty="0">
                <a:latin typeface="Comic Sans MS" panose="030F0702030302020204" pitchFamily="66" charset="0"/>
              </a:rPr>
              <a:t>Biology Classroom 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
        <p:nvSpPr>
          <p:cNvPr id="10244" name="Rectangle 3"/>
          <p:cNvSpPr>
            <a:spLocks noChangeArrowheads="1"/>
          </p:cNvSpPr>
          <p:nvPr/>
        </p:nvSpPr>
        <p:spPr bwMode="auto">
          <a:xfrm>
            <a:off x="152400" y="152400"/>
            <a:ext cx="3429000" cy="1066800"/>
          </a:xfrm>
          <a:prstGeom prst="rect">
            <a:avLst/>
          </a:prstGeom>
          <a:solidFill>
            <a:schemeClr val="bg1"/>
          </a:solidFill>
          <a:ln w="9525" algn="ctr">
            <a:solidFill>
              <a:schemeClr val="bg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10245" name="Picture 7" descr="C:\Users\Tami\Desktop\Picture8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357188"/>
            <a:ext cx="77724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31292</TotalTime>
  <Words>1896</Words>
  <Application>Microsoft Macintosh PowerPoint</Application>
  <PresentationFormat>On-screen Show (4:3)</PresentationFormat>
  <Paragraphs>373</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Prokaryotic Genomes</vt:lpstr>
      <vt:lpstr>Eukaryotic Genomes</vt:lpstr>
      <vt:lpstr>Chromosomes &amp; Genes</vt:lpstr>
      <vt:lpstr>PowerPoint Presentation</vt:lpstr>
      <vt:lpstr>Nucleic Acids</vt:lpstr>
      <vt:lpstr>DNA Structure</vt:lpstr>
      <vt:lpstr>PowerPoint Presentation</vt:lpstr>
      <vt:lpstr>DNA Replication</vt:lpstr>
      <vt:lpstr>DNA Replication</vt:lpstr>
      <vt:lpstr>DNA Replication</vt:lpstr>
      <vt:lpstr>Reminder…Why is the DNA copied?</vt:lpstr>
      <vt:lpstr>Replication Mistakes: Mutations of Genes</vt:lpstr>
      <vt:lpstr>Mutation and Bacterial Change</vt:lpstr>
      <vt:lpstr>PowerPoint Presentation</vt:lpstr>
      <vt:lpstr>Nucleic Acids: RNA Structure</vt:lpstr>
      <vt:lpstr>Types of RNA</vt:lpstr>
      <vt:lpstr>Nucleic Acid Structure</vt:lpstr>
      <vt:lpstr>Transcription</vt:lpstr>
      <vt:lpstr>Translation</vt:lpstr>
      <vt:lpstr>Translation</vt:lpstr>
      <vt:lpstr>PowerPoint Presentation</vt:lpstr>
      <vt:lpstr>Replication, Transcription, Translation</vt:lpstr>
      <vt:lpstr>Hereditary Diseases are due to DNA mutations</vt:lpstr>
      <vt:lpstr>Most common, fatal genetic disease in the US.   Causes body to produce thick mucus that: - clogs the lungs - leads to infections - blocks pancreas from delivering digestive            enzymes to intestine.  Results from mutations in a single gene: Cystic Fibrosis Transmembrane Regulator (CFTR) gene.   In normal cells, the CFTR channel protein allows cells to release chloride and other ions.   In people with CF, this protein is defective. Cells are not able to release chloride, resulting in an improper salt balance in the cells and thick, sticky mucus.   Medical research is focusing on ways to cure CF by correcting the defective gene, or correcting the defective protein.  </vt:lpstr>
      <vt:lpstr>Most common inherited blood disorder in US.   Most prevalent among African Americans (~1 in 500) and Hispanic Americans (~1 in 1,000).   Hemoglobin is the molecule in red blood cells (RBCs) that delivers oxygen from the lungs to the body’s cells.  Caused by a mutation in the hemoglobin-beta gene found on chromosome 11.   People with this disorder have atypical hemoglobin, which can distort red blood cells into a sickle, or crescent, shape.  Sickle shaped RBCs can pile up, rather than flow, causing blockages and damaging vital organs and tissue.  People who only carry one copy of sickle cell gene typically don't get the disease, but can pass that defective gene on to their children.  Children who get this trait from both parents get the disease (recessive trait).</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 Basics - DNA Replication &amp; Gene Expression Lecture PowerPoint</dc:title>
  <dc:subject/>
  <dc:creator>Tami Port</dc:creator>
  <cp:keywords>genetic replication lecture powerpoint, dna replication lecture ppt, genetic replication lecture, genetic transcription lecture ppt, genetic translation lecture powerpoint, gene expression lecture ppt</cp:keywords>
  <dc:description>Lecture PowerPoint on molecular genetics including replication, transcription and translation.</dc:description>
  <cp:lastModifiedBy>Voicemail</cp:lastModifiedBy>
  <cp:revision>199</cp:revision>
  <dcterms:created xsi:type="dcterms:W3CDTF">2008-04-06T15:07:06Z</dcterms:created>
  <dcterms:modified xsi:type="dcterms:W3CDTF">2015-03-25T23:40:01Z</dcterms:modified>
  <cp:category>Cell Biology Lecture PowerPoint</cp:category>
</cp:coreProperties>
</file>