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63" r:id="rId2"/>
    <p:sldId id="261" r:id="rId3"/>
    <p:sldId id="377" r:id="rId4"/>
    <p:sldId id="378" r:id="rId5"/>
    <p:sldId id="379" r:id="rId6"/>
    <p:sldId id="380" r:id="rId7"/>
    <p:sldId id="381" r:id="rId8"/>
    <p:sldId id="382" r:id="rId9"/>
    <p:sldId id="383" r:id="rId10"/>
    <p:sldId id="329" r:id="rId11"/>
    <p:sldId id="384" r:id="rId12"/>
    <p:sldId id="385" r:id="rId13"/>
    <p:sldId id="386" r:id="rId14"/>
    <p:sldId id="347" r:id="rId15"/>
  </p:sldIdLst>
  <p:sldSz cx="9144000" cy="6858000" type="screen4x3"/>
  <p:notesSz cx="6858000" cy="9077325"/>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C196A"/>
    <a:srgbClr val="FF8806"/>
    <a:srgbClr val="C700C7"/>
    <a:srgbClr val="005D00"/>
    <a:srgbClr val="004600"/>
    <a:srgbClr val="333399"/>
    <a:srgbClr val="0326BD"/>
    <a:srgbClr val="00FF00"/>
    <a:srgbClr val="FF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3917" autoAdjust="0"/>
  </p:normalViewPr>
  <p:slideViewPr>
    <p:cSldViewPr>
      <p:cViewPr varScale="1">
        <p:scale>
          <a:sx n="91" d="100"/>
          <a:sy n="91" d="100"/>
        </p:scale>
        <p:origin x="-142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38" y="-96"/>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275459"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75460" name="Rectangle 4"/>
          <p:cNvSpPr>
            <a:spLocks noGrp="1" noChangeArrowheads="1"/>
          </p:cNvSpPr>
          <p:nvPr>
            <p:ph type="ftr" sz="quarter" idx="2"/>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275461" name="Rectangle 5"/>
          <p:cNvSpPr>
            <a:spLocks noGrp="1" noChangeArrowheads="1"/>
          </p:cNvSpPr>
          <p:nvPr>
            <p:ph type="sldNum" sz="quarter" idx="3"/>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48A429F6-D962-4BEC-8E51-1BFBAEDF4125}" type="slidenum">
              <a:rPr lang="en-US"/>
              <a:pPr>
                <a:defRPr/>
              </a:pPr>
              <a:t>‹#›</a:t>
            </a:fld>
            <a:endParaRPr lang="en-US"/>
          </a:p>
        </p:txBody>
      </p:sp>
    </p:spTree>
    <p:extLst>
      <p:ext uri="{BB962C8B-B14F-4D97-AF65-F5344CB8AC3E}">
        <p14:creationId xmlns:p14="http://schemas.microsoft.com/office/powerpoint/2010/main" val="350950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099"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11650"/>
            <a:ext cx="5486400" cy="408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103" name="Rectangle 7"/>
          <p:cNvSpPr>
            <a:spLocks noGrp="1" noChangeArrowheads="1"/>
          </p:cNvSpPr>
          <p:nvPr>
            <p:ph type="sldNum" sz="quarter" idx="5"/>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A00F6E6B-7E06-4CC3-9AB3-8DFF5FE4E12A}" type="slidenum">
              <a:rPr lang="en-US"/>
              <a:pPr>
                <a:defRPr/>
              </a:pPr>
              <a:t>‹#›</a:t>
            </a:fld>
            <a:endParaRPr lang="en-US"/>
          </a:p>
        </p:txBody>
      </p:sp>
    </p:spTree>
    <p:extLst>
      <p:ext uri="{BB962C8B-B14F-4D97-AF65-F5344CB8AC3E}">
        <p14:creationId xmlns:p14="http://schemas.microsoft.com/office/powerpoint/2010/main" val="3765820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968FBE2-CF42-48C7-8FAA-C5AD05C4D123}" type="slidenum">
              <a:rPr lang="en-US" altLang="en-US" b="0" smtClean="0">
                <a:cs typeface="Arial" charset="0"/>
              </a:rPr>
              <a:pPr eaLnBrk="1" hangingPunct="1"/>
              <a:t>1</a:t>
            </a:fld>
            <a:endParaRPr lang="en-US" altLang="en-US" b="0" smtClean="0">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10</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Fertilized</a:t>
            </a:r>
            <a:r>
              <a:rPr lang="en-US" altLang="en-US" baseline="0" dirty="0" smtClean="0"/>
              <a:t> flowers with female “junk” give rise to fruits. See zucchini fruits and attached flowers. See tomato flowers and young fruits, from the bottom of which the withered flowers have dropped. </a:t>
            </a:r>
          </a:p>
          <a:p>
            <a:pPr eaLnBrk="1" hangingPunct="1"/>
            <a:endParaRPr lang="en-US" altLang="en-US" baseline="0" dirty="0" smtClean="0"/>
          </a:p>
          <a:p>
            <a:pPr eaLnBrk="1" hangingPunct="1"/>
            <a:r>
              <a:rPr lang="en-US" altLang="en-US" baseline="0" dirty="0" smtClean="0"/>
              <a:t>Discuss what is a fruit and what is a vegetable. Fruits [developed ovaries] have seeds [fertilized ovules]. Vegetables are part a plants non-reproductive structures (leaves, stems, roots, </a:t>
            </a:r>
            <a:r>
              <a:rPr lang="en-US" altLang="en-US" baseline="0" dirty="0" err="1" smtClean="0"/>
              <a:t>etc</a:t>
            </a:r>
            <a:r>
              <a:rPr lang="en-US" altLang="en-US" baseline="0" dirty="0" smtClean="0"/>
              <a:t>).</a:t>
            </a:r>
          </a:p>
          <a:p>
            <a:pPr eaLnBrk="1" hangingPunct="1"/>
            <a:endParaRPr lang="en-US" altLang="en-US" baseline="0" dirty="0" smtClean="0"/>
          </a:p>
          <a:p>
            <a:pPr eaLnBrk="1" hangingPunct="1"/>
            <a:r>
              <a:rPr lang="en-US" altLang="en-US" baseline="0" dirty="0" smtClean="0"/>
              <a:t>Discuss plant strategy of investing a great deal of energy in fruits. Fruits only purpose is a bribe to get animals to do seed dispersal.</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 light</a:t>
            </a:r>
          </a:p>
          <a:p>
            <a:endParaRPr lang="en-US" baseline="0" dirty="0" smtClean="0"/>
          </a:p>
          <a:p>
            <a:r>
              <a:rPr lang="en-US" baseline="0" dirty="0" err="1" smtClean="0"/>
              <a:t>troph</a:t>
            </a:r>
            <a:r>
              <a:rPr lang="en-US" baseline="0" dirty="0" smtClean="0"/>
              <a:t> = feed</a:t>
            </a:r>
            <a:endParaRPr lang="en-US" dirty="0"/>
          </a:p>
        </p:txBody>
      </p:sp>
      <p:sp>
        <p:nvSpPr>
          <p:cNvPr id="4" name="Slide Number Placeholder 3"/>
          <p:cNvSpPr>
            <a:spLocks noGrp="1"/>
          </p:cNvSpPr>
          <p:nvPr>
            <p:ph type="sldNum" sz="quarter" idx="10"/>
          </p:nvPr>
        </p:nvSpPr>
        <p:spPr/>
        <p:txBody>
          <a:bodyPr/>
          <a:lstStyle/>
          <a:p>
            <a:pPr>
              <a:defRPr/>
            </a:pPr>
            <a:fld id="{A00F6E6B-7E06-4CC3-9AB3-8DFF5FE4E12A}" type="slidenum">
              <a:rPr lang="en-US" smtClean="0"/>
              <a:pPr>
                <a:defRPr/>
              </a:pPr>
              <a:t>11</a:t>
            </a:fld>
            <a:endParaRPr lang="en-US"/>
          </a:p>
        </p:txBody>
      </p:sp>
    </p:spTree>
    <p:extLst>
      <p:ext uri="{BB962C8B-B14F-4D97-AF65-F5344CB8AC3E}">
        <p14:creationId xmlns:p14="http://schemas.microsoft.com/office/powerpoint/2010/main" val="60064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12</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 bring</a:t>
            </a:r>
            <a:r>
              <a:rPr lang="en-US" altLang="en-US" baseline="0" dirty="0" smtClean="0"/>
              <a:t> in and offer</a:t>
            </a:r>
            <a:r>
              <a:rPr lang="en-US" altLang="en-US" dirty="0" smtClean="0"/>
              <a:t> students jade plant (</a:t>
            </a:r>
            <a:r>
              <a:rPr lang="en-US" altLang="en-US" i="1" dirty="0" err="1" smtClean="0"/>
              <a:t>Crassula</a:t>
            </a:r>
            <a:r>
              <a:rPr lang="en-US" altLang="en-US" dirty="0" smtClean="0"/>
              <a:t>) cuttings.</a:t>
            </a:r>
            <a:r>
              <a:rPr lang="en-US" altLang="en-US" baseline="0" dirty="0" smtClean="0"/>
              <a:t> I start the plants in small paper cups filled ¾ way with good houseplant soil and use rooting hormone on the stem of the cutting to encourage rooting. I remind students that this plant is very good at asexual reproduction; propagation through pieces that fall off and root, or as cuttings. </a:t>
            </a:r>
            <a:r>
              <a:rPr lang="en-US" altLang="en-US" i="1" baseline="0" dirty="0" err="1" smtClean="0"/>
              <a:t>Crassula</a:t>
            </a:r>
            <a:r>
              <a:rPr lang="en-US" altLang="en-US" baseline="0" dirty="0" smtClean="0"/>
              <a:t> is also a good example plant for its water-saving strategies (waxy, fleshy leaves that can store water).</a:t>
            </a:r>
          </a:p>
          <a:p>
            <a:pPr eaLnBrk="1" hangingPunct="1"/>
            <a:endParaRPr lang="en-US" altLang="en-US" baseline="0" dirty="0" smtClean="0"/>
          </a:p>
          <a:p>
            <a:pPr eaLnBrk="1" hangingPunct="1"/>
            <a:r>
              <a:rPr lang="en-US" altLang="en-US" baseline="0" dirty="0" smtClean="0"/>
              <a:t>If I don’t have any </a:t>
            </a:r>
            <a:r>
              <a:rPr lang="en-US" altLang="en-US" i="1" baseline="0" dirty="0" err="1" smtClean="0"/>
              <a:t>Crassula</a:t>
            </a:r>
            <a:r>
              <a:rPr lang="en-US" altLang="en-US" baseline="0" dirty="0" smtClean="0"/>
              <a:t> to give, I also have a large </a:t>
            </a:r>
            <a:r>
              <a:rPr lang="en-US" altLang="en-US" i="1" baseline="0" dirty="0" err="1" smtClean="0"/>
              <a:t>Epipremnum</a:t>
            </a:r>
            <a:r>
              <a:rPr lang="en-US" altLang="en-US" i="1" baseline="0" dirty="0" smtClean="0"/>
              <a:t> </a:t>
            </a:r>
            <a:r>
              <a:rPr lang="en-US" altLang="en-US" i="1" baseline="0" dirty="0" err="1" smtClean="0"/>
              <a:t>pinnatum</a:t>
            </a:r>
            <a:r>
              <a:rPr lang="en-US" altLang="en-US" baseline="0" dirty="0" smtClean="0"/>
              <a:t>, commonly known as golden pathos vine and devil’s ivy. This is also a very easy plant to grow and root, although not as easy as the jade plant.</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13</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63638" y="681038"/>
            <a:ext cx="4538662" cy="3403600"/>
          </a:xfrm>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5C9BDE1-0B33-44AE-A519-CEB870269861}" type="slidenum">
              <a:rPr lang="en-US" altLang="en-US" b="0" smtClean="0"/>
              <a:pPr eaLnBrk="1" hangingPunct="1"/>
              <a:t>2</a:t>
            </a:fld>
            <a:endParaRPr lang="en-US" altLang="en-US" b="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is a very general botany lecture designed to capture the interest</a:t>
            </a:r>
            <a:r>
              <a:rPr lang="en-US" altLang="en-US" baseline="0" dirty="0" smtClean="0"/>
              <a:t> of high school and entry level college biology students. It is deliberately not highly technical. I use it as a “brain—break” lecture amidst several units on chemistry. You can find all materials used for this biology class in the Virtual Biology Classroom of the free science education website Science Prof Online. URL: http://</a:t>
            </a:r>
            <a:r>
              <a:rPr lang="en-US" altLang="en-US" baseline="0" dirty="0" err="1" smtClean="0"/>
              <a:t>www.scienceprofonline.com</a:t>
            </a:r>
            <a:r>
              <a:rPr lang="en-US" altLang="en-US" baseline="0" dirty="0" smtClean="0"/>
              <a:t>/virtual-biology-</a:t>
            </a:r>
            <a:r>
              <a:rPr lang="en-US" altLang="en-US" baseline="0" dirty="0" err="1" smtClean="0"/>
              <a:t>main.html</a:t>
            </a:r>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5C9BDE1-0B33-44AE-A519-CEB870269861}" type="slidenum">
              <a:rPr lang="en-US" altLang="en-US" b="0" smtClean="0"/>
              <a:pPr eaLnBrk="1" hangingPunct="1"/>
              <a:t>3</a:t>
            </a:fld>
            <a:endParaRPr lang="en-US" altLang="en-US" b="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5C9BDE1-0B33-44AE-A519-CEB870269861}" type="slidenum">
              <a:rPr lang="en-US" altLang="en-US" b="0" smtClean="0"/>
              <a:pPr eaLnBrk="1" hangingPunct="1"/>
              <a:t>4</a:t>
            </a:fld>
            <a:endParaRPr lang="en-US" altLang="en-US" b="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All of the</a:t>
            </a:r>
            <a:r>
              <a:rPr lang="en-US" altLang="en-US" baseline="0" dirty="0" smtClean="0"/>
              <a:t> plants pictured are carnivorous plants. </a:t>
            </a:r>
          </a:p>
          <a:p>
            <a:pPr eaLnBrk="1" hangingPunct="1"/>
            <a:endParaRPr lang="en-US" altLang="en-US" baseline="0" dirty="0" smtClean="0"/>
          </a:p>
          <a:p>
            <a:pPr eaLnBrk="1" hangingPunct="1"/>
            <a:r>
              <a:rPr lang="en-US" altLang="en-US" baseline="0" dirty="0" smtClean="0"/>
              <a:t>Discuss each (flytrap, pitcher plant and sundew) and the method they use to capture prey.</a:t>
            </a:r>
          </a:p>
          <a:p>
            <a:pPr eaLnBrk="1" hangingPunct="1"/>
            <a:endParaRPr lang="en-US" altLang="en-US" baseline="0" dirty="0" smtClean="0"/>
          </a:p>
          <a:p>
            <a:pPr eaLnBrk="1" hangingPunct="1"/>
            <a:r>
              <a:rPr lang="en-US" altLang="en-US" baseline="0" dirty="0" smtClean="0"/>
              <a:t>Discuss why this strategy is useful, even though these plants can get food through photosynthesis. (By eating insects the plants obtain the vital nitrogen that they need to grow. Most plants absorb enough nitrogen from nitrates in the soil, carnivorous plants  grow in the nutrient poor acidic soil of bogs). </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a:t>
            </a:r>
          </a:p>
          <a:p>
            <a:r>
              <a:rPr lang="en-US" dirty="0" smtClean="0"/>
              <a:t>Sunlight/Food</a:t>
            </a:r>
          </a:p>
          <a:p>
            <a:r>
              <a:rPr lang="en-US" dirty="0" smtClean="0"/>
              <a:t>Matter (elements, chemicals, minerals)</a:t>
            </a:r>
          </a:p>
          <a:p>
            <a:r>
              <a:rPr lang="en-US" dirty="0" smtClean="0"/>
              <a:t>Reproduce</a:t>
            </a:r>
            <a:endParaRPr lang="en-US" dirty="0"/>
          </a:p>
        </p:txBody>
      </p:sp>
      <p:sp>
        <p:nvSpPr>
          <p:cNvPr id="4" name="Slide Number Placeholder 3"/>
          <p:cNvSpPr>
            <a:spLocks noGrp="1"/>
          </p:cNvSpPr>
          <p:nvPr>
            <p:ph type="sldNum" sz="quarter" idx="10"/>
          </p:nvPr>
        </p:nvSpPr>
        <p:spPr/>
        <p:txBody>
          <a:bodyPr/>
          <a:lstStyle/>
          <a:p>
            <a:pPr>
              <a:defRPr/>
            </a:pPr>
            <a:fld id="{A00F6E6B-7E06-4CC3-9AB3-8DFF5FE4E12A}" type="slidenum">
              <a:rPr lang="en-US" smtClean="0"/>
              <a:pPr>
                <a:defRPr/>
              </a:pPr>
              <a:t>5</a:t>
            </a:fld>
            <a:endParaRPr lang="en-US"/>
          </a:p>
        </p:txBody>
      </p:sp>
    </p:spTree>
    <p:extLst>
      <p:ext uri="{BB962C8B-B14F-4D97-AF65-F5344CB8AC3E}">
        <p14:creationId xmlns:p14="http://schemas.microsoft.com/office/powerpoint/2010/main" val="600645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Trees</a:t>
            </a:r>
            <a:r>
              <a:rPr lang="en-US" baseline="0" dirty="0" smtClean="0"/>
              <a:t> invest a massive amount of matter and energy, over a long period of time, into growing tall to capture sunlight.</a:t>
            </a:r>
          </a:p>
          <a:p>
            <a:endParaRPr lang="en-US" baseline="0" dirty="0" smtClean="0"/>
          </a:p>
          <a:p>
            <a:r>
              <a:rPr lang="en-US" baseline="0" dirty="0" smtClean="0"/>
              <a:t>Spring flowers emerge early to capture sunlight and complete their life cycle to before the trees leaves fill in, blocking the sun.</a:t>
            </a:r>
          </a:p>
          <a:p>
            <a:endParaRPr lang="en-US" baseline="0" dirty="0" smtClean="0"/>
          </a:p>
          <a:p>
            <a:r>
              <a:rPr lang="en-US" baseline="0" dirty="0" smtClean="0"/>
              <a:t>Strategy carnivorous plants use to grow in nitrogen poor soil.</a:t>
            </a:r>
            <a:endParaRPr lang="en-US" dirty="0"/>
          </a:p>
        </p:txBody>
      </p:sp>
      <p:sp>
        <p:nvSpPr>
          <p:cNvPr id="4" name="Slide Number Placeholder 3"/>
          <p:cNvSpPr>
            <a:spLocks noGrp="1"/>
          </p:cNvSpPr>
          <p:nvPr>
            <p:ph type="sldNum" sz="quarter" idx="10"/>
          </p:nvPr>
        </p:nvSpPr>
        <p:spPr/>
        <p:txBody>
          <a:bodyPr/>
          <a:lstStyle/>
          <a:p>
            <a:pPr>
              <a:defRPr/>
            </a:pPr>
            <a:fld id="{A00F6E6B-7E06-4CC3-9AB3-8DFF5FE4E12A}" type="slidenum">
              <a:rPr lang="en-US" smtClean="0"/>
              <a:pPr>
                <a:defRPr/>
              </a:pPr>
              <a:t>6</a:t>
            </a:fld>
            <a:endParaRPr lang="en-US"/>
          </a:p>
        </p:txBody>
      </p:sp>
    </p:spTree>
    <p:extLst>
      <p:ext uri="{BB962C8B-B14F-4D97-AF65-F5344CB8AC3E}">
        <p14:creationId xmlns:p14="http://schemas.microsoft.com/office/powerpoint/2010/main" val="60064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 light</a:t>
            </a:r>
          </a:p>
          <a:p>
            <a:endParaRPr lang="en-US" baseline="0" dirty="0" smtClean="0"/>
          </a:p>
          <a:p>
            <a:r>
              <a:rPr lang="en-US" baseline="0" dirty="0" err="1" smtClean="0"/>
              <a:t>troph</a:t>
            </a:r>
            <a:r>
              <a:rPr lang="en-US" baseline="0" dirty="0" smtClean="0"/>
              <a:t> = feed</a:t>
            </a:r>
            <a:endParaRPr lang="en-US" dirty="0"/>
          </a:p>
        </p:txBody>
      </p:sp>
      <p:sp>
        <p:nvSpPr>
          <p:cNvPr id="4" name="Slide Number Placeholder 3"/>
          <p:cNvSpPr>
            <a:spLocks noGrp="1"/>
          </p:cNvSpPr>
          <p:nvPr>
            <p:ph type="sldNum" sz="quarter" idx="10"/>
          </p:nvPr>
        </p:nvSpPr>
        <p:spPr/>
        <p:txBody>
          <a:bodyPr/>
          <a:lstStyle/>
          <a:p>
            <a:pPr>
              <a:defRPr/>
            </a:pPr>
            <a:fld id="{A00F6E6B-7E06-4CC3-9AB3-8DFF5FE4E12A}" type="slidenum">
              <a:rPr lang="en-US" smtClean="0"/>
              <a:pPr>
                <a:defRPr/>
              </a:pPr>
              <a:t>7</a:t>
            </a:fld>
            <a:endParaRPr lang="en-US"/>
          </a:p>
        </p:txBody>
      </p:sp>
    </p:spTree>
    <p:extLst>
      <p:ext uri="{BB962C8B-B14F-4D97-AF65-F5344CB8AC3E}">
        <p14:creationId xmlns:p14="http://schemas.microsoft.com/office/powerpoint/2010/main" val="60064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Compare flowers of wind pollenated and insect pollinated plants. What big difference do you notice?</a:t>
            </a:r>
          </a:p>
          <a:p>
            <a:endParaRPr lang="en-US" baseline="0" dirty="0" smtClean="0"/>
          </a:p>
          <a:p>
            <a:r>
              <a:rPr lang="en-US" baseline="0" dirty="0" smtClean="0"/>
              <a:t>What do </a:t>
            </a:r>
            <a:r>
              <a:rPr lang="en-US" baseline="0" dirty="0" smtClean="0"/>
              <a:t>you </a:t>
            </a:r>
            <a:r>
              <a:rPr lang="en-US" baseline="0" dirty="0" smtClean="0"/>
              <a:t>notice as being different </a:t>
            </a:r>
            <a:r>
              <a:rPr lang="en-US" baseline="0" dirty="0" smtClean="0"/>
              <a:t>between the appearance of the flowers on the left versus those pictured on the right?</a:t>
            </a:r>
            <a:endParaRPr lang="en-US" baseline="0" dirty="0" smtClean="0"/>
          </a:p>
        </p:txBody>
      </p:sp>
      <p:sp>
        <p:nvSpPr>
          <p:cNvPr id="4" name="Slide Number Placeholder 3"/>
          <p:cNvSpPr>
            <a:spLocks noGrp="1"/>
          </p:cNvSpPr>
          <p:nvPr>
            <p:ph type="sldNum" sz="quarter" idx="10"/>
          </p:nvPr>
        </p:nvSpPr>
        <p:spPr/>
        <p:txBody>
          <a:bodyPr/>
          <a:lstStyle/>
          <a:p>
            <a:pPr>
              <a:defRPr/>
            </a:pPr>
            <a:fld id="{A00F6E6B-7E06-4CC3-9AB3-8DFF5FE4E12A}" type="slidenum">
              <a:rPr lang="en-US" smtClean="0"/>
              <a:pPr>
                <a:defRPr/>
              </a:pPr>
              <a:t>8</a:t>
            </a:fld>
            <a:endParaRPr lang="en-US"/>
          </a:p>
        </p:txBody>
      </p:sp>
    </p:spTree>
    <p:extLst>
      <p:ext uri="{BB962C8B-B14F-4D97-AF65-F5344CB8AC3E}">
        <p14:creationId xmlns:p14="http://schemas.microsoft.com/office/powerpoint/2010/main" val="60064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Insect pollinated plants put a HUGE amount of energy into attracting pollinators. That is the whole purpose of a showy flower.</a:t>
            </a:r>
          </a:p>
          <a:p>
            <a:endParaRPr lang="en-US" dirty="0" smtClean="0"/>
          </a:p>
          <a:p>
            <a:r>
              <a:rPr lang="en-US" dirty="0" smtClean="0"/>
              <a:t>Flowers </a:t>
            </a:r>
            <a:r>
              <a:rPr lang="en-US" dirty="0" smtClean="0"/>
              <a:t>are how flowing plants have sex. Some</a:t>
            </a:r>
            <a:r>
              <a:rPr lang="en-US" baseline="0" dirty="0" smtClean="0"/>
              <a:t> </a:t>
            </a:r>
            <a:r>
              <a:rPr lang="en-US" dirty="0" smtClean="0"/>
              <a:t>flowers have both male</a:t>
            </a:r>
            <a:r>
              <a:rPr lang="en-US" baseline="0" dirty="0" smtClean="0"/>
              <a:t> and female flowers on the same plant, others have male and female flowers on separate plants. </a:t>
            </a:r>
            <a:endParaRPr lang="en-US" dirty="0" smtClean="0"/>
          </a:p>
          <a:p>
            <a:endParaRPr lang="en-US" dirty="0" smtClean="0"/>
          </a:p>
          <a:p>
            <a:r>
              <a:rPr lang="en-US" dirty="0" smtClean="0"/>
              <a:t>Above, the daisy, </a:t>
            </a:r>
            <a:r>
              <a:rPr lang="en-US" i="1" dirty="0" err="1" smtClean="0"/>
              <a:t>Crocosmia</a:t>
            </a:r>
            <a:r>
              <a:rPr lang="en-US" dirty="0" smtClean="0"/>
              <a:t> moth orchid,</a:t>
            </a:r>
            <a:r>
              <a:rPr lang="en-US" baseline="0" dirty="0" smtClean="0"/>
              <a:t> rose and </a:t>
            </a:r>
            <a:r>
              <a:rPr lang="en-US" i="1" baseline="0" dirty="0" smtClean="0"/>
              <a:t>Echinacea</a:t>
            </a:r>
            <a:r>
              <a:rPr lang="en-US" baseline="0" dirty="0" smtClean="0"/>
              <a:t> flowers are like billboards advertising that there is “free” nectar. (bribery)</a:t>
            </a:r>
          </a:p>
          <a:p>
            <a:endParaRPr lang="en-US" baseline="0" dirty="0" smtClean="0"/>
          </a:p>
          <a:p>
            <a:r>
              <a:rPr lang="en-US" baseline="0" dirty="0" smtClean="0"/>
              <a:t>The carrion flower spells like decomposing flesh to trick flies to come and pollinate it. The brown orchid looks and smells like a female wasp. Tricking the male into pollinating it. (deception) </a:t>
            </a:r>
            <a:endParaRPr lang="en-US" dirty="0"/>
          </a:p>
        </p:txBody>
      </p:sp>
      <p:sp>
        <p:nvSpPr>
          <p:cNvPr id="4" name="Slide Number Placeholder 3"/>
          <p:cNvSpPr>
            <a:spLocks noGrp="1"/>
          </p:cNvSpPr>
          <p:nvPr>
            <p:ph type="sldNum" sz="quarter" idx="10"/>
          </p:nvPr>
        </p:nvSpPr>
        <p:spPr/>
        <p:txBody>
          <a:bodyPr/>
          <a:lstStyle/>
          <a:p>
            <a:pPr>
              <a:defRPr/>
            </a:pPr>
            <a:fld id="{A00F6E6B-7E06-4CC3-9AB3-8DFF5FE4E12A}" type="slidenum">
              <a:rPr lang="en-US" smtClean="0"/>
              <a:pPr>
                <a:defRPr/>
              </a:pPr>
              <a:t>9</a:t>
            </a:fld>
            <a:endParaRPr lang="en-US"/>
          </a:p>
        </p:txBody>
      </p:sp>
    </p:spTree>
    <p:extLst>
      <p:ext uri="{BB962C8B-B14F-4D97-AF65-F5344CB8AC3E}">
        <p14:creationId xmlns:p14="http://schemas.microsoft.com/office/powerpoint/2010/main" val="60064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E6FF40-23E9-485B-84DA-DB94AABBD947}" type="slidenum">
              <a:rPr lang="en-US"/>
              <a:pPr>
                <a:defRPr/>
              </a:pPr>
              <a:t>‹#›</a:t>
            </a:fld>
            <a:endParaRPr lang="en-US"/>
          </a:p>
        </p:txBody>
      </p:sp>
    </p:spTree>
    <p:extLst>
      <p:ext uri="{BB962C8B-B14F-4D97-AF65-F5344CB8AC3E}">
        <p14:creationId xmlns:p14="http://schemas.microsoft.com/office/powerpoint/2010/main" val="38653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881707-A2D8-4B2A-9C1A-2012147EBF8F}" type="slidenum">
              <a:rPr lang="en-US"/>
              <a:pPr>
                <a:defRPr/>
              </a:pPr>
              <a:t>‹#›</a:t>
            </a:fld>
            <a:endParaRPr lang="en-US"/>
          </a:p>
        </p:txBody>
      </p:sp>
    </p:spTree>
    <p:extLst>
      <p:ext uri="{BB962C8B-B14F-4D97-AF65-F5344CB8AC3E}">
        <p14:creationId xmlns:p14="http://schemas.microsoft.com/office/powerpoint/2010/main" val="12981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A14B4-84C5-4E41-BBAD-BE631632B2E5}" type="slidenum">
              <a:rPr lang="en-US"/>
              <a:pPr>
                <a:defRPr/>
              </a:pPr>
              <a:t>‹#›</a:t>
            </a:fld>
            <a:endParaRPr lang="en-US"/>
          </a:p>
        </p:txBody>
      </p:sp>
    </p:spTree>
    <p:extLst>
      <p:ext uri="{BB962C8B-B14F-4D97-AF65-F5344CB8AC3E}">
        <p14:creationId xmlns:p14="http://schemas.microsoft.com/office/powerpoint/2010/main" val="1225901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63C4112-0907-4EEE-8FBC-A9CC802F0716}" type="slidenum">
              <a:rPr lang="en-US"/>
              <a:pPr>
                <a:defRPr/>
              </a:pPr>
              <a:t>‹#›</a:t>
            </a:fld>
            <a:endParaRPr lang="en-US"/>
          </a:p>
        </p:txBody>
      </p:sp>
    </p:spTree>
    <p:extLst>
      <p:ext uri="{BB962C8B-B14F-4D97-AF65-F5344CB8AC3E}">
        <p14:creationId xmlns:p14="http://schemas.microsoft.com/office/powerpoint/2010/main" val="58456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8699FE-74E5-4642-AF89-1D35146D914E}" type="slidenum">
              <a:rPr lang="en-US"/>
              <a:pPr>
                <a:defRPr/>
              </a:pPr>
              <a:t>‹#›</a:t>
            </a:fld>
            <a:endParaRPr lang="en-US"/>
          </a:p>
        </p:txBody>
      </p:sp>
    </p:spTree>
    <p:extLst>
      <p:ext uri="{BB962C8B-B14F-4D97-AF65-F5344CB8AC3E}">
        <p14:creationId xmlns:p14="http://schemas.microsoft.com/office/powerpoint/2010/main" val="2426232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A0E0CD-F9C3-4576-B73F-CF5486E4C6DF}" type="slidenum">
              <a:rPr lang="en-US"/>
              <a:pPr>
                <a:defRPr/>
              </a:pPr>
              <a:t>‹#›</a:t>
            </a:fld>
            <a:endParaRPr lang="en-US"/>
          </a:p>
        </p:txBody>
      </p:sp>
    </p:spTree>
    <p:extLst>
      <p:ext uri="{BB962C8B-B14F-4D97-AF65-F5344CB8AC3E}">
        <p14:creationId xmlns:p14="http://schemas.microsoft.com/office/powerpoint/2010/main" val="350248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15DC82A-329B-4109-8B7F-648D7CA7F31F}" type="slidenum">
              <a:rPr lang="en-US"/>
              <a:pPr>
                <a:defRPr/>
              </a:pPr>
              <a:t>‹#›</a:t>
            </a:fld>
            <a:endParaRPr lang="en-US"/>
          </a:p>
        </p:txBody>
      </p:sp>
    </p:spTree>
    <p:extLst>
      <p:ext uri="{BB962C8B-B14F-4D97-AF65-F5344CB8AC3E}">
        <p14:creationId xmlns:p14="http://schemas.microsoft.com/office/powerpoint/2010/main" val="2821123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215FBB-103E-407E-815A-9BE5F5218FAE}" type="slidenum">
              <a:rPr lang="en-US"/>
              <a:pPr>
                <a:defRPr/>
              </a:pPr>
              <a:t>‹#›</a:t>
            </a:fld>
            <a:endParaRPr lang="en-US"/>
          </a:p>
        </p:txBody>
      </p:sp>
    </p:spTree>
    <p:extLst>
      <p:ext uri="{BB962C8B-B14F-4D97-AF65-F5344CB8AC3E}">
        <p14:creationId xmlns:p14="http://schemas.microsoft.com/office/powerpoint/2010/main" val="396379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BA51C0-1169-41D4-BBD8-EA1331E62D95}" type="slidenum">
              <a:rPr lang="en-US"/>
              <a:pPr>
                <a:defRPr/>
              </a:pPr>
              <a:t>‹#›</a:t>
            </a:fld>
            <a:endParaRPr lang="en-US"/>
          </a:p>
        </p:txBody>
      </p:sp>
    </p:spTree>
    <p:extLst>
      <p:ext uri="{BB962C8B-B14F-4D97-AF65-F5344CB8AC3E}">
        <p14:creationId xmlns:p14="http://schemas.microsoft.com/office/powerpoint/2010/main" val="102510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ADC8B5-9419-4CCF-AEBA-5163AE0B24FC}" type="slidenum">
              <a:rPr lang="en-US"/>
              <a:pPr>
                <a:defRPr/>
              </a:pPr>
              <a:t>‹#›</a:t>
            </a:fld>
            <a:endParaRPr lang="en-US"/>
          </a:p>
        </p:txBody>
      </p:sp>
    </p:spTree>
    <p:extLst>
      <p:ext uri="{BB962C8B-B14F-4D97-AF65-F5344CB8AC3E}">
        <p14:creationId xmlns:p14="http://schemas.microsoft.com/office/powerpoint/2010/main" val="197764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2D3476-99F7-4115-B758-9F777F211104}" type="slidenum">
              <a:rPr lang="en-US"/>
              <a:pPr>
                <a:defRPr/>
              </a:pPr>
              <a:t>‹#›</a:t>
            </a:fld>
            <a:endParaRPr lang="en-US"/>
          </a:p>
        </p:txBody>
      </p:sp>
    </p:spTree>
    <p:extLst>
      <p:ext uri="{BB962C8B-B14F-4D97-AF65-F5344CB8AC3E}">
        <p14:creationId xmlns:p14="http://schemas.microsoft.com/office/powerpoint/2010/main" val="56304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4D293A-CF90-4FF0-B6D2-78DF78FDA32E}" type="slidenum">
              <a:rPr lang="en-US"/>
              <a:pPr>
                <a:defRPr/>
              </a:pPr>
              <a:t>‹#›</a:t>
            </a:fld>
            <a:endParaRPr lang="en-US"/>
          </a:p>
        </p:txBody>
      </p:sp>
    </p:spTree>
    <p:extLst>
      <p:ext uri="{BB962C8B-B14F-4D97-AF65-F5344CB8AC3E}">
        <p14:creationId xmlns:p14="http://schemas.microsoft.com/office/powerpoint/2010/main" val="365483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1B5555-485D-4808-A755-F3273330CBD9}" type="slidenum">
              <a:rPr lang="en-US"/>
              <a:pPr>
                <a:defRPr/>
              </a:pPr>
              <a:t>‹#›</a:t>
            </a:fld>
            <a:endParaRPr lang="en-US"/>
          </a:p>
        </p:txBody>
      </p:sp>
    </p:spTree>
    <p:extLst>
      <p:ext uri="{BB962C8B-B14F-4D97-AF65-F5344CB8AC3E}">
        <p14:creationId xmlns:p14="http://schemas.microsoft.com/office/powerpoint/2010/main" val="311704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EC9400-8D6F-4263-92D9-1CCDBED4C30D}" type="slidenum">
              <a:rPr lang="en-US"/>
              <a:pPr>
                <a:defRPr/>
              </a:pPr>
              <a:t>‹#›</a:t>
            </a:fld>
            <a:endParaRPr lang="en-US"/>
          </a:p>
        </p:txBody>
      </p:sp>
    </p:spTree>
    <p:extLst>
      <p:ext uri="{BB962C8B-B14F-4D97-AF65-F5344CB8AC3E}">
        <p14:creationId xmlns:p14="http://schemas.microsoft.com/office/powerpoint/2010/main" val="392681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3705C8-1AF2-45EE-9D4E-581BFACF4BC9}" type="slidenum">
              <a:rPr lang="en-US"/>
              <a:pPr>
                <a:defRPr/>
              </a:pPr>
              <a:t>‹#›</a:t>
            </a:fld>
            <a:endParaRPr lang="en-US"/>
          </a:p>
        </p:txBody>
      </p:sp>
    </p:spTree>
    <p:extLst>
      <p:ext uri="{BB962C8B-B14F-4D97-AF65-F5344CB8AC3E}">
        <p14:creationId xmlns:p14="http://schemas.microsoft.com/office/powerpoint/2010/main" val="268247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0EE571-DFE6-4641-B881-6F8D557D8DBC}" type="slidenum">
              <a:rPr lang="en-US"/>
              <a:pPr>
                <a:defRPr/>
              </a:pPr>
              <a:t>‹#›</a:t>
            </a:fld>
            <a:endParaRPr lang="en-US"/>
          </a:p>
        </p:txBody>
      </p:sp>
    </p:spTree>
    <p:extLst>
      <p:ext uri="{BB962C8B-B14F-4D97-AF65-F5344CB8AC3E}">
        <p14:creationId xmlns:p14="http://schemas.microsoft.com/office/powerpoint/2010/main" val="13091874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BBEEFF4C-376B-4C7E-9277-E013E4EB4F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mailto:info@scienceprofonline.com" TargetMode="External"/><Relationship Id="rId8" Type="http://schemas.openxmlformats.org/officeDocument/2006/relationships/hyperlink" Target="http://www.scienceprofonline.com/virtual-biology-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commons.wikimedia.org/wiki/File:Mature_flower_diagram.svg" TargetMode="External"/><Relationship Id="rId5" Type="http://schemas.openxmlformats.org/officeDocument/2006/relationships/hyperlink" Target="http://commons.wikimedia.org/wiki/File:Tomato_fruit_and_flowers_at_day_52.jpg" TargetMode="External"/><Relationship Id="rId6" Type="http://schemas.openxmlformats.org/officeDocument/2006/relationships/image" Target="../media/image30.jpeg"/><Relationship Id="rId7" Type="http://schemas.openxmlformats.org/officeDocument/2006/relationships/image" Target="../media/image31.jpg"/><Relationship Id="rId8" Type="http://schemas.openxmlformats.org/officeDocument/2006/relationships/hyperlink" Target="http://www.scienceprofonline.com/virtual-biology-main.html" TargetMode="External"/><Relationship Id="rId9" Type="http://schemas.openxmlformats.org/officeDocument/2006/relationships/hyperlink" Target="http://www.scienceprofonline.com/" TargetMode="External"/><Relationship Id="rId10" Type="http://schemas.openxmlformats.org/officeDocument/2006/relationships/hyperlink" Target="https://www.youtube.com/watch?v=4ttRgMj7PdQ"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hyperlink" Target="https://www.youtube.com/watch?v=drcnTg7ZCoc" TargetMode="External"/><Relationship Id="rId6" Type="http://schemas.openxmlformats.org/officeDocument/2006/relationships/image" Target="../media/image32.jpg"/><Relationship Id="rId7" Type="http://schemas.openxmlformats.org/officeDocument/2006/relationships/image" Target="../media/image33.jpg"/><Relationship Id="rId8" Type="http://schemas.openxmlformats.org/officeDocument/2006/relationships/image" Target="../media/image34.jpg"/><Relationship Id="rId9"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6"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profonline.com/cell-biology/plant-cell-parts-functions-diagrams.html" TargetMode="External"/><Relationship Id="rId4" Type="http://schemas.openxmlformats.org/officeDocument/2006/relationships/image" Target="../media/image36.png"/><Relationship Id="rId5" Type="http://schemas.openxmlformats.org/officeDocument/2006/relationships/hyperlink" Target="http://commons.wikimedia.org/wiki/File:Plant_cell_structure_no_text-2.svg" TargetMode="External"/><Relationship Id="rId6" Type="http://schemas.openxmlformats.org/officeDocument/2006/relationships/hyperlink" Target="http://www.scienceprofonline.com/virtual-biology-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9" Type="http://schemas.openxmlformats.org/officeDocument/2006/relationships/hyperlink" Target="http://www.cellsalive.com/cells/3dcell.htm" TargetMode="External"/><Relationship Id="rId20" Type="http://schemas.openxmlformats.org/officeDocument/2006/relationships/hyperlink" Target="http://www.scienceprofonline.com/virtual-biology-main.html" TargetMode="External"/><Relationship Id="rId21" Type="http://schemas.openxmlformats.org/officeDocument/2006/relationships/image" Target="../media/image38.jpg"/><Relationship Id="rId10" Type="http://schemas.openxmlformats.org/officeDocument/2006/relationships/hyperlink" Target="https://www.youtube.com/watch?v=drcnTg7ZCoc" TargetMode="External"/><Relationship Id="rId11" Type="http://schemas.openxmlformats.org/officeDocument/2006/relationships/hyperlink" Target="https://www.youtube.com/watch?v=4YQ5q1cjEU4" TargetMode="External"/><Relationship Id="rId12" Type="http://schemas.openxmlformats.org/officeDocument/2006/relationships/hyperlink" Target="http://www.livescience.com/32261-do-plants-have-sex.html" TargetMode="External"/><Relationship Id="rId13" Type="http://schemas.openxmlformats.org/officeDocument/2006/relationships/hyperlink" Target="http://www.wiley.com/college/boyer/0470003790/animations/cell_structure/cell_structure.htm" TargetMode="External"/><Relationship Id="rId14" Type="http://schemas.openxmlformats.org/officeDocument/2006/relationships/hyperlink" Target="http://bcs.whfreeman.com/thelifewire/content/chp04/0402001.html" TargetMode="External"/><Relationship Id="rId15" Type="http://schemas.openxmlformats.org/officeDocument/2006/relationships/hyperlink" Target="https://www.youtube.com/watch?v=ExaQ8shhkw8" TargetMode="External"/><Relationship Id="rId16" Type="http://schemas.openxmlformats.org/officeDocument/2006/relationships/hyperlink" Target="https://www.youtube.com/watch?v=AykzPemLs7Q" TargetMode="External"/><Relationship Id="rId17" Type="http://schemas.openxmlformats.org/officeDocument/2006/relationships/hyperlink" Target="http://www.jukebo.com/salt-n-pepa/music-clip,let-s-talk-about-sex,lklfs.html" TargetMode="External"/><Relationship Id="rId18" Type="http://schemas.openxmlformats.org/officeDocument/2006/relationships/hyperlink" Target="http://www.biology4kids.com/files/cell_main.html" TargetMode="External"/><Relationship Id="rId19" Type="http://schemas.openxmlformats.org/officeDocument/2006/relationships/image" Target="../media/image37.wmf"/><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scienceprofonline.com/vcbc/eukaryotic-cells-main.html" TargetMode="External"/><Relationship Id="rId4" Type="http://schemas.openxmlformats.org/officeDocument/2006/relationships/hyperlink" Target="http://www.scienceprofonline.com/" TargetMode="External"/><Relationship Id="rId5" Type="http://schemas.openxmlformats.org/officeDocument/2006/relationships/hyperlink" Target="https://www.youtube.com/watch?v=-P-IUyAjqYc" TargetMode="External"/><Relationship Id="rId6" Type="http://schemas.openxmlformats.org/officeDocument/2006/relationships/hyperlink" Target="http://bcs.whfreeman.com/thelifewire/content/chp38/3801s.swf" TargetMode="External"/><Relationship Id="rId7" Type="http://schemas.openxmlformats.org/officeDocument/2006/relationships/hyperlink" Target="https://www.youtube.com/watch?v=HvZJqWSdMMk" TargetMode="External"/><Relationship Id="rId8" Type="http://schemas.openxmlformats.org/officeDocument/2006/relationships/hyperlink" Target="http://www.scienceprofonline.com/cell-biology/eukaryotic-cell-parts-functions-diagrams.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Plant_cell_structure_no_text-2.svg" TargetMode="External"/><Relationship Id="rId4" Type="http://schemas.openxmlformats.org/officeDocument/2006/relationships/image" Target="../media/image2.jpeg"/><Relationship Id="rId5" Type="http://schemas.openxmlformats.org/officeDocument/2006/relationships/hyperlink" Target="http://www.scienceprofonline.com/virtual-biology-main.html" TargetMode="External"/><Relationship Id="rId6" Type="http://schemas.openxmlformats.org/officeDocument/2006/relationships/hyperlink" Target="http://www.scienceprofonline.com/" TargetMode="External"/><Relationship Id="rId7" Type="http://schemas.openxmlformats.org/officeDocument/2006/relationships/image" Target="../media/image3.png"/><Relationship Id="rId8" Type="http://schemas.openxmlformats.org/officeDocument/2006/relationships/hyperlink" Target="http://www.imdb.com/title/tt2015381/"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eg"/><Relationship Id="rId6" Type="http://schemas.openxmlformats.org/officeDocument/2006/relationships/hyperlink" Target="http://www.scienceprofonline.com/virtual-biology-main.html" TargetMode="External"/><Relationship Id="rId7" Type="http://schemas.openxmlformats.org/officeDocument/2006/relationships/hyperlink" Target="http://www.scienceprofonline.com/" TargetMode="External"/><Relationship Id="rId8" Type="http://schemas.openxmlformats.org/officeDocument/2006/relationships/hyperlink" Target="https://www.youtube.com/watch?v=5ea5jKFGgUw"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hyperlink" Target="http://www.scienceprofonline.com/" TargetMode="External"/><Relationship Id="rId12" Type="http://schemas.openxmlformats.org/officeDocument/2006/relationships/image" Target="../media/image10.jpg"/><Relationship Id="rId13" Type="http://schemas.openxmlformats.org/officeDocument/2006/relationships/image" Target="../media/image11.JPG"/><Relationship Id="rId14" Type="http://schemas.openxmlformats.org/officeDocument/2006/relationships/hyperlink" Target="https://www.youtube.com/watch?v=8YZpbLDscGA"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en.wikipedia.org/wiki/Venus_flytrap" TargetMode="External"/><Relationship Id="rId4" Type="http://schemas.openxmlformats.org/officeDocument/2006/relationships/hyperlink" Target="http://commons.wikimedia.org/wiki/File:Kew.gardens.pitcher.plant.sarracenia.arp.jpg" TargetMode="External"/><Relationship Id="rId5" Type="http://schemas.openxmlformats.org/officeDocument/2006/relationships/hyperlink" Target="http://commons.wikimedia.org/wiki/File:Drosera_anglica_ne2.jpg" TargetMode="External"/><Relationship Id="rId6" Type="http://schemas.openxmlformats.org/officeDocument/2006/relationships/hyperlink" Target="http://commons.wikimedia.org/wiki/File:Drosera_capensis_bend.JPG" TargetMode="External"/><Relationship Id="rId7" Type="http://schemas.openxmlformats.org/officeDocument/2006/relationships/image" Target="../media/image7.jpg"/><Relationship Id="rId8" Type="http://schemas.openxmlformats.org/officeDocument/2006/relationships/image" Target="../media/image8.gif"/><Relationship Id="rId9" Type="http://schemas.openxmlformats.org/officeDocument/2006/relationships/image" Target="../media/image9.jpg"/><Relationship Id="rId10" Type="http://schemas.openxmlformats.org/officeDocument/2006/relationships/hyperlink" Target="http://www.scienceprofonline.com/virtual-biology-main.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hyperlink" Target="http://commons.wikimedia.org/wiki/File:Purple_Garden_Flower2.jpg" TargetMode="External"/><Relationship Id="rId12" Type="http://schemas.openxmlformats.org/officeDocument/2006/relationships/hyperlink" Target="http://commons.wikimedia.org/wiki/File:Spring-flowers-forest-floor_-_West_Virginia_-_ForestWander.jpg" TargetMode="External"/><Relationship Id="rId13"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g"/><Relationship Id="rId8" Type="http://schemas.openxmlformats.org/officeDocument/2006/relationships/hyperlink" Target="http://www.scienceprofonline.com/virtual-biology-main.html" TargetMode="External"/><Relationship Id="rId9" Type="http://schemas.openxmlformats.org/officeDocument/2006/relationships/hyperlink" Target="http://www.scienceprofonline.com/" TargetMode="External"/><Relationship Id="rId10" Type="http://schemas.openxmlformats.org/officeDocument/2006/relationships/hyperlink" Target="http://en.wikipedia.org/wiki/Sequoioideae%23mediaviewer/File:Redwood_tree_in_Oakland_California_(person_for_comparison)IMG_4881.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6" Type="http://schemas.openxmlformats.org/officeDocument/2006/relationships/image" Target="../media/image19.jpeg"/><Relationship Id="rId7" Type="http://schemas.openxmlformats.org/officeDocument/2006/relationships/hyperlink" Target="https://www.youtube.com/watch?v=HvZJqWSdMMk" TargetMode="External"/><Relationship Id="rId8" Type="http://schemas.openxmlformats.org/officeDocument/2006/relationships/hyperlink" Target="http://commons.wikimedia.org/wiki/File:Phototropism_Diagram.svg" TargetMode="External"/><Relationship Id="rId9" Type="http://schemas.openxmlformats.org/officeDocument/2006/relationships/hyperlink" Target="http://bcs.whfreeman.com/thelifewire/content/chp38/3801s.swf"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hyperlink" Target="http://commons.wikimedia.org/wiki/File:Quercus_robur_early_flowers.jpg" TargetMode="External"/><Relationship Id="rId12" Type="http://schemas.openxmlformats.org/officeDocument/2006/relationships/hyperlink" Target="http://www.jukebo.com/salt-n-pepa/music-clip,let-s-talk-about-sex,lklfs.html"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2.jpg"/><Relationship Id="rId8" Type="http://schemas.openxmlformats.org/officeDocument/2006/relationships/image" Target="../media/image23.jpg"/><Relationship Id="rId9" Type="http://schemas.openxmlformats.org/officeDocument/2006/relationships/image" Target="../media/image24.jpg"/><Relationship Id="rId10" Type="http://schemas.openxmlformats.org/officeDocument/2006/relationships/hyperlink" Target="http://commons.wikimedia.org/wiki/File:Ambrosia_psilostachya_kz1.jpg" TargetMode="External"/></Relationships>
</file>

<file path=ppt/slides/_rels/slide9.xml.rels><?xml version="1.0" encoding="UTF-8" standalone="yes"?>
<Relationships xmlns="http://schemas.openxmlformats.org/package/2006/relationships"><Relationship Id="rId11" Type="http://schemas.openxmlformats.org/officeDocument/2006/relationships/image" Target="../media/image27.jpg"/><Relationship Id="rId12" Type="http://schemas.openxmlformats.org/officeDocument/2006/relationships/image" Target="../media/image28.jpg"/><Relationship Id="rId13" Type="http://schemas.openxmlformats.org/officeDocument/2006/relationships/hyperlink" Target="https://www.youtube.com/watch?v=4YQ5q1cjEU4"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hyperlink" Target="http://commons.wikimedia.org/wiki/File:Stapelia_lepida.jpg" TargetMode="External"/><Relationship Id="rId6" Type="http://schemas.openxmlformats.org/officeDocument/2006/relationships/image" Target="../media/image22.jpg"/><Relationship Id="rId7" Type="http://schemas.openxmlformats.org/officeDocument/2006/relationships/image" Target="../media/image23.jpg"/><Relationship Id="rId8" Type="http://schemas.openxmlformats.org/officeDocument/2006/relationships/image" Target="../media/image25.jpg"/><Relationship Id="rId9" Type="http://schemas.openxmlformats.org/officeDocument/2006/relationships/image" Target="../media/image26.jpg"/><Relationship Id="rId10"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800">
                <a:solidFill>
                  <a:schemeClr val="tx2"/>
                </a:solidFill>
                <a:latin typeface="Comic Sans MS" pitchFamily="66" charset="0"/>
              </a:rPr>
              <a:t>About </a:t>
            </a:r>
            <a:r>
              <a:rPr lang="en-US" altLang="en-US" sz="2800">
                <a:solidFill>
                  <a:schemeClr val="tx2"/>
                </a:solidFill>
                <a:latin typeface="Comic Sans MS" pitchFamily="66" charset="0"/>
                <a:hlinkClick r:id="rId4"/>
              </a:rPr>
              <a:t>Science Prof Online</a:t>
            </a:r>
            <a:r>
              <a:rPr lang="en-US" altLang="en-US" sz="2800">
                <a:solidFill>
                  <a:schemeClr val="tx2"/>
                </a:solidFill>
                <a:latin typeface="Comic Sans MS" pitchFamily="66" charset="0"/>
              </a:rPr>
              <a:t> </a:t>
            </a:r>
          </a:p>
          <a:p>
            <a:pPr algn="ctr" eaLnBrk="1" hangingPunct="1"/>
            <a:r>
              <a:rPr lang="en-US" altLang="en-US" sz="2800">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698875"/>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20000"/>
              </a:spcBef>
              <a:buFontTx/>
              <a:buChar char="•"/>
            </a:pPr>
            <a:r>
              <a:rPr lang="en-US" altLang="en-US" sz="1400">
                <a:latin typeface="Comic Sans MS" pitchFamily="66" charset="0"/>
              </a:rPr>
              <a:t> </a:t>
            </a:r>
            <a:r>
              <a:rPr lang="en-US" altLang="en-US" sz="1200" b="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b="0" i="1">
                <a:latin typeface="Comic Sans MS" pitchFamily="66" charset="0"/>
              </a:rPr>
              <a:t>slide show mode </a:t>
            </a:r>
            <a:r>
              <a:rPr lang="en-US" altLang="en-US" sz="1200" b="0">
                <a:latin typeface="Comic Sans MS" pitchFamily="66" charset="0"/>
              </a:rPr>
              <a:t>to use the hyperlinks directly.</a:t>
            </a:r>
          </a:p>
          <a:p>
            <a:pPr eaLnBrk="1" hangingPunct="1">
              <a:lnSpc>
                <a:spcPct val="80000"/>
              </a:lnSpc>
              <a:spcBef>
                <a:spcPct val="20000"/>
              </a:spcBef>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Several helpful links to fun and interactive learning tools are included throughout the PPT and on the Smart Links slide, near the end of each presentation. You must be in </a:t>
            </a:r>
            <a:r>
              <a:rPr lang="en-US" altLang="en-US" sz="1200" b="0" i="1">
                <a:latin typeface="Comic Sans MS" pitchFamily="66" charset="0"/>
              </a:rPr>
              <a:t>slide show mode </a:t>
            </a:r>
            <a:r>
              <a:rPr lang="en-US" altLang="en-US" sz="1200" b="0">
                <a:latin typeface="Comic Sans MS" pitchFamily="66" charset="0"/>
              </a:rPr>
              <a:t>to utilize hyperlinks and animations.</a:t>
            </a:r>
          </a:p>
          <a:p>
            <a:pPr eaLnBrk="1" hangingPunct="1">
              <a:lnSpc>
                <a:spcPct val="80000"/>
              </a:lnSpc>
              <a:spcBef>
                <a:spcPct val="20000"/>
              </a:spcBef>
            </a:pPr>
            <a:r>
              <a:rPr lang="en-US" altLang="en-US" sz="1200" b="0">
                <a:latin typeface="Comic Sans MS" pitchFamily="66" charset="0"/>
              </a:rPr>
              <a:t>	</a:t>
            </a:r>
          </a:p>
          <a:p>
            <a:pPr eaLnBrk="1" hangingPunct="1">
              <a:lnSpc>
                <a:spcPct val="80000"/>
              </a:lnSpc>
              <a:spcBef>
                <a:spcPct val="20000"/>
              </a:spcBef>
              <a:buFontTx/>
              <a:buChar char="•"/>
            </a:pPr>
            <a:r>
              <a:rPr lang="en-US" altLang="en-US" sz="1200" b="0">
                <a:latin typeface="Comic Sans MS" pitchFamily="66" charset="0"/>
              </a:rPr>
              <a:t>This digital resource is licensed under Creative Commons </a:t>
            </a:r>
            <a:r>
              <a:rPr lang="en-US" altLang="en-US" sz="1100" b="0">
                <a:latin typeface="Comic Sans MS" pitchFamily="66" charset="0"/>
              </a:rPr>
              <a:t>Attribution-ShareAlike 3.0:</a:t>
            </a:r>
          </a:p>
          <a:p>
            <a:pPr eaLnBrk="1" hangingPunct="1">
              <a:lnSpc>
                <a:spcPct val="80000"/>
              </a:lnSpc>
              <a:spcBef>
                <a:spcPct val="20000"/>
              </a:spcBef>
            </a:pPr>
            <a:r>
              <a:rPr lang="en-US" altLang="en-US" sz="1100">
                <a:latin typeface="Comic Sans MS" pitchFamily="66" charset="0"/>
              </a:rPr>
              <a:t>  </a:t>
            </a:r>
            <a:r>
              <a:rPr lang="en-US" altLang="en-US" sz="1100">
                <a:latin typeface="Comic Sans MS" pitchFamily="66" charset="0"/>
                <a:hlinkClick r:id="rId5"/>
              </a:rPr>
              <a:t>http://creativecommons.org/licenses/by-sa/3.0/</a:t>
            </a:r>
            <a:r>
              <a:rPr lang="en-US" altLang="en-US" sz="1100">
                <a:latin typeface="Comic Sans MS" pitchFamily="66" charset="0"/>
              </a:rPr>
              <a:t>	                 </a:t>
            </a:r>
            <a:endParaRPr lang="en-US" altLang="en-US" sz="120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Alicia Cepaitis, MS</a:t>
            </a:r>
          </a:p>
          <a:p>
            <a:pPr eaLnBrk="1" hangingPunct="1">
              <a:lnSpc>
                <a:spcPct val="80000"/>
              </a:lnSpc>
              <a:spcBef>
                <a:spcPct val="20000"/>
              </a:spcBef>
            </a:pPr>
            <a:r>
              <a:rPr lang="en-US" altLang="en-US" sz="1200" b="0">
                <a:latin typeface="Comic Sans MS" pitchFamily="66" charset="0"/>
                <a:cs typeface="Arial" charset="0"/>
              </a:rPr>
              <a:t>Chief Creative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6"/>
              </a:rPr>
              <a:t>alicia@scienceprofonline.com</a:t>
            </a:r>
            <a:endParaRPr lang="en-US" altLang="en-US" sz="1200" b="0">
              <a:latin typeface="Comic Sans MS" pitchFamily="66" charset="0"/>
              <a:cs typeface="Arial"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1000" b="0">
                <a:latin typeface="Comic Sans MS" pitchFamily="66"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Tami Port, MS</a:t>
            </a:r>
          </a:p>
          <a:p>
            <a:pPr eaLnBrk="1" hangingPunct="1">
              <a:lnSpc>
                <a:spcPct val="80000"/>
              </a:lnSpc>
              <a:spcBef>
                <a:spcPct val="20000"/>
              </a:spcBef>
            </a:pPr>
            <a:r>
              <a:rPr lang="en-US" altLang="en-US" sz="1200" b="0">
                <a:latin typeface="Comic Sans MS" pitchFamily="66" charset="0"/>
                <a:cs typeface="Arial" charset="0"/>
              </a:rPr>
              <a:t>Creator of Science Prof Online</a:t>
            </a:r>
          </a:p>
          <a:p>
            <a:pPr eaLnBrk="1" hangingPunct="1">
              <a:lnSpc>
                <a:spcPct val="80000"/>
              </a:lnSpc>
              <a:spcBef>
                <a:spcPct val="20000"/>
              </a:spcBef>
            </a:pPr>
            <a:r>
              <a:rPr lang="en-US" altLang="en-US" sz="1200" b="0">
                <a:latin typeface="Comic Sans MS" pitchFamily="66" charset="0"/>
                <a:cs typeface="Arial" charset="0"/>
              </a:rPr>
              <a:t>Chief Executive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7"/>
              </a:rPr>
              <a:t>info@scienceprofonline.com</a:t>
            </a:r>
            <a:endParaRPr lang="en-US" altLang="en-US" sz="1200" b="0">
              <a:latin typeface="Comic Sans MS" pitchFamily="66" charset="0"/>
              <a:cs typeface="Arial" charset="0"/>
            </a:endParaRPr>
          </a:p>
        </p:txBody>
      </p:sp>
      <p:sp>
        <p:nvSpPr>
          <p:cNvPr id="9" name="Text Box 5"/>
          <p:cNvSpPr txBox="1">
            <a:spLocks noChangeArrowheads="1"/>
          </p:cNvSpPr>
          <p:nvPr/>
        </p:nvSpPr>
        <p:spPr bwMode="auto">
          <a:xfrm>
            <a:off x="0" y="66357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8"/>
              </a:rPr>
              <a:t>Virtual </a:t>
            </a:r>
            <a:r>
              <a:rPr lang="en-US" altLang="en-US" sz="1000" b="0" dirty="0" smtClean="0">
                <a:latin typeface="Comic Sans MS" pitchFamily="66" charset="0"/>
                <a:hlinkClick r:id="rId8"/>
              </a:rPr>
              <a:t>Biology </a:t>
            </a:r>
            <a:r>
              <a:rPr lang="en-US" altLang="en-US" sz="1000" b="0" dirty="0">
                <a:latin typeface="Comic Sans MS" pitchFamily="66" charset="0"/>
                <a:hlinkClick r:id="rId8"/>
              </a:rPr>
              <a:t>Classroom </a:t>
            </a:r>
            <a:r>
              <a:rPr lang="en-US" altLang="en-US" sz="1000" b="0" dirty="0">
                <a:latin typeface="Comic Sans MS" pitchFamily="66" charset="0"/>
              </a:rPr>
              <a:t>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639763"/>
          </a:xfrm>
        </p:spPr>
        <p:txBody>
          <a:bodyPr/>
          <a:lstStyle/>
          <a:p>
            <a:pPr eaLnBrk="1" hangingPunct="1"/>
            <a:r>
              <a:rPr lang="en-US" altLang="en-US" sz="3600" b="1" dirty="0" smtClean="0">
                <a:solidFill>
                  <a:srgbClr val="008000"/>
                </a:solidFill>
                <a:latin typeface="Comic Sans MS" pitchFamily="66" charset="0"/>
              </a:rPr>
              <a:t>Flowering Plant Reproductive Parts</a:t>
            </a:r>
            <a:endParaRPr lang="en-US" altLang="en-US" sz="2400" b="1" i="1" dirty="0" smtClean="0">
              <a:solidFill>
                <a:srgbClr val="008000"/>
              </a:solidFill>
              <a:latin typeface="Comic Sans MS" pitchFamily="66" charset="0"/>
            </a:endParaRPr>
          </a:p>
        </p:txBody>
      </p:sp>
      <p:pic>
        <p:nvPicPr>
          <p:cNvPr id="30723"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04800" y="914400"/>
            <a:ext cx="5410200" cy="4571999"/>
          </a:xfrm>
          <a:noFill/>
        </p:spPr>
      </p:pic>
      <p:sp>
        <p:nvSpPr>
          <p:cNvPr id="30724" name="Text Box 6"/>
          <p:cNvSpPr txBox="1">
            <a:spLocks noChangeArrowheads="1"/>
          </p:cNvSpPr>
          <p:nvPr/>
        </p:nvSpPr>
        <p:spPr bwMode="auto">
          <a:xfrm>
            <a:off x="6172200" y="6471195"/>
            <a:ext cx="2971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a:latin typeface="Comic Sans MS" pitchFamily="66" charset="0"/>
                <a:hlinkClick r:id="rId4"/>
              </a:rPr>
              <a:t>Plant </a:t>
            </a:r>
            <a:r>
              <a:rPr lang="en-US" altLang="en-US" sz="1000" b="0" dirty="0" smtClean="0">
                <a:latin typeface="Comic Sans MS" pitchFamily="66" charset="0"/>
                <a:hlinkClick r:id="rId4"/>
              </a:rPr>
              <a:t>reproductive parts diagram</a:t>
            </a:r>
            <a:r>
              <a:rPr lang="en-US" altLang="en-US" sz="1000" b="0" dirty="0" smtClean="0">
                <a:latin typeface="Comic Sans MS" pitchFamily="66" charset="0"/>
              </a:rPr>
              <a:t>, M</a:t>
            </a:r>
            <a:r>
              <a:rPr lang="en-US" altLang="en-US" sz="1000" b="0" dirty="0">
                <a:latin typeface="Comic Sans MS" pitchFamily="66" charset="0"/>
              </a:rPr>
              <a:t>. </a:t>
            </a:r>
            <a:r>
              <a:rPr lang="en-US" altLang="en-US" sz="1000" b="0" dirty="0" smtClean="0">
                <a:latin typeface="Comic Sans MS" pitchFamily="66" charset="0"/>
              </a:rPr>
              <a:t>Ruiz; </a:t>
            </a:r>
            <a:r>
              <a:rPr lang="en-US" altLang="en-US" sz="1000" b="0" dirty="0" smtClean="0">
                <a:latin typeface="Comic Sans MS" pitchFamily="66" charset="0"/>
                <a:hlinkClick r:id="rId5"/>
              </a:rPr>
              <a:t>Tomato flowers an immature fruits</a:t>
            </a:r>
            <a:r>
              <a:rPr lang="en-US" altLang="en-US" sz="1000" b="0" dirty="0" smtClean="0">
                <a:latin typeface="Comic Sans MS" pitchFamily="66" charset="0"/>
              </a:rPr>
              <a:t>, Wiki.  </a:t>
            </a:r>
            <a:endParaRPr lang="en-US" altLang="en-US" sz="1000" b="0" dirty="0">
              <a:latin typeface="Comic Sans MS" pitchFamily="66" charset="0"/>
            </a:endParaRPr>
          </a:p>
        </p:txBody>
      </p:sp>
      <p:pic>
        <p:nvPicPr>
          <p:cNvPr id="3" name="Picture 2" descr="download.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1066800"/>
            <a:ext cx="2832100" cy="246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Tomato_fruit_and_flowers_at_day_5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3886200"/>
            <a:ext cx="2819400" cy="2343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8"/>
              </a:rPr>
              <a:t>Virtual </a:t>
            </a:r>
            <a:r>
              <a:rPr lang="en-US" altLang="en-US" sz="1000" b="0" dirty="0" smtClean="0">
                <a:latin typeface="Comic Sans MS" pitchFamily="66" charset="0"/>
                <a:hlinkClick r:id="rId8"/>
              </a:rPr>
              <a:t>Biology </a:t>
            </a:r>
            <a:r>
              <a:rPr lang="en-US" altLang="en-US" sz="1000" b="0" dirty="0">
                <a:latin typeface="Comic Sans MS" pitchFamily="66" charset="0"/>
                <a:hlinkClick r:id="rId8"/>
              </a:rPr>
              <a:t>Classroom </a:t>
            </a:r>
            <a:r>
              <a:rPr lang="en-US" altLang="en-US" sz="1000" b="0" dirty="0">
                <a:latin typeface="Comic Sans MS" pitchFamily="66" charset="0"/>
              </a:rPr>
              <a:t>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
        <p:nvSpPr>
          <p:cNvPr id="2" name="TextBox 1"/>
          <p:cNvSpPr txBox="1"/>
          <p:nvPr/>
        </p:nvSpPr>
        <p:spPr>
          <a:xfrm>
            <a:off x="685800" y="5486400"/>
            <a:ext cx="4419600" cy="769441"/>
          </a:xfrm>
          <a:prstGeom prst="rect">
            <a:avLst/>
          </a:prstGeom>
          <a:noFill/>
        </p:spPr>
        <p:txBody>
          <a:bodyPr wrap="square" rtlCol="0">
            <a:spAutoFit/>
          </a:bodyPr>
          <a:lstStyle/>
          <a:p>
            <a:pPr algn="ctr"/>
            <a:r>
              <a:rPr lang="en-US" sz="1600" dirty="0" smtClean="0">
                <a:solidFill>
                  <a:srgbClr val="FF0000"/>
                </a:solidFill>
                <a:latin typeface="Comic Sans MS"/>
                <a:cs typeface="Comic Sans MS"/>
              </a:rPr>
              <a:t>WATCH THIS! </a:t>
            </a:r>
          </a:p>
          <a:p>
            <a:pPr algn="ctr"/>
            <a:r>
              <a:rPr lang="en-US" sz="1400" b="0" dirty="0" smtClean="0">
                <a:latin typeface="Comic Sans MS"/>
                <a:cs typeface="Comic Sans MS"/>
              </a:rPr>
              <a:t>Time lapse film of </a:t>
            </a:r>
            <a:r>
              <a:rPr lang="en-US" sz="1400" b="0" dirty="0" smtClean="0">
                <a:latin typeface="Comic Sans MS"/>
                <a:cs typeface="Comic Sans MS"/>
                <a:hlinkClick r:id="rId10"/>
              </a:rPr>
              <a:t>pear growing from flower to fruit</a:t>
            </a:r>
            <a:r>
              <a:rPr lang="en-US" sz="1400" b="0" dirty="0" smtClean="0">
                <a:latin typeface="Comic Sans MS"/>
                <a:cs typeface="Comic Sans MS"/>
              </a:rPr>
              <a:t>.</a:t>
            </a:r>
            <a:endParaRPr lang="en-US" sz="1400" b="0"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105400" cy="914400"/>
          </a:xfrm>
        </p:spPr>
        <p:txBody>
          <a:bodyPr/>
          <a:lstStyle/>
          <a:p>
            <a:pPr algn="l"/>
            <a:r>
              <a:rPr lang="en-US" sz="2000" i="1" dirty="0" smtClean="0">
                <a:solidFill>
                  <a:srgbClr val="404040"/>
                </a:solidFill>
                <a:latin typeface="Comic Sans MS"/>
                <a:cs typeface="Comic Sans MS"/>
              </a:rPr>
              <a:t>As with </a:t>
            </a:r>
            <a:r>
              <a:rPr lang="en-US" sz="2000" i="1" dirty="0" err="1" smtClean="0">
                <a:solidFill>
                  <a:srgbClr val="404040"/>
                </a:solidFill>
                <a:latin typeface="Comic Sans MS"/>
                <a:cs typeface="Comic Sans MS"/>
              </a:rPr>
              <a:t>phototrophism</a:t>
            </a:r>
            <a:r>
              <a:rPr lang="en-US" sz="2000" i="1" dirty="0" smtClean="0">
                <a:solidFill>
                  <a:srgbClr val="404040"/>
                </a:solidFill>
                <a:latin typeface="Comic Sans MS"/>
                <a:cs typeface="Comic Sans MS"/>
              </a:rPr>
              <a:t>, plants </a:t>
            </a:r>
            <a:br>
              <a:rPr lang="en-US" sz="2000" i="1" dirty="0" smtClean="0">
                <a:solidFill>
                  <a:srgbClr val="404040"/>
                </a:solidFill>
                <a:latin typeface="Comic Sans MS"/>
                <a:cs typeface="Comic Sans MS"/>
              </a:rPr>
            </a:br>
            <a:r>
              <a:rPr lang="en-US" sz="2000" i="1" dirty="0" smtClean="0">
                <a:solidFill>
                  <a:srgbClr val="404040"/>
                </a:solidFill>
                <a:latin typeface="Comic Sans MS"/>
                <a:cs typeface="Comic Sans MS"/>
              </a:rPr>
              <a:t>respond to stimuli in other ways as well.</a:t>
            </a:r>
            <a:endParaRPr lang="en-US" sz="2800" b="1" i="1" dirty="0">
              <a:solidFill>
                <a:srgbClr val="404040"/>
              </a:solidFill>
              <a:latin typeface="Comic Sans MS"/>
              <a:cs typeface="Comic Sans MS"/>
            </a:endParaRPr>
          </a:p>
        </p:txBody>
      </p:sp>
      <p:sp>
        <p:nvSpPr>
          <p:cNvPr id="6"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a:t>
            </a:r>
            <a:r>
              <a:rPr lang="en-US" altLang="en-US" sz="1000" b="0" dirty="0" smtClean="0">
                <a:latin typeface="Comic Sans MS" pitchFamily="66" charset="0"/>
                <a:hlinkClick r:id="rId3"/>
              </a:rPr>
              <a:t>Biology </a:t>
            </a:r>
            <a:r>
              <a:rPr lang="en-US" altLang="en-US" sz="1000" b="0" dirty="0">
                <a:latin typeface="Comic Sans MS" pitchFamily="66" charset="0"/>
                <a:hlinkClick r:id="rId3"/>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
        <p:nvSpPr>
          <p:cNvPr id="9" name="TextBox 8"/>
          <p:cNvSpPr txBox="1"/>
          <p:nvPr/>
        </p:nvSpPr>
        <p:spPr>
          <a:xfrm>
            <a:off x="5029200" y="3505200"/>
            <a:ext cx="3886200" cy="2923878"/>
          </a:xfrm>
          <a:prstGeom prst="rect">
            <a:avLst/>
          </a:prstGeom>
          <a:noFill/>
        </p:spPr>
        <p:txBody>
          <a:bodyPr wrap="square" rtlCol="0">
            <a:spAutoFit/>
          </a:bodyPr>
          <a:lstStyle/>
          <a:p>
            <a:pPr algn="ctr"/>
            <a:r>
              <a:rPr lang="en-US" i="1" dirty="0">
                <a:solidFill>
                  <a:srgbClr val="008000"/>
                </a:solidFill>
                <a:latin typeface="Comic Sans MS"/>
                <a:cs typeface="Comic Sans MS"/>
              </a:rPr>
              <a:t>Pinching Back Branching Plants</a:t>
            </a:r>
            <a:endParaRPr lang="en-US" b="0" dirty="0" smtClean="0">
              <a:latin typeface="Comic Sans MS"/>
              <a:cs typeface="Comic Sans MS"/>
            </a:endParaRPr>
          </a:p>
          <a:p>
            <a:pPr marL="285750" indent="-285750" algn="ctr">
              <a:buFontTx/>
              <a:buChar char="-"/>
            </a:pPr>
            <a:endParaRPr lang="en-US" sz="1400" b="0" dirty="0" smtClean="0">
              <a:latin typeface="Comic Sans MS"/>
              <a:cs typeface="Comic Sans MS"/>
            </a:endParaRPr>
          </a:p>
          <a:p>
            <a:pPr marL="285750" indent="-285750" algn="ctr">
              <a:buFontTx/>
              <a:buChar char="-"/>
            </a:pPr>
            <a:r>
              <a:rPr lang="en-US" sz="1400" b="0" dirty="0" smtClean="0">
                <a:latin typeface="Comic Sans MS"/>
                <a:cs typeface="Comic Sans MS"/>
              </a:rPr>
              <a:t>Why do gardeners pinch back plants?</a:t>
            </a:r>
          </a:p>
          <a:p>
            <a:pPr marL="285750" indent="-285750" algn="ctr">
              <a:buFontTx/>
              <a:buChar char="-"/>
            </a:pPr>
            <a:endParaRPr lang="en-US" sz="1400" b="0" dirty="0">
              <a:latin typeface="Comic Sans MS"/>
              <a:cs typeface="Comic Sans MS"/>
            </a:endParaRPr>
          </a:p>
          <a:p>
            <a:pPr marL="285750" indent="-285750" algn="ctr">
              <a:buFontTx/>
              <a:buChar char="-"/>
            </a:pPr>
            <a:r>
              <a:rPr lang="en-US" sz="1400" b="0" dirty="0" smtClean="0">
                <a:latin typeface="Comic Sans MS"/>
                <a:cs typeface="Comic Sans MS"/>
              </a:rPr>
              <a:t>How do plant respond to being pinched back?</a:t>
            </a:r>
          </a:p>
          <a:p>
            <a:pPr marL="285750" indent="-285750" algn="ctr">
              <a:buFontTx/>
              <a:buChar char="-"/>
            </a:pPr>
            <a:endParaRPr lang="en-US" sz="1400" b="0" dirty="0">
              <a:latin typeface="Comic Sans MS"/>
              <a:cs typeface="Comic Sans MS"/>
            </a:endParaRPr>
          </a:p>
          <a:p>
            <a:pPr marL="285750" indent="-285750" algn="ctr">
              <a:buFontTx/>
              <a:buChar char="-"/>
            </a:pPr>
            <a:r>
              <a:rPr lang="en-US" sz="1400" b="0" dirty="0" smtClean="0">
                <a:latin typeface="Comic Sans MS"/>
                <a:cs typeface="Comic Sans MS"/>
              </a:rPr>
              <a:t>What might happen to plants in nature that pinching back mimics?</a:t>
            </a:r>
          </a:p>
          <a:p>
            <a:pPr marL="285750" indent="-285750" algn="ctr">
              <a:buFontTx/>
              <a:buChar char="-"/>
            </a:pPr>
            <a:endParaRPr lang="en-US" sz="1400" b="0" dirty="0">
              <a:latin typeface="Comic Sans MS"/>
              <a:cs typeface="Comic Sans MS"/>
            </a:endParaRPr>
          </a:p>
          <a:p>
            <a:pPr algn="ctr"/>
            <a:r>
              <a:rPr lang="en-US" sz="1400" dirty="0" smtClean="0">
                <a:solidFill>
                  <a:srgbClr val="FF0000"/>
                </a:solidFill>
                <a:latin typeface="Comic Sans MS"/>
                <a:cs typeface="Comic Sans MS"/>
              </a:rPr>
              <a:t>WATCH THIS! </a:t>
            </a:r>
          </a:p>
          <a:p>
            <a:pPr algn="ctr"/>
            <a:r>
              <a:rPr lang="en-US" sz="1400" b="0" dirty="0" smtClean="0">
                <a:latin typeface="Comic Sans MS"/>
                <a:cs typeface="Comic Sans MS"/>
                <a:hlinkClick r:id="rId5"/>
              </a:rPr>
              <a:t>Plant Asexual Reproduction </a:t>
            </a:r>
            <a:endParaRPr lang="en-US" sz="1400" b="0" dirty="0" smtClean="0">
              <a:latin typeface="Comic Sans MS"/>
              <a:cs typeface="Comic Sans MS"/>
            </a:endParaRPr>
          </a:p>
          <a:p>
            <a:pPr algn="ctr"/>
            <a:r>
              <a:rPr lang="en-US" sz="1200" b="0" dirty="0" smtClean="0">
                <a:latin typeface="Comic Sans MS"/>
                <a:cs typeface="Comic Sans MS"/>
              </a:rPr>
              <a:t>from Encyclopedia Britannica.</a:t>
            </a:r>
          </a:p>
        </p:txBody>
      </p:sp>
      <p:sp>
        <p:nvSpPr>
          <p:cNvPr id="10" name="Text Box 24"/>
          <p:cNvSpPr txBox="1">
            <a:spLocks noChangeArrowheads="1"/>
          </p:cNvSpPr>
          <p:nvPr/>
        </p:nvSpPr>
        <p:spPr bwMode="auto">
          <a:xfrm>
            <a:off x="0" y="6610290"/>
            <a:ext cx="4191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smtClean="0">
                <a:latin typeface="Comic Sans MS" pitchFamily="66" charset="0"/>
              </a:rPr>
              <a:t>Image: </a:t>
            </a:r>
            <a:r>
              <a:rPr lang="en-US" altLang="en-US" sz="1000" b="0" i="1" dirty="0" err="1" smtClean="0">
                <a:latin typeface="Comic Sans MS" pitchFamily="66" charset="0"/>
              </a:rPr>
              <a:t>Crassula</a:t>
            </a:r>
            <a:r>
              <a:rPr lang="en-US" altLang="en-US" sz="1000" b="0" dirty="0" smtClean="0">
                <a:latin typeface="Comic Sans MS" pitchFamily="66" charset="0"/>
              </a:rPr>
              <a:t> cuttings, T. </a:t>
            </a:r>
            <a:r>
              <a:rPr lang="en-US" altLang="en-US" sz="1000" b="0" dirty="0" err="1" smtClean="0">
                <a:latin typeface="Comic Sans MS" pitchFamily="66" charset="0"/>
              </a:rPr>
              <a:t>Portl</a:t>
            </a:r>
            <a:r>
              <a:rPr lang="en-US" altLang="en-US" sz="1000" b="0" dirty="0" smtClean="0">
                <a:latin typeface="Comic Sans MS" pitchFamily="66" charset="0"/>
              </a:rPr>
              <a:t> Large </a:t>
            </a:r>
            <a:r>
              <a:rPr lang="en-US" altLang="en-US" sz="1000" b="0" i="1" dirty="0" err="1" smtClean="0">
                <a:latin typeface="Comic Sans MS" pitchFamily="66" charset="0"/>
              </a:rPr>
              <a:t>Crassula</a:t>
            </a:r>
            <a:r>
              <a:rPr lang="en-US" altLang="en-US" sz="1000" b="0" i="1" dirty="0">
                <a:latin typeface="Comic Sans MS" pitchFamily="66" charset="0"/>
              </a:rPr>
              <a:t> </a:t>
            </a:r>
            <a:r>
              <a:rPr lang="en-US" altLang="en-US" sz="1000" b="0" dirty="0" smtClean="0">
                <a:latin typeface="Comic Sans MS" pitchFamily="66" charset="0"/>
              </a:rPr>
              <a:t>Plant, T. Port</a:t>
            </a:r>
            <a:endParaRPr lang="en-US" altLang="en-US" sz="1000" b="0" dirty="0">
              <a:latin typeface="Comic Sans MS" pitchFamily="66" charset="0"/>
            </a:endParaRPr>
          </a:p>
        </p:txBody>
      </p:sp>
      <p:pic>
        <p:nvPicPr>
          <p:cNvPr id="3" name="Picture 2" descr="pinching back plant phot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1219200"/>
            <a:ext cx="4038600" cy="2324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pinch-back-plants-illust.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1600" y="381001"/>
            <a:ext cx="3733801" cy="2819399"/>
          </a:xfrm>
          <a:prstGeom prst="rect">
            <a:avLst/>
          </a:prstGeom>
        </p:spPr>
      </p:pic>
      <p:pic>
        <p:nvPicPr>
          <p:cNvPr id="11" name="Picture 4"/>
          <p:cNvPicPr>
            <a:picLocks noGrp="1" noChangeAspect="1" noChangeArrowheads="1"/>
          </p:cNvPicPr>
          <p:nvPr>
            <p:ph idx="1"/>
          </p:nvPr>
        </p:nvPicPr>
        <p:blipFill>
          <a:blip r:embed="rId8">
            <a:extLst>
              <a:ext uri="{28A0092B-C50C-407E-A947-70E740481C1C}">
                <a14:useLocalDpi xmlns:a14="http://schemas.microsoft.com/office/drawing/2010/main" val="0"/>
              </a:ext>
            </a:extLst>
          </a:blip>
          <a:stretch>
            <a:fillRect/>
          </a:stretch>
        </p:blipFill>
        <p:spPr>
          <a:xfrm>
            <a:off x="609600" y="3810000"/>
            <a:ext cx="4078715" cy="2336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IMG_3793.jpg"/>
          <p:cNvPicPr>
            <a:picLocks noChangeAspect="1"/>
          </p:cNvPicPr>
          <p:nvPr/>
        </p:nvPicPr>
        <p:blipFill rotWithShape="1">
          <a:blip r:embed="rId9" cstate="print">
            <a:extLst>
              <a:ext uri="{28A0092B-C50C-407E-A947-70E740481C1C}">
                <a14:useLocalDpi xmlns:a14="http://schemas.microsoft.com/office/drawing/2010/main" val="0"/>
              </a:ext>
            </a:extLst>
          </a:blip>
          <a:srcRect t="6427" b="13571"/>
          <a:stretch/>
        </p:blipFill>
        <p:spPr>
          <a:xfrm>
            <a:off x="381000" y="5105400"/>
            <a:ext cx="2057400"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575708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914400"/>
          </a:xfrm>
        </p:spPr>
        <p:txBody>
          <a:bodyPr/>
          <a:lstStyle/>
          <a:p>
            <a:pPr eaLnBrk="1" hangingPunct="1"/>
            <a:r>
              <a:rPr lang="en-US" altLang="en-US" sz="3200" b="1" dirty="0" smtClean="0">
                <a:solidFill>
                  <a:srgbClr val="008000"/>
                </a:solidFill>
                <a:latin typeface="Comic Sans MS" pitchFamily="66" charset="0"/>
              </a:rPr>
              <a:t>Your Cute Baby </a:t>
            </a:r>
            <a:r>
              <a:rPr lang="en-US" altLang="en-US" sz="3200" b="1" i="1" dirty="0" err="1" smtClean="0">
                <a:solidFill>
                  <a:srgbClr val="008000"/>
                </a:solidFill>
                <a:latin typeface="Comic Sans MS" pitchFamily="66" charset="0"/>
              </a:rPr>
              <a:t>Crassula</a:t>
            </a:r>
            <a:r>
              <a:rPr lang="en-US" altLang="en-US" sz="3200" i="1" dirty="0" smtClean="0">
                <a:latin typeface="Comic Sans MS" pitchFamily="66" charset="0"/>
              </a:rPr>
              <a:t>  </a:t>
            </a:r>
            <a:br>
              <a:rPr lang="en-US" altLang="en-US" sz="3200" i="1" dirty="0" smtClean="0">
                <a:latin typeface="Comic Sans MS" pitchFamily="66" charset="0"/>
              </a:rPr>
            </a:br>
            <a:r>
              <a:rPr lang="en-US" altLang="en-US" sz="2400" dirty="0" smtClean="0">
                <a:latin typeface="Comic Sans MS" pitchFamily="66" charset="0"/>
              </a:rPr>
              <a:t>(Jade Plants) </a:t>
            </a:r>
            <a:endParaRPr lang="en-US" altLang="en-US" sz="2000" i="1" dirty="0" smtClean="0">
              <a:latin typeface="Comic Sans MS" pitchFamily="66" charset="0"/>
            </a:endParaRPr>
          </a:p>
        </p:txBody>
      </p:sp>
      <p:pic>
        <p:nvPicPr>
          <p:cNvPr id="30723"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90600" y="1524000"/>
            <a:ext cx="7315200" cy="4622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a:t>
            </a:r>
            <a:r>
              <a:rPr lang="en-US" altLang="en-US" sz="1000" b="0" dirty="0" smtClean="0">
                <a:latin typeface="Comic Sans MS" pitchFamily="66" charset="0"/>
                <a:hlinkClick r:id="rId4"/>
              </a:rPr>
              <a:t>Biology </a:t>
            </a:r>
            <a:r>
              <a:rPr lang="en-US" altLang="en-US" sz="1000" b="0" dirty="0">
                <a:latin typeface="Comic Sans MS" pitchFamily="66" charset="0"/>
                <a:hlinkClick r:id="rId4"/>
              </a:rPr>
              <a:t>Classroom </a:t>
            </a:r>
            <a:r>
              <a:rPr lang="en-US" altLang="en-US" sz="1000" b="0" dirty="0">
                <a:latin typeface="Comic Sans MS" pitchFamily="66" charset="0"/>
              </a:rPr>
              <a:t>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pic>
        <p:nvPicPr>
          <p:cNvPr id="7" name="Picture 6" descr="IMG_3793.jpg"/>
          <p:cNvPicPr>
            <a:picLocks noChangeAspect="1"/>
          </p:cNvPicPr>
          <p:nvPr/>
        </p:nvPicPr>
        <p:blipFill rotWithShape="1">
          <a:blip r:embed="rId6" cstate="print">
            <a:extLst>
              <a:ext uri="{28A0092B-C50C-407E-A947-70E740481C1C}">
                <a14:useLocalDpi xmlns:a14="http://schemas.microsoft.com/office/drawing/2010/main" val="0"/>
              </a:ext>
            </a:extLst>
          </a:blip>
          <a:srcRect t="6427" b="13571"/>
          <a:stretch/>
        </p:blipFill>
        <p:spPr>
          <a:xfrm>
            <a:off x="457200" y="3014133"/>
            <a:ext cx="5562600" cy="3296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Box 24"/>
          <p:cNvSpPr txBox="1">
            <a:spLocks noChangeArrowheads="1"/>
          </p:cNvSpPr>
          <p:nvPr/>
        </p:nvSpPr>
        <p:spPr bwMode="auto">
          <a:xfrm>
            <a:off x="4953000" y="6605305"/>
            <a:ext cx="4191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a:t>
            </a:r>
            <a:r>
              <a:rPr lang="en-US" altLang="en-US" sz="1000" b="0" i="1" dirty="0" err="1" smtClean="0">
                <a:latin typeface="Comic Sans MS" pitchFamily="66" charset="0"/>
              </a:rPr>
              <a:t>Crassula</a:t>
            </a:r>
            <a:r>
              <a:rPr lang="en-US" altLang="en-US" sz="1000" b="0" dirty="0" smtClean="0">
                <a:latin typeface="Comic Sans MS" pitchFamily="66" charset="0"/>
              </a:rPr>
              <a:t> cuttings, T. Port; Large </a:t>
            </a:r>
            <a:r>
              <a:rPr lang="en-US" altLang="en-US" sz="1000" b="0" i="1" dirty="0" err="1" smtClean="0">
                <a:latin typeface="Comic Sans MS" pitchFamily="66" charset="0"/>
              </a:rPr>
              <a:t>Crassula</a:t>
            </a:r>
            <a:r>
              <a:rPr lang="en-US" altLang="en-US" sz="1000" b="0" i="1" dirty="0">
                <a:latin typeface="Comic Sans MS" pitchFamily="66" charset="0"/>
              </a:rPr>
              <a:t> </a:t>
            </a:r>
            <a:r>
              <a:rPr lang="en-US" altLang="en-US" sz="1000" b="0" dirty="0" smtClean="0">
                <a:latin typeface="Comic Sans MS" pitchFamily="66" charset="0"/>
              </a:rPr>
              <a:t>Plant, T. Port</a:t>
            </a:r>
            <a:endParaRPr lang="en-US" altLang="en-US" sz="1000" b="0" dirty="0">
              <a:latin typeface="Comic Sans MS" pitchFamily="66" charset="0"/>
            </a:endParaRPr>
          </a:p>
        </p:txBody>
      </p:sp>
    </p:spTree>
    <p:extLst>
      <p:ext uri="{BB962C8B-B14F-4D97-AF65-F5344CB8AC3E}">
        <p14:creationId xmlns:p14="http://schemas.microsoft.com/office/powerpoint/2010/main" val="3190577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639763"/>
          </a:xfrm>
        </p:spPr>
        <p:txBody>
          <a:bodyPr/>
          <a:lstStyle/>
          <a:p>
            <a:pPr eaLnBrk="1" hangingPunct="1"/>
            <a:r>
              <a:rPr lang="en-US" altLang="en-US" sz="4000" smtClean="0">
                <a:latin typeface="Comic Sans MS" pitchFamily="66" charset="0"/>
                <a:hlinkClick r:id="rId3"/>
              </a:rPr>
              <a:t>Plant Cell</a:t>
            </a:r>
            <a:r>
              <a:rPr lang="en-US" altLang="en-US" sz="4000" smtClean="0">
                <a:latin typeface="Comic Sans MS" pitchFamily="66" charset="0"/>
              </a:rPr>
              <a:t> </a:t>
            </a:r>
            <a:r>
              <a:rPr lang="en-US" altLang="en-US" sz="2800" i="1" smtClean="0">
                <a:latin typeface="Comic Sans MS" pitchFamily="66" charset="0"/>
              </a:rPr>
              <a:t>(Eukaryote)</a:t>
            </a:r>
          </a:p>
        </p:txBody>
      </p:sp>
      <p:pic>
        <p:nvPicPr>
          <p:cNvPr id="30723" name="Picture 4" descr="PlantCell Diagram"/>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8600" y="762000"/>
            <a:ext cx="8382000" cy="5856288"/>
          </a:xfrm>
          <a:noFill/>
        </p:spPr>
      </p:pic>
      <p:sp>
        <p:nvSpPr>
          <p:cNvPr id="30724" name="Text Box 6"/>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5"/>
              </a:rPr>
              <a:t>Plant cell diagram</a:t>
            </a:r>
            <a:r>
              <a:rPr lang="en-US" altLang="en-US" sz="1000" b="0">
                <a:latin typeface="Comic Sans MS" pitchFamily="66" charset="0"/>
              </a:rPr>
              <a:t>, M. Ruiz</a:t>
            </a:r>
          </a:p>
        </p:txBody>
      </p:sp>
      <p:sp>
        <p:nvSpPr>
          <p:cNvPr id="6"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6"/>
              </a:rPr>
              <a:t>Virtual </a:t>
            </a:r>
            <a:r>
              <a:rPr lang="en-US" altLang="en-US" sz="1000" b="0" dirty="0" smtClean="0">
                <a:latin typeface="Comic Sans MS" pitchFamily="66" charset="0"/>
                <a:hlinkClick r:id="rId6"/>
              </a:rPr>
              <a:t>Biology </a:t>
            </a:r>
            <a:r>
              <a:rPr lang="en-US" altLang="en-US" sz="1000" b="0" dirty="0">
                <a:latin typeface="Comic Sans MS" pitchFamily="66" charset="0"/>
                <a:hlinkClick r:id="rId6"/>
              </a:rPr>
              <a:t>Classroom </a:t>
            </a:r>
            <a:r>
              <a:rPr lang="en-US" altLang="en-US" sz="1000" b="0" dirty="0">
                <a:latin typeface="Comic Sans MS" pitchFamily="66" charset="0"/>
              </a:rPr>
              <a:t>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584588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152400" y="0"/>
            <a:ext cx="5562600" cy="6400800"/>
          </a:xfrm>
        </p:spPr>
        <p:txBody>
          <a:bodyPr/>
          <a:lstStyle/>
          <a:p>
            <a:pPr algn="ctr">
              <a:buFontTx/>
              <a:buNone/>
              <a:defRPr/>
            </a:pPr>
            <a:r>
              <a:rPr lang="en-US" sz="5400" b="1" dirty="0" smtClean="0">
                <a:solidFill>
                  <a:srgbClr val="33CC33"/>
                </a:solidFill>
                <a:latin typeface="Comic Sans MS" pitchFamily="66" charset="0"/>
              </a:rPr>
              <a:t> </a:t>
            </a:r>
            <a:r>
              <a:rPr lang="en-US" sz="4400" b="1" dirty="0" smtClean="0">
                <a:solidFill>
                  <a:srgbClr val="33CC33"/>
                </a:solidFill>
                <a:latin typeface="Comic Sans MS" pitchFamily="66" charset="0"/>
              </a:rPr>
              <a:t>Confused?</a:t>
            </a:r>
            <a:endParaRPr lang="en-US" b="1" dirty="0" smtClean="0">
              <a:latin typeface="Comic Sans MS" pitchFamily="66" charset="0"/>
            </a:endParaRPr>
          </a:p>
          <a:p>
            <a:pPr algn="ctr">
              <a:buFontTx/>
              <a:buNone/>
              <a:defRPr/>
            </a:pPr>
            <a:r>
              <a:rPr lang="en-US" sz="1800" dirty="0" smtClean="0">
                <a:latin typeface="Comic Sans MS" pitchFamily="66" charset="0"/>
              </a:rPr>
              <a:t>    Here are some links to fun resources that further explain Cell Biology:</a:t>
            </a:r>
          </a:p>
          <a:p>
            <a:pPr>
              <a:defRPr/>
            </a:pPr>
            <a:endParaRPr lang="en-US" sz="600" dirty="0" smtClean="0">
              <a:latin typeface="Comic Sans MS" pitchFamily="66" charset="0"/>
            </a:endParaRPr>
          </a:p>
          <a:p>
            <a:pPr>
              <a:defRPr/>
            </a:pPr>
            <a:r>
              <a:rPr lang="en-US" sz="1400" dirty="0" smtClean="0">
                <a:latin typeface="Comic Sans MS" pitchFamily="66" charset="0"/>
                <a:hlinkClick r:id="rId3"/>
              </a:rPr>
              <a:t>Eukaryotic Cells</a:t>
            </a:r>
            <a:r>
              <a:rPr lang="en-US" sz="1400" dirty="0" smtClean="0">
                <a:latin typeface="Comic Sans MS" pitchFamily="66" charset="0"/>
              </a:rPr>
              <a:t> Main Page </a:t>
            </a:r>
            <a:r>
              <a:rPr lang="en-US" sz="1000" dirty="0" smtClean="0">
                <a:latin typeface="Comic Sans MS" pitchFamily="66" charset="0"/>
              </a:rPr>
              <a:t>on the Virtual Cell Biology Classroom of </a:t>
            </a:r>
            <a:r>
              <a:rPr lang="en-US" sz="1000" dirty="0" smtClean="0">
                <a:latin typeface="Comic Sans MS" pitchFamily="66" charset="0"/>
                <a:hlinkClick r:id="rId4"/>
              </a:rPr>
              <a:t>Science Prof Online</a:t>
            </a:r>
            <a:r>
              <a:rPr lang="en-US" sz="1600" dirty="0" smtClean="0">
                <a:latin typeface="Comic Sans MS" pitchFamily="66" charset="0"/>
              </a:rPr>
              <a:t>.</a:t>
            </a:r>
            <a:r>
              <a:rPr lang="en-US" sz="1400" dirty="0" smtClean="0">
                <a:latin typeface="Comic Sans MS" pitchFamily="66" charset="0"/>
              </a:rPr>
              <a:t> </a:t>
            </a:r>
          </a:p>
          <a:p>
            <a:pPr>
              <a:defRPr/>
            </a:pPr>
            <a:r>
              <a:rPr lang="en-US" sz="1400" dirty="0" smtClean="0">
                <a:latin typeface="Comic Sans MS" pitchFamily="66" charset="0"/>
                <a:hlinkClick r:id="rId5"/>
              </a:rPr>
              <a:t>Plant Photosynthesis </a:t>
            </a:r>
            <a:r>
              <a:rPr lang="en-US" sz="1000" dirty="0" smtClean="0">
                <a:latin typeface="Comic Sans MS" pitchFamily="66" charset="0"/>
              </a:rPr>
              <a:t>from Encyclopedia Britannica.</a:t>
            </a:r>
          </a:p>
          <a:p>
            <a:pPr>
              <a:defRPr/>
            </a:pPr>
            <a:r>
              <a:rPr lang="en-US" sz="1400" dirty="0" smtClean="0">
                <a:latin typeface="Comic Sans MS" pitchFamily="66" charset="0"/>
                <a:hlinkClick r:id="rId6"/>
              </a:rPr>
              <a:t>Plant Trophisms</a:t>
            </a:r>
            <a:r>
              <a:rPr lang="en-US" sz="1400" dirty="0" smtClean="0">
                <a:latin typeface="Comic Sans MS" pitchFamily="66" charset="0"/>
              </a:rPr>
              <a:t> </a:t>
            </a:r>
            <a:r>
              <a:rPr lang="en-US" sz="1000" dirty="0" smtClean="0">
                <a:latin typeface="Comic Sans MS" pitchFamily="66" charset="0"/>
              </a:rPr>
              <a:t>animation from WH </a:t>
            </a:r>
            <a:r>
              <a:rPr lang="en-US" sz="1000" dirty="0" err="1" smtClean="0">
                <a:latin typeface="Comic Sans MS" pitchFamily="66" charset="0"/>
              </a:rPr>
              <a:t>Freeman</a:t>
            </a:r>
            <a:r>
              <a:rPr lang="en-US" sz="1400" dirty="0" err="1" smtClean="0">
                <a:latin typeface="Comic Sans MS" pitchFamily="66" charset="0"/>
              </a:rPr>
              <a:t>.</a:t>
            </a:r>
            <a:r>
              <a:rPr lang="en-US" sz="1400" dirty="0" err="1" smtClean="0">
                <a:latin typeface="Comic Sans MS"/>
                <a:cs typeface="Comic Sans MS"/>
                <a:hlinkClick r:id="rId7"/>
              </a:rPr>
              <a:t>Plant</a:t>
            </a:r>
            <a:r>
              <a:rPr lang="en-US" sz="1400" dirty="0" smtClean="0">
                <a:latin typeface="Comic Sans MS"/>
                <a:cs typeface="Comic Sans MS"/>
                <a:hlinkClick r:id="rId7"/>
              </a:rPr>
              <a:t> </a:t>
            </a:r>
            <a:r>
              <a:rPr lang="en-US" sz="1400" dirty="0">
                <a:latin typeface="Comic Sans MS"/>
                <a:cs typeface="Comic Sans MS"/>
                <a:hlinkClick r:id="rId7"/>
              </a:rPr>
              <a:t>Physiology: Photorophic Response </a:t>
            </a:r>
            <a:r>
              <a:rPr lang="en-US" sz="1000" dirty="0">
                <a:latin typeface="Comic Sans MS"/>
                <a:cs typeface="Comic Sans MS"/>
              </a:rPr>
              <a:t>from Encyclopedia Britannica</a:t>
            </a:r>
            <a:r>
              <a:rPr lang="en-US" sz="1000" dirty="0" smtClean="0">
                <a:latin typeface="Comic Sans MS"/>
                <a:cs typeface="Comic Sans MS"/>
              </a:rPr>
              <a:t>.</a:t>
            </a:r>
            <a:endParaRPr lang="en-US" sz="1000" dirty="0" smtClean="0">
              <a:latin typeface="Comic Sans MS" pitchFamily="66" charset="0"/>
            </a:endParaRPr>
          </a:p>
          <a:p>
            <a:pPr>
              <a:defRPr/>
            </a:pPr>
            <a:r>
              <a:rPr lang="en-US" sz="1400" dirty="0" smtClean="0">
                <a:latin typeface="Comic Sans MS" pitchFamily="66" charset="0"/>
                <a:hlinkClick r:id="rId8"/>
              </a:rPr>
              <a:t>Eukaryotic </a:t>
            </a:r>
            <a:r>
              <a:rPr lang="en-US" sz="1400" dirty="0">
                <a:latin typeface="Comic Sans MS" pitchFamily="66" charset="0"/>
                <a:hlinkClick r:id="rId8"/>
              </a:rPr>
              <a:t>Cell</a:t>
            </a:r>
            <a:r>
              <a:rPr lang="en-US" sz="1400" dirty="0">
                <a:latin typeface="Comic Sans MS" pitchFamily="66" charset="0"/>
              </a:rPr>
              <a:t>: </a:t>
            </a:r>
            <a:r>
              <a:rPr lang="en-US" sz="1400" dirty="0" smtClean="0">
                <a:latin typeface="Comic Sans MS" pitchFamily="66" charset="0"/>
              </a:rPr>
              <a:t>Structures</a:t>
            </a:r>
            <a:r>
              <a:rPr lang="en-US" sz="1400" dirty="0">
                <a:latin typeface="Comic Sans MS" pitchFamily="66" charset="0"/>
              </a:rPr>
              <a:t>, Functions &amp; </a:t>
            </a:r>
            <a:r>
              <a:rPr lang="en-US" sz="1400" dirty="0" smtClean="0">
                <a:latin typeface="Comic Sans MS" pitchFamily="66" charset="0"/>
              </a:rPr>
              <a:t>Diagrams, </a:t>
            </a:r>
            <a:r>
              <a:rPr lang="en-US" sz="1100" dirty="0" smtClean="0">
                <a:latin typeface="Comic Sans MS" pitchFamily="66" charset="0"/>
              </a:rPr>
              <a:t>an article from SPO.</a:t>
            </a:r>
          </a:p>
          <a:p>
            <a:pPr>
              <a:defRPr/>
            </a:pPr>
            <a:r>
              <a:rPr lang="en-US" sz="1400" dirty="0" smtClean="0">
                <a:latin typeface="Comic Sans MS" pitchFamily="66" charset="0"/>
                <a:hlinkClick r:id="rId9"/>
              </a:rPr>
              <a:t>Cells Alive</a:t>
            </a:r>
            <a:r>
              <a:rPr lang="en-US" sz="1400" dirty="0" smtClean="0">
                <a:latin typeface="Comic Sans MS" pitchFamily="66" charset="0"/>
              </a:rPr>
              <a:t> </a:t>
            </a:r>
            <a:r>
              <a:rPr lang="en-US" sz="1000" dirty="0" smtClean="0">
                <a:latin typeface="Comic Sans MS" pitchFamily="66" charset="0"/>
              </a:rPr>
              <a:t>interactive website.</a:t>
            </a:r>
          </a:p>
          <a:p>
            <a:pPr>
              <a:defRPr/>
            </a:pPr>
            <a:r>
              <a:rPr lang="en-US" sz="1400" dirty="0" smtClean="0">
                <a:latin typeface="Comic Sans MS"/>
                <a:cs typeface="Comic Sans MS"/>
                <a:hlinkClick r:id="rId10"/>
              </a:rPr>
              <a:t>Plant </a:t>
            </a:r>
            <a:r>
              <a:rPr lang="en-US" sz="1400" dirty="0">
                <a:latin typeface="Comic Sans MS"/>
                <a:cs typeface="Comic Sans MS"/>
                <a:hlinkClick r:id="rId10"/>
              </a:rPr>
              <a:t>Asexual Reproduction</a:t>
            </a:r>
            <a:r>
              <a:rPr lang="en-US" sz="1050" dirty="0">
                <a:latin typeface="Comic Sans MS"/>
                <a:cs typeface="Comic Sans MS"/>
                <a:hlinkClick r:id="rId10"/>
              </a:rPr>
              <a:t> </a:t>
            </a:r>
            <a:r>
              <a:rPr lang="en-US" sz="1000" dirty="0" smtClean="0">
                <a:latin typeface="Comic Sans MS"/>
                <a:cs typeface="Comic Sans MS"/>
              </a:rPr>
              <a:t>from </a:t>
            </a:r>
            <a:r>
              <a:rPr lang="en-US" sz="1000" dirty="0">
                <a:latin typeface="Comic Sans MS"/>
                <a:cs typeface="Comic Sans MS"/>
              </a:rPr>
              <a:t>Encyclopedia Britannica</a:t>
            </a:r>
          </a:p>
          <a:p>
            <a:pPr>
              <a:defRPr/>
            </a:pPr>
            <a:r>
              <a:rPr lang="en-US" sz="1400" dirty="0" smtClean="0">
                <a:latin typeface="Comic Sans MS" pitchFamily="66" charset="0"/>
                <a:hlinkClick r:id="rId11"/>
              </a:rPr>
              <a:t>Plant Reproduction: Methods of Pollination </a:t>
            </a:r>
            <a:r>
              <a:rPr lang="en-US" sz="1000" dirty="0" smtClean="0">
                <a:latin typeface="Comic Sans MS" pitchFamily="66" charset="0"/>
              </a:rPr>
              <a:t>from Encyclopedia Britannica.</a:t>
            </a:r>
          </a:p>
          <a:p>
            <a:pPr>
              <a:defRPr/>
            </a:pPr>
            <a:r>
              <a:rPr lang="en-US" sz="1400" dirty="0" smtClean="0">
                <a:latin typeface="Comic Sans MS" pitchFamily="66" charset="0"/>
              </a:rPr>
              <a:t>“</a:t>
            </a:r>
            <a:r>
              <a:rPr lang="en-US" sz="1400" dirty="0" smtClean="0">
                <a:latin typeface="Comic Sans MS" pitchFamily="66" charset="0"/>
                <a:hlinkClick r:id="rId12"/>
              </a:rPr>
              <a:t>Do Plants Have Sex?</a:t>
            </a:r>
            <a:r>
              <a:rPr lang="en-US" sz="1400" dirty="0" smtClean="0">
                <a:latin typeface="Comic Sans MS" pitchFamily="66" charset="0"/>
              </a:rPr>
              <a:t>” </a:t>
            </a:r>
            <a:r>
              <a:rPr lang="en-US" sz="1000" dirty="0" smtClean="0">
                <a:latin typeface="Comic Sans MS" pitchFamily="66" charset="0"/>
              </a:rPr>
              <a:t>from </a:t>
            </a:r>
            <a:r>
              <a:rPr lang="en-US" sz="1000" dirty="0" err="1" smtClean="0">
                <a:latin typeface="Comic Sans MS" pitchFamily="66" charset="0"/>
              </a:rPr>
              <a:t>Livescience</a:t>
            </a:r>
            <a:r>
              <a:rPr lang="en-US" sz="1000" dirty="0" smtClean="0">
                <a:latin typeface="Comic Sans MS" pitchFamily="66" charset="0"/>
              </a:rPr>
              <a:t>.</a:t>
            </a:r>
          </a:p>
          <a:p>
            <a:pPr>
              <a:defRPr/>
            </a:pPr>
            <a:r>
              <a:rPr lang="en-US" sz="1400" dirty="0" smtClean="0">
                <a:latin typeface="Comic Sans MS" pitchFamily="66" charset="0"/>
                <a:hlinkClick r:id="rId13"/>
              </a:rPr>
              <a:t>Cell Structure</a:t>
            </a:r>
            <a:r>
              <a:rPr lang="en-US" sz="1400" dirty="0" smtClean="0">
                <a:latin typeface="Comic Sans MS" pitchFamily="66" charset="0"/>
              </a:rPr>
              <a:t> </a:t>
            </a:r>
            <a:r>
              <a:rPr lang="en-US" sz="1100" dirty="0" smtClean="0">
                <a:latin typeface="Comic Sans MS" pitchFamily="66" charset="0"/>
              </a:rPr>
              <a:t>tutorials and quizzes from Interactive Concepts in Biochemistry.</a:t>
            </a:r>
          </a:p>
          <a:p>
            <a:pPr>
              <a:defRPr/>
            </a:pPr>
            <a:r>
              <a:rPr lang="en-US" sz="1400" dirty="0" smtClean="0">
                <a:latin typeface="Comic Sans MS" pitchFamily="66" charset="0"/>
                <a:hlinkClick r:id="rId14"/>
              </a:rPr>
              <a:t>Eukaryotic Cell Tour</a:t>
            </a:r>
            <a:r>
              <a:rPr lang="en-US" sz="1400" dirty="0" smtClean="0">
                <a:latin typeface="Comic Sans MS" pitchFamily="66" charset="0"/>
              </a:rPr>
              <a:t> </a:t>
            </a:r>
            <a:r>
              <a:rPr lang="en-US" sz="1000" dirty="0" smtClean="0">
                <a:latin typeface="Comic Sans MS" pitchFamily="66" charset="0"/>
              </a:rPr>
              <a:t>an Animated Science Tutorial.</a:t>
            </a:r>
          </a:p>
          <a:p>
            <a:pPr>
              <a:defRPr/>
            </a:pPr>
            <a:r>
              <a:rPr lang="en-US" sz="1400" dirty="0" smtClean="0">
                <a:latin typeface="Comic Sans MS" pitchFamily="66" charset="0"/>
                <a:hlinkClick r:id="rId15"/>
              </a:rPr>
              <a:t>Plants &amp; Bees: Plant Reproduction </a:t>
            </a:r>
            <a:r>
              <a:rPr lang="en-US" sz="1000" dirty="0" smtClean="0">
                <a:latin typeface="Comic Sans MS" pitchFamily="66" charset="0"/>
              </a:rPr>
              <a:t>from </a:t>
            </a:r>
            <a:r>
              <a:rPr lang="en-US" sz="1000" dirty="0" err="1" smtClean="0">
                <a:latin typeface="Comic Sans MS" pitchFamily="66" charset="0"/>
              </a:rPr>
              <a:t>CrashCourse</a:t>
            </a:r>
            <a:r>
              <a:rPr lang="en-US" sz="1000" dirty="0" smtClean="0">
                <a:latin typeface="Comic Sans MS" pitchFamily="66" charset="0"/>
              </a:rPr>
              <a:t> Biology</a:t>
            </a:r>
          </a:p>
          <a:p>
            <a:pPr>
              <a:defRPr/>
            </a:pPr>
            <a:r>
              <a:rPr lang="en-US" sz="1400" dirty="0" smtClean="0">
                <a:latin typeface="Comic Sans MS" pitchFamily="66" charset="0"/>
                <a:hlinkClick r:id="rId16"/>
              </a:rPr>
              <a:t>Angiosperm (Flowering Plant) Lifecycle</a:t>
            </a:r>
            <a:r>
              <a:rPr lang="en-US" sz="1400" dirty="0" smtClean="0">
                <a:latin typeface="Comic Sans MS" pitchFamily="66" charset="0"/>
              </a:rPr>
              <a:t>, </a:t>
            </a:r>
            <a:r>
              <a:rPr lang="en-US" sz="1000" dirty="0" err="1" smtClean="0">
                <a:latin typeface="Comic Sans MS" pitchFamily="66" charset="0"/>
              </a:rPr>
              <a:t>Youtube.</a:t>
            </a:r>
            <a:r>
              <a:rPr lang="en-US" altLang="en-US" sz="1400" dirty="0" err="1" smtClean="0">
                <a:latin typeface="Comic Sans MS" pitchFamily="66" charset="0"/>
                <a:hlinkClick r:id="rId17"/>
              </a:rPr>
              <a:t>Lets</a:t>
            </a:r>
            <a:r>
              <a:rPr lang="en-US" altLang="en-US" sz="1400" dirty="0" smtClean="0">
                <a:latin typeface="Comic Sans MS" pitchFamily="66" charset="0"/>
                <a:hlinkClick r:id="rId17"/>
              </a:rPr>
              <a:t> </a:t>
            </a:r>
            <a:r>
              <a:rPr lang="en-US" altLang="en-US" sz="1400" dirty="0">
                <a:latin typeface="Comic Sans MS" pitchFamily="66" charset="0"/>
                <a:hlinkClick r:id="rId17"/>
              </a:rPr>
              <a:t>Talk About Sex</a:t>
            </a:r>
            <a:r>
              <a:rPr lang="en-US" altLang="en-US" sz="1400" dirty="0">
                <a:latin typeface="Comic Sans MS" pitchFamily="66" charset="0"/>
              </a:rPr>
              <a:t>, </a:t>
            </a:r>
            <a:r>
              <a:rPr lang="en-US" altLang="en-US" sz="1100" dirty="0" smtClean="0">
                <a:latin typeface="Comic Sans MS" pitchFamily="66" charset="0"/>
              </a:rPr>
              <a:t>song by Salt</a:t>
            </a:r>
            <a:r>
              <a:rPr lang="en-US" altLang="en-US" sz="1100" dirty="0">
                <a:latin typeface="Comic Sans MS" pitchFamily="66" charset="0"/>
              </a:rPr>
              <a:t>-n-</a:t>
            </a:r>
            <a:r>
              <a:rPr lang="en-US" altLang="en-US" sz="1100" dirty="0" err="1">
                <a:latin typeface="Comic Sans MS" pitchFamily="66" charset="0"/>
              </a:rPr>
              <a:t>pepa</a:t>
            </a:r>
            <a:endParaRPr lang="en-US" altLang="en-US" sz="1100" dirty="0">
              <a:latin typeface="Comic Sans MS" pitchFamily="66" charset="0"/>
            </a:endParaRPr>
          </a:p>
          <a:p>
            <a:pPr>
              <a:defRPr/>
            </a:pPr>
            <a:r>
              <a:rPr lang="en-US" sz="1400" dirty="0" smtClean="0">
                <a:latin typeface="Comic Sans MS" pitchFamily="66" charset="0"/>
              </a:rPr>
              <a:t>Biology4Kids </a:t>
            </a:r>
            <a:r>
              <a:rPr lang="en-US" sz="1400" dirty="0" smtClean="0"/>
              <a:t>–</a:t>
            </a:r>
            <a:r>
              <a:rPr lang="en-US" sz="1400" dirty="0" smtClean="0">
                <a:latin typeface="Comic Sans MS" pitchFamily="66" charset="0"/>
              </a:rPr>
              <a:t> </a:t>
            </a:r>
            <a:r>
              <a:rPr lang="en-US" sz="1400" dirty="0" smtClean="0">
                <a:latin typeface="Comic Sans MS" pitchFamily="66" charset="0"/>
                <a:hlinkClick r:id="rId18"/>
              </a:rPr>
              <a:t>Cell Biology Main Page</a:t>
            </a:r>
            <a:r>
              <a:rPr lang="en-US" sz="1400" dirty="0" smtClean="0">
                <a:latin typeface="Comic Sans MS" pitchFamily="66" charset="0"/>
              </a:rPr>
              <a:t> </a:t>
            </a:r>
            <a:r>
              <a:rPr lang="en-US" sz="1000" dirty="0" smtClean="0">
                <a:latin typeface="Comic Sans MS" pitchFamily="66" charset="0"/>
              </a:rPr>
              <a:t>by </a:t>
            </a:r>
            <a:r>
              <a:rPr lang="en-US" sz="1000" dirty="0" err="1" smtClean="0">
                <a:latin typeface="Comic Sans MS" pitchFamily="66" charset="0"/>
              </a:rPr>
              <a:t>Raders</a:t>
            </a:r>
            <a:r>
              <a:rPr lang="en-US" sz="1000" dirty="0" smtClean="0">
                <a:latin typeface="Comic Sans MS" pitchFamily="66" charset="0"/>
              </a:rPr>
              <a:t>.</a:t>
            </a:r>
          </a:p>
          <a:p>
            <a:pPr>
              <a:defRPr/>
            </a:pPr>
            <a:endParaRPr lang="en-US" sz="900" dirty="0" smtClean="0">
              <a:latin typeface="Comic Sans MS" pitchFamily="66" charset="0"/>
            </a:endParaRPr>
          </a:p>
          <a:p>
            <a:pPr algn="ctr">
              <a:buFontTx/>
              <a:buNone/>
              <a:defRPr/>
            </a:pPr>
            <a:r>
              <a:rPr lang="en-US" sz="1000" dirty="0" smtClean="0">
                <a:latin typeface="Comic Sans MS" pitchFamily="66" charset="0"/>
              </a:rPr>
              <a:t>  (You must be in PPT slideshow view to click on links.)</a:t>
            </a:r>
          </a:p>
        </p:txBody>
      </p:sp>
      <p:pic>
        <p:nvPicPr>
          <p:cNvPr id="31747" name="Picture 4" descr="MC900229685[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772400" y="228601"/>
            <a:ext cx="1143000" cy="113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WordArt 5"/>
          <p:cNvSpPr>
            <a:spLocks noChangeArrowheads="1" noChangeShapeType="1" noTextEdit="1"/>
          </p:cNvSpPr>
          <p:nvPr/>
        </p:nvSpPr>
        <p:spPr bwMode="auto">
          <a:xfrm rot="2304610">
            <a:off x="6269516" y="632656"/>
            <a:ext cx="1689201" cy="411088"/>
          </a:xfrm>
          <a:prstGeom prst="rect">
            <a:avLst/>
          </a:prstGeom>
        </p:spPr>
        <p:txBody>
          <a:bodyPr wrap="none" fromWordArt="1">
            <a:prstTxWarp prst="textPlain">
              <a:avLst>
                <a:gd name="adj" fmla="val 50000"/>
              </a:avLst>
            </a:prstTxWarp>
          </a:bodyPr>
          <a:lstStyle/>
          <a:p>
            <a:pPr algn="ctr"/>
            <a:r>
              <a:rPr lang="en-US" sz="1600" kern="10" dirty="0">
                <a:ln w="9525">
                  <a:solidFill>
                    <a:srgbClr val="000000"/>
                  </a:solidFill>
                  <a:round/>
                  <a:headEnd/>
                  <a:tailEnd/>
                </a:ln>
                <a:solidFill>
                  <a:srgbClr val="FFFFFF"/>
                </a:solidFill>
                <a:latin typeface="Comic Sans MS"/>
              </a:rPr>
              <a:t>Smart Links</a:t>
            </a:r>
          </a:p>
        </p:txBody>
      </p:sp>
      <p:sp>
        <p:nvSpPr>
          <p:cNvPr id="6" name="Text Box 5"/>
          <p:cNvSpPr txBox="1">
            <a:spLocks noChangeArrowheads="1"/>
          </p:cNvSpPr>
          <p:nvPr/>
        </p:nvSpPr>
        <p:spPr bwMode="auto">
          <a:xfrm>
            <a:off x="4953000" y="6595836"/>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20"/>
              </a:rPr>
              <a:t>Virtual </a:t>
            </a:r>
            <a:r>
              <a:rPr lang="en-US" altLang="en-US" sz="1000" b="0" dirty="0" smtClean="0">
                <a:latin typeface="Comic Sans MS" pitchFamily="66" charset="0"/>
                <a:hlinkClick r:id="rId20"/>
              </a:rPr>
              <a:t>Biology </a:t>
            </a:r>
            <a:r>
              <a:rPr lang="en-US" altLang="en-US" sz="1000" b="0" dirty="0">
                <a:latin typeface="Comic Sans MS" pitchFamily="66" charset="0"/>
                <a:hlinkClick r:id="rId20"/>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pic>
        <p:nvPicPr>
          <p:cNvPr id="2" name="Picture 1" descr="Happening_poster.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867400" y="1676400"/>
            <a:ext cx="2844886" cy="3886200"/>
          </a:xfrm>
          <a:prstGeom prst="rect">
            <a:avLst/>
          </a:prstGeom>
        </p:spPr>
      </p:pic>
      <p:sp>
        <p:nvSpPr>
          <p:cNvPr id="3" name="TextBox 2"/>
          <p:cNvSpPr txBox="1"/>
          <p:nvPr/>
        </p:nvSpPr>
        <p:spPr>
          <a:xfrm>
            <a:off x="5867400" y="5562600"/>
            <a:ext cx="2819400" cy="646331"/>
          </a:xfrm>
          <a:prstGeom prst="rect">
            <a:avLst/>
          </a:prstGeom>
          <a:noFill/>
        </p:spPr>
        <p:txBody>
          <a:bodyPr wrap="square" rtlCol="0">
            <a:spAutoFit/>
          </a:bodyPr>
          <a:lstStyle/>
          <a:p>
            <a:pPr algn="ctr"/>
            <a:r>
              <a:rPr lang="en-US" sz="1200" b="0" dirty="0" smtClean="0">
                <a:latin typeface="Comic Sans MS"/>
                <a:cs typeface="Comic Sans MS"/>
              </a:rPr>
              <a:t>What if plants decided that humans were a threat to the planet that had to be eliminated?</a:t>
            </a:r>
            <a:endParaRPr lang="en-US" sz="1200" b="0"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609600" y="609600"/>
            <a:ext cx="2743200" cy="2819400"/>
          </a:xfrm>
        </p:spPr>
        <p:txBody>
          <a:bodyPr/>
          <a:lstStyle/>
          <a:p>
            <a:pPr algn="l" eaLnBrk="1" hangingPunct="1">
              <a:lnSpc>
                <a:spcPct val="80000"/>
              </a:lnSpc>
            </a:pPr>
            <a:r>
              <a:rPr lang="en-US" altLang="en-US" sz="4800" b="1" dirty="0" smtClean="0">
                <a:solidFill>
                  <a:srgbClr val="008000"/>
                </a:solidFill>
                <a:latin typeface="Comic Sans MS" pitchFamily="66" charset="0"/>
              </a:rPr>
              <a:t>What are the plants up to?</a:t>
            </a:r>
          </a:p>
          <a:p>
            <a:pPr algn="l" eaLnBrk="1" hangingPunct="1">
              <a:lnSpc>
                <a:spcPct val="80000"/>
              </a:lnSpc>
            </a:pPr>
            <a:r>
              <a:rPr lang="en-US" altLang="en-US" sz="1000" dirty="0" smtClean="0">
                <a:latin typeface="Comic Sans MS" pitchFamily="66" charset="0"/>
              </a:rPr>
              <a:t>	</a:t>
            </a:r>
          </a:p>
        </p:txBody>
      </p:sp>
      <p:sp>
        <p:nvSpPr>
          <p:cNvPr id="3075" name="Text Box 24"/>
          <p:cNvSpPr txBox="1">
            <a:spLocks noChangeArrowheads="1"/>
          </p:cNvSpPr>
          <p:nvPr/>
        </p:nvSpPr>
        <p:spPr bwMode="auto">
          <a:xfrm>
            <a:off x="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smtClean="0">
                <a:latin typeface="Comic Sans MS" pitchFamily="66" charset="0"/>
              </a:rPr>
              <a:t>Image: </a:t>
            </a:r>
            <a:r>
              <a:rPr lang="en-US" altLang="en-US" sz="1000" b="0" dirty="0">
                <a:latin typeface="Comic Sans MS" pitchFamily="66" charset="0"/>
                <a:hlinkClick r:id="rId3"/>
              </a:rPr>
              <a:t>Plant cell</a:t>
            </a:r>
            <a:r>
              <a:rPr lang="en-US" altLang="en-US" sz="1000" b="0" dirty="0">
                <a:latin typeface="Comic Sans MS" pitchFamily="66" charset="0"/>
              </a:rPr>
              <a:t>, M. Ruiz</a:t>
            </a:r>
          </a:p>
        </p:txBody>
      </p:sp>
      <p:pic>
        <p:nvPicPr>
          <p:cNvPr id="3077" name="Picture 26" descr="Plant_cell_structure_no_text_MRui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24200"/>
            <a:ext cx="3581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a:t>
            </a:r>
            <a:r>
              <a:rPr lang="en-US" altLang="en-US" sz="1000" b="0" dirty="0" smtClean="0">
                <a:latin typeface="Comic Sans MS" pitchFamily="66" charset="0"/>
                <a:hlinkClick r:id="rId5"/>
              </a:rPr>
              <a:t>Biology </a:t>
            </a:r>
            <a:r>
              <a:rPr lang="en-US" altLang="en-US" sz="1000" b="0" dirty="0">
                <a:latin typeface="Comic Sans MS" pitchFamily="66" charset="0"/>
                <a:hlinkClick r:id="rId5"/>
              </a:rPr>
              <a:t>Classroom </a:t>
            </a:r>
            <a:r>
              <a:rPr lang="en-US" altLang="en-US" sz="1000" b="0" dirty="0">
                <a:latin typeface="Comic Sans MS" pitchFamily="66" charset="0"/>
              </a:rPr>
              <a:t>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pic>
        <p:nvPicPr>
          <p:cNvPr id="3" name="Picture 2" descr="i-am-groo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0" y="304800"/>
            <a:ext cx="5029200" cy="53079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4953000" y="5715000"/>
            <a:ext cx="2895600" cy="677108"/>
          </a:xfrm>
          <a:prstGeom prst="rect">
            <a:avLst/>
          </a:prstGeom>
          <a:noFill/>
        </p:spPr>
        <p:txBody>
          <a:bodyPr wrap="square" rtlCol="0">
            <a:spAutoFit/>
          </a:bodyPr>
          <a:lstStyle/>
          <a:p>
            <a:pPr algn="ctr"/>
            <a:r>
              <a:rPr lang="en-US" sz="1200" b="0" dirty="0" smtClean="0">
                <a:latin typeface="Comic Sans MS"/>
                <a:cs typeface="Comic Sans MS"/>
              </a:rPr>
              <a:t>Have you seen the movie </a:t>
            </a:r>
            <a:r>
              <a:rPr lang="en-US" sz="1400" b="0" dirty="0" smtClean="0">
                <a:latin typeface="Comic Sans MS"/>
                <a:cs typeface="Comic Sans MS"/>
                <a:hlinkClick r:id="rId8"/>
              </a:rPr>
              <a:t>Guardians of the Galaxy</a:t>
            </a:r>
            <a:r>
              <a:rPr lang="en-US" sz="1400" b="0" dirty="0" smtClean="0">
                <a:latin typeface="Comic Sans MS"/>
                <a:cs typeface="Comic Sans MS"/>
              </a:rPr>
              <a:t>?</a:t>
            </a:r>
            <a:r>
              <a:rPr lang="en-US" sz="1200" b="0" dirty="0" smtClean="0">
                <a:latin typeface="Comic Sans MS"/>
                <a:cs typeface="Comic Sans MS"/>
              </a:rPr>
              <a:t> </a:t>
            </a:r>
          </a:p>
          <a:p>
            <a:pPr algn="ctr"/>
            <a:r>
              <a:rPr lang="en-US" sz="1200" b="0" dirty="0" smtClean="0">
                <a:latin typeface="Comic Sans MS"/>
                <a:cs typeface="Comic Sans MS"/>
              </a:rPr>
              <a:t>It’s awesome!!!</a:t>
            </a:r>
            <a:endParaRPr lang="en-US" sz="1200" b="0"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457200" y="457200"/>
            <a:ext cx="3581400" cy="2286000"/>
          </a:xfrm>
        </p:spPr>
        <p:txBody>
          <a:bodyPr/>
          <a:lstStyle/>
          <a:p>
            <a:pPr eaLnBrk="1" hangingPunct="1">
              <a:lnSpc>
                <a:spcPct val="80000"/>
              </a:lnSpc>
            </a:pPr>
            <a:r>
              <a:rPr lang="en-US" altLang="en-US" sz="4000" b="1" dirty="0" smtClean="0">
                <a:solidFill>
                  <a:srgbClr val="FF0000"/>
                </a:solidFill>
                <a:latin typeface="Matura MT Script Capitals"/>
                <a:cs typeface="Matura MT Script Capitals"/>
              </a:rPr>
              <a:t>Flesh eating plants </a:t>
            </a:r>
          </a:p>
          <a:p>
            <a:pPr eaLnBrk="1" hangingPunct="1">
              <a:lnSpc>
                <a:spcPct val="80000"/>
              </a:lnSpc>
            </a:pPr>
            <a:r>
              <a:rPr lang="en-US" altLang="en-US" sz="2800" b="1" dirty="0" smtClean="0">
                <a:latin typeface="Comic Sans MS"/>
                <a:cs typeface="Comic Sans MS"/>
              </a:rPr>
              <a:t>aren’t </a:t>
            </a:r>
          </a:p>
          <a:p>
            <a:pPr eaLnBrk="1" hangingPunct="1">
              <a:lnSpc>
                <a:spcPct val="80000"/>
              </a:lnSpc>
            </a:pPr>
            <a:r>
              <a:rPr lang="en-US" altLang="en-US" sz="2800" b="1" dirty="0" smtClean="0">
                <a:latin typeface="Comic Sans MS"/>
                <a:cs typeface="Comic Sans MS"/>
              </a:rPr>
              <a:t>only found in horror movies.</a:t>
            </a:r>
          </a:p>
          <a:p>
            <a:pPr algn="l" eaLnBrk="1" hangingPunct="1">
              <a:lnSpc>
                <a:spcPct val="80000"/>
              </a:lnSpc>
            </a:pPr>
            <a:r>
              <a:rPr lang="en-US" altLang="en-US" sz="900" dirty="0" smtClean="0">
                <a:latin typeface="Comic Sans MS" pitchFamily="66" charset="0"/>
              </a:rPr>
              <a:t>	</a:t>
            </a:r>
          </a:p>
        </p:txBody>
      </p:sp>
      <p:pic>
        <p:nvPicPr>
          <p:cNvPr id="4" name="Picture 3" descr="the-rui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124200"/>
            <a:ext cx="2438400" cy="3263900"/>
          </a:xfrm>
          <a:prstGeom prst="rect">
            <a:avLst/>
          </a:prstGeom>
        </p:spPr>
      </p:pic>
      <p:pic>
        <p:nvPicPr>
          <p:cNvPr id="9" name="Picture 8" descr="little-shop-of-horror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533400"/>
            <a:ext cx="4404320" cy="5943600"/>
          </a:xfrm>
          <a:prstGeom prst="rect">
            <a:avLst/>
          </a:prstGeom>
        </p:spPr>
      </p:pic>
      <p:pic>
        <p:nvPicPr>
          <p:cNvPr id="5" name="Picture 4" descr="killer-tomato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1" y="3857634"/>
            <a:ext cx="2209799" cy="2619365"/>
          </a:xfrm>
          <a:prstGeom prst="rect">
            <a:avLst/>
          </a:prstGeom>
        </p:spPr>
      </p:pic>
      <p:sp>
        <p:nvSpPr>
          <p:cNvPr id="11"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6"/>
              </a:rPr>
              <a:t>Virtual </a:t>
            </a:r>
            <a:r>
              <a:rPr lang="en-US" altLang="en-US" sz="1000" b="0" dirty="0" smtClean="0">
                <a:latin typeface="Comic Sans MS" pitchFamily="66" charset="0"/>
                <a:hlinkClick r:id="rId6"/>
              </a:rPr>
              <a:t>Biology </a:t>
            </a:r>
            <a:r>
              <a:rPr lang="en-US" altLang="en-US" sz="1000" b="0" dirty="0">
                <a:latin typeface="Comic Sans MS" pitchFamily="66" charset="0"/>
                <a:hlinkClick r:id="rId6"/>
              </a:rPr>
              <a:t>Classroom </a:t>
            </a:r>
            <a:r>
              <a:rPr lang="en-US" altLang="en-US" sz="1000" b="0" dirty="0">
                <a:latin typeface="Comic Sans MS" pitchFamily="66" charset="0"/>
              </a:rPr>
              <a:t>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
        <p:nvSpPr>
          <p:cNvPr id="2" name="TextBox 1"/>
          <p:cNvSpPr txBox="1"/>
          <p:nvPr/>
        </p:nvSpPr>
        <p:spPr>
          <a:xfrm>
            <a:off x="4419600" y="152400"/>
            <a:ext cx="4343400" cy="338554"/>
          </a:xfrm>
          <a:prstGeom prst="rect">
            <a:avLst/>
          </a:prstGeom>
          <a:noFill/>
        </p:spPr>
        <p:txBody>
          <a:bodyPr wrap="square" rtlCol="0">
            <a:spAutoFit/>
          </a:bodyPr>
          <a:lstStyle/>
          <a:p>
            <a:pPr algn="ctr"/>
            <a:r>
              <a:rPr lang="en-US" sz="1600" dirty="0" smtClean="0">
                <a:solidFill>
                  <a:srgbClr val="CC196A"/>
                </a:solidFill>
                <a:latin typeface="Comic Sans MS"/>
                <a:cs typeface="Comic Sans MS"/>
              </a:rPr>
              <a:t>WATCH THIS! </a:t>
            </a:r>
            <a:r>
              <a:rPr lang="en-US" sz="1600" b="0" dirty="0" smtClean="0">
                <a:latin typeface="Comic Sans MS"/>
                <a:cs typeface="Comic Sans MS"/>
                <a:hlinkClick r:id="rId8"/>
              </a:rPr>
              <a:t>Feed Me Seymour!</a:t>
            </a:r>
            <a:endParaRPr lang="en-US" sz="1600" b="0" dirty="0">
              <a:latin typeface="Comic Sans MS"/>
              <a:cs typeface="Comic Sans MS"/>
            </a:endParaRPr>
          </a:p>
        </p:txBody>
      </p:sp>
    </p:spTree>
    <p:extLst>
      <p:ext uri="{BB962C8B-B14F-4D97-AF65-F5344CB8AC3E}">
        <p14:creationId xmlns:p14="http://schemas.microsoft.com/office/powerpoint/2010/main" val="41292471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4"/>
          <p:cNvSpPr txBox="1">
            <a:spLocks noChangeArrowheads="1"/>
          </p:cNvSpPr>
          <p:nvPr/>
        </p:nvSpPr>
        <p:spPr bwMode="auto">
          <a:xfrm>
            <a:off x="0" y="6304002"/>
            <a:ext cx="3048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3"/>
              </a:rPr>
              <a:t>Venus fly trap</a:t>
            </a:r>
            <a:r>
              <a:rPr lang="en-US" altLang="en-US" sz="1000" b="0" dirty="0" smtClean="0">
                <a:latin typeface="Comic Sans MS" pitchFamily="66" charset="0"/>
              </a:rPr>
              <a:t>s, </a:t>
            </a:r>
            <a:r>
              <a:rPr lang="en-US" altLang="en-US" sz="1000" b="0" dirty="0" smtClean="0">
                <a:latin typeface="Comic Sans MS" pitchFamily="66" charset="0"/>
                <a:hlinkClick r:id="rId4"/>
              </a:rPr>
              <a:t>Pitcher Plants</a:t>
            </a:r>
            <a:r>
              <a:rPr lang="en-US" altLang="en-US" sz="1000" b="0" dirty="0" smtClean="0">
                <a:latin typeface="Comic Sans MS" pitchFamily="66" charset="0"/>
              </a:rPr>
              <a:t>, </a:t>
            </a:r>
            <a:r>
              <a:rPr lang="en-US" altLang="en-US" sz="1000" b="0" dirty="0" smtClean="0">
                <a:latin typeface="Comic Sans MS" pitchFamily="66" charset="0"/>
                <a:hlinkClick r:id="rId5"/>
              </a:rPr>
              <a:t>Sundew </a:t>
            </a:r>
            <a:r>
              <a:rPr lang="en-US" altLang="en-US" sz="1000" b="0" i="1" dirty="0" smtClean="0">
                <a:latin typeface="Comic Sans MS" pitchFamily="66" charset="0"/>
                <a:hlinkClick r:id="rId5"/>
              </a:rPr>
              <a:t>Drosera anglica</a:t>
            </a:r>
            <a:r>
              <a:rPr lang="en-US" altLang="en-US" sz="1000" b="0" i="1" dirty="0" smtClean="0">
                <a:latin typeface="Comic Sans MS" pitchFamily="66" charset="0"/>
              </a:rPr>
              <a:t> </a:t>
            </a:r>
            <a:r>
              <a:rPr lang="en-US" altLang="en-US" sz="1000" b="0" dirty="0" smtClean="0">
                <a:latin typeface="Comic Sans MS" pitchFamily="66" charset="0"/>
              </a:rPr>
              <a:t>with damselflies, Wiki; </a:t>
            </a:r>
            <a:r>
              <a:rPr lang="en-US" altLang="en-US" sz="1000" b="0" i="1" dirty="0" smtClean="0">
                <a:latin typeface="Comic Sans MS" pitchFamily="66" charset="0"/>
                <a:hlinkClick r:id="rId6"/>
              </a:rPr>
              <a:t>Drosera</a:t>
            </a:r>
            <a:r>
              <a:rPr lang="en-US" altLang="en-US" sz="1000" b="0" dirty="0" smtClean="0">
                <a:latin typeface="Comic Sans MS" pitchFamily="66" charset="0"/>
                <a:hlinkClick r:id="rId6"/>
              </a:rPr>
              <a:t> </a:t>
            </a:r>
            <a:r>
              <a:rPr lang="en-US" altLang="en-US" sz="1000" b="0" dirty="0" smtClean="0">
                <a:latin typeface="Comic Sans MS" pitchFamily="66" charset="0"/>
              </a:rPr>
              <a:t>wrapping around prey, Wiki.</a:t>
            </a:r>
            <a:endParaRPr lang="en-US" altLang="en-US" sz="1000" b="0" dirty="0">
              <a:latin typeface="Comic Sans MS" pitchFamily="66"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0" y="228600"/>
            <a:ext cx="502920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Dionaea_muscipula_closing_trap_animation.g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 y="228600"/>
            <a:ext cx="3429000"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venus_flytrap.jpg"/>
          <p:cNvPicPr>
            <a:picLocks noChangeAspect="1"/>
          </p:cNvPicPr>
          <p:nvPr/>
        </p:nvPicPr>
        <p:blipFill rotWithShape="1">
          <a:blip r:embed="rId9">
            <a:extLst>
              <a:ext uri="{28A0092B-C50C-407E-A947-70E740481C1C}">
                <a14:useLocalDpi xmlns:a14="http://schemas.microsoft.com/office/drawing/2010/main" val="0"/>
              </a:ext>
            </a:extLst>
          </a:blip>
          <a:srcRect t="-1374" b="-1374"/>
          <a:stretch/>
        </p:blipFill>
        <p:spPr>
          <a:xfrm>
            <a:off x="152400" y="3276600"/>
            <a:ext cx="3429000" cy="3009902"/>
          </a:xfrm>
          <a:prstGeom prst="ellipse">
            <a:avLst/>
          </a:prstGeom>
          <a:ln>
            <a:noFill/>
          </a:ln>
          <a:effectLst>
            <a:softEdge rad="112500"/>
          </a:effectLst>
        </p:spPr>
      </p:pic>
      <p:sp>
        <p:nvSpPr>
          <p:cNvPr id="12"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10"/>
              </a:rPr>
              <a:t>Virtual </a:t>
            </a:r>
            <a:r>
              <a:rPr lang="en-US" altLang="en-US" sz="1000" b="0" dirty="0" smtClean="0">
                <a:latin typeface="Comic Sans MS" pitchFamily="66" charset="0"/>
                <a:hlinkClick r:id="rId10"/>
              </a:rPr>
              <a:t>Biology </a:t>
            </a:r>
            <a:r>
              <a:rPr lang="en-US" altLang="en-US" sz="1000" b="0" dirty="0">
                <a:latin typeface="Comic Sans MS" pitchFamily="66" charset="0"/>
                <a:hlinkClick r:id="rId10"/>
              </a:rPr>
              <a:t>Classroom </a:t>
            </a:r>
            <a:r>
              <a:rPr lang="en-US" altLang="en-US" sz="1000" b="0" dirty="0">
                <a:latin typeface="Comic Sans MS" pitchFamily="66" charset="0"/>
              </a:rPr>
              <a:t>on </a:t>
            </a:r>
            <a:r>
              <a:rPr lang="en-US" altLang="en-US" sz="1000" b="0" dirty="0">
                <a:latin typeface="Comic Sans MS" pitchFamily="66" charset="0"/>
                <a:hlinkClick r:id="rId11"/>
              </a:rPr>
              <a:t>ScienceProfOnline.com</a:t>
            </a:r>
            <a:endParaRPr lang="en-US" altLang="en-US" sz="1000" b="0" dirty="0">
              <a:latin typeface="Comic Sans MS" pitchFamily="66" charset="0"/>
            </a:endParaRPr>
          </a:p>
        </p:txBody>
      </p:sp>
      <p:pic>
        <p:nvPicPr>
          <p:cNvPr id="9" name="Picture 8" descr="800px-Drosera_anglica_ne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24400" y="3657600"/>
            <a:ext cx="41148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Drosera_capensis_bend.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48600" y="5029200"/>
            <a:ext cx="972931" cy="1322301"/>
          </a:xfrm>
          <a:prstGeom prst="rect">
            <a:avLst/>
          </a:prstGeom>
        </p:spPr>
      </p:pic>
      <p:sp>
        <p:nvSpPr>
          <p:cNvPr id="6" name="TextBox 5"/>
          <p:cNvSpPr txBox="1"/>
          <p:nvPr/>
        </p:nvSpPr>
        <p:spPr>
          <a:xfrm>
            <a:off x="3657600" y="4191000"/>
            <a:ext cx="914400" cy="1600438"/>
          </a:xfrm>
          <a:prstGeom prst="rect">
            <a:avLst/>
          </a:prstGeom>
          <a:noFill/>
        </p:spPr>
        <p:txBody>
          <a:bodyPr wrap="square" rtlCol="0">
            <a:spAutoFit/>
          </a:bodyPr>
          <a:lstStyle/>
          <a:p>
            <a:pPr algn="ctr"/>
            <a:r>
              <a:rPr lang="en-US" sz="1400" dirty="0" smtClean="0">
                <a:solidFill>
                  <a:srgbClr val="CC196A"/>
                </a:solidFill>
                <a:latin typeface="Comic Sans MS"/>
                <a:cs typeface="Comic Sans MS"/>
              </a:rPr>
              <a:t>WATCH THIS! </a:t>
            </a:r>
            <a:r>
              <a:rPr lang="en-US" sz="1400" b="0" dirty="0" smtClean="0">
                <a:latin typeface="Comic Sans MS"/>
                <a:cs typeface="Comic Sans MS"/>
                <a:hlinkClick r:id="rId14"/>
              </a:rPr>
              <a:t>A Sundew Plant Catching Fly</a:t>
            </a:r>
            <a:endParaRPr lang="en-US" sz="1400" dirty="0">
              <a:latin typeface="Comic Sans MS"/>
              <a:cs typeface="Comic Sans MS"/>
            </a:endParaRPr>
          </a:p>
        </p:txBody>
      </p:sp>
    </p:spTree>
    <p:extLst>
      <p:ext uri="{BB962C8B-B14F-4D97-AF65-F5344CB8AC3E}">
        <p14:creationId xmlns:p14="http://schemas.microsoft.com/office/powerpoint/2010/main" val="2557683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sz="4000" b="1" dirty="0" smtClean="0">
                <a:latin typeface="Comic Sans MS"/>
                <a:cs typeface="Comic Sans MS"/>
              </a:rPr>
              <a:t>What Do Plants Need?</a:t>
            </a:r>
            <a:endParaRPr lang="en-US" sz="4000" b="1" dirty="0">
              <a:latin typeface="Comic Sans MS"/>
              <a:cs typeface="Comic Sans M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71600"/>
            <a:ext cx="8001000" cy="4890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a:t>
            </a:r>
            <a:r>
              <a:rPr lang="en-US" altLang="en-US" sz="1000" b="0" dirty="0" smtClean="0">
                <a:latin typeface="Comic Sans MS" pitchFamily="66" charset="0"/>
                <a:hlinkClick r:id="rId4"/>
              </a:rPr>
              <a:t>Biology </a:t>
            </a:r>
            <a:r>
              <a:rPr lang="en-US" altLang="en-US" sz="1000" b="0" dirty="0">
                <a:latin typeface="Comic Sans MS" pitchFamily="66" charset="0"/>
                <a:hlinkClick r:id="rId4"/>
              </a:rPr>
              <a:t>Classroom </a:t>
            </a:r>
            <a:r>
              <a:rPr lang="en-US" altLang="en-US" sz="1000" b="0" dirty="0">
                <a:latin typeface="Comic Sans MS" pitchFamily="66" charset="0"/>
              </a:rPr>
              <a:t>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354673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6087588" cy="1066800"/>
          </a:xfrm>
        </p:spPr>
        <p:txBody>
          <a:bodyPr/>
          <a:lstStyle/>
          <a:p>
            <a:pPr algn="r"/>
            <a:r>
              <a:rPr lang="en-US" sz="2800" b="1" dirty="0" smtClean="0">
                <a:solidFill>
                  <a:srgbClr val="660066"/>
                </a:solidFill>
                <a:latin typeface="Comic Sans MS"/>
                <a:cs typeface="Comic Sans MS"/>
              </a:rPr>
              <a:t>Plants have different </a:t>
            </a:r>
            <a:r>
              <a:rPr lang="en-US" sz="2800" b="1" i="1" dirty="0" smtClean="0">
                <a:solidFill>
                  <a:srgbClr val="C700C7"/>
                </a:solidFill>
                <a:latin typeface="Comic Sans MS"/>
                <a:cs typeface="Comic Sans MS"/>
              </a:rPr>
              <a:t>strategies</a:t>
            </a:r>
            <a:r>
              <a:rPr lang="en-US" sz="2800" b="1" dirty="0" smtClean="0">
                <a:solidFill>
                  <a:srgbClr val="660066"/>
                </a:solidFill>
                <a:latin typeface="Comic Sans MS"/>
                <a:cs typeface="Comic Sans MS"/>
              </a:rPr>
              <a:t> </a:t>
            </a:r>
            <a:br>
              <a:rPr lang="en-US" sz="2800" b="1" dirty="0" smtClean="0">
                <a:solidFill>
                  <a:srgbClr val="660066"/>
                </a:solidFill>
                <a:latin typeface="Comic Sans MS"/>
                <a:cs typeface="Comic Sans MS"/>
              </a:rPr>
            </a:br>
            <a:r>
              <a:rPr lang="en-US" sz="2800" b="1" dirty="0" smtClean="0">
                <a:solidFill>
                  <a:srgbClr val="660066"/>
                </a:solidFill>
                <a:latin typeface="Comic Sans MS"/>
                <a:cs typeface="Comic Sans MS"/>
              </a:rPr>
              <a:t>to get what they need.</a:t>
            </a:r>
            <a:endParaRPr lang="en-US" sz="2800" b="1" dirty="0">
              <a:solidFill>
                <a:srgbClr val="660066"/>
              </a:solidFill>
              <a:latin typeface="Comic Sans MS"/>
              <a:cs typeface="Comic Sans M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219201"/>
            <a:ext cx="2667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crocu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447800"/>
            <a:ext cx="2971799"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pring-flowers-forest-floor_-_West_Virginia_-_ForestWande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4191000"/>
            <a:ext cx="3047473" cy="2022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Redwood_tree_in_Oakland_California_(person_for_comparison)IMG_488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228600"/>
            <a:ext cx="2590800" cy="586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9800" y="4343400"/>
            <a:ext cx="1752600" cy="19017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8"/>
              </a:rPr>
              <a:t>Virtual </a:t>
            </a:r>
            <a:r>
              <a:rPr lang="en-US" altLang="en-US" sz="1000" b="0" dirty="0" smtClean="0">
                <a:latin typeface="Comic Sans MS" pitchFamily="66" charset="0"/>
                <a:hlinkClick r:id="rId8"/>
              </a:rPr>
              <a:t>Biology </a:t>
            </a:r>
            <a:r>
              <a:rPr lang="en-US" altLang="en-US" sz="1000" b="0" dirty="0">
                <a:latin typeface="Comic Sans MS" pitchFamily="66" charset="0"/>
                <a:hlinkClick r:id="rId8"/>
              </a:rPr>
              <a:t>Classroom </a:t>
            </a:r>
            <a:r>
              <a:rPr lang="en-US" altLang="en-US" sz="1000" b="0" dirty="0">
                <a:latin typeface="Comic Sans MS" pitchFamily="66" charset="0"/>
              </a:rPr>
              <a:t>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
        <p:nvSpPr>
          <p:cNvPr id="11" name="Text Box 24"/>
          <p:cNvSpPr txBox="1">
            <a:spLocks noChangeArrowheads="1"/>
          </p:cNvSpPr>
          <p:nvPr/>
        </p:nvSpPr>
        <p:spPr bwMode="auto">
          <a:xfrm>
            <a:off x="0" y="6457890"/>
            <a:ext cx="502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10"/>
              </a:rPr>
              <a:t>California Redwoods</a:t>
            </a:r>
            <a:r>
              <a:rPr lang="en-US" altLang="en-US" sz="1000" b="0" dirty="0" smtClean="0">
                <a:latin typeface="Comic Sans MS" pitchFamily="66" charset="0"/>
              </a:rPr>
              <a:t>, Wiki; Oaks During Michigan Winter, Oak With Lightning Strike, T. Port; </a:t>
            </a:r>
            <a:r>
              <a:rPr lang="en-US" altLang="en-US" sz="1000" b="0" dirty="0" smtClean="0">
                <a:latin typeface="Comic Sans MS" pitchFamily="66" charset="0"/>
                <a:hlinkClick r:id="rId11"/>
              </a:rPr>
              <a:t>Crocus In Spring</a:t>
            </a:r>
            <a:r>
              <a:rPr lang="en-US" altLang="en-US" sz="1000" b="0" dirty="0" smtClean="0">
                <a:latin typeface="Comic Sans MS" pitchFamily="66" charset="0"/>
              </a:rPr>
              <a:t>, </a:t>
            </a:r>
            <a:r>
              <a:rPr lang="en-US" altLang="en-US" sz="1000" b="0" dirty="0" err="1" smtClean="0">
                <a:latin typeface="Comic Sans MS" pitchFamily="66" charset="0"/>
              </a:rPr>
              <a:t>Wik;i</a:t>
            </a:r>
            <a:r>
              <a:rPr lang="en-US" altLang="en-US" sz="1000" b="0" dirty="0" smtClean="0">
                <a:latin typeface="Comic Sans MS" pitchFamily="66" charset="0"/>
              </a:rPr>
              <a:t> </a:t>
            </a:r>
            <a:r>
              <a:rPr lang="en-US" altLang="en-US" sz="1000" b="0" dirty="0" smtClean="0">
                <a:latin typeface="Comic Sans MS" pitchFamily="66" charset="0"/>
                <a:hlinkClick r:id="rId12"/>
              </a:rPr>
              <a:t>Forest Floor In Spring</a:t>
            </a:r>
            <a:r>
              <a:rPr lang="en-US" altLang="en-US" sz="1000" b="0" dirty="0" smtClean="0">
                <a:latin typeface="Comic Sans MS" pitchFamily="66" charset="0"/>
              </a:rPr>
              <a:t>, Wiki</a:t>
            </a:r>
            <a:endParaRPr lang="en-US" altLang="en-US" sz="1000" b="0" dirty="0">
              <a:latin typeface="Comic Sans MS" pitchFamily="66" charset="0"/>
            </a:endParaRPr>
          </a:p>
        </p:txBody>
      </p:sp>
      <p:pic>
        <p:nvPicPr>
          <p:cNvPr id="12" name="Picture 11" descr="venus_flytrap.jpg"/>
          <p:cNvPicPr>
            <a:picLocks noChangeAspect="1"/>
          </p:cNvPicPr>
          <p:nvPr/>
        </p:nvPicPr>
        <p:blipFill rotWithShape="1">
          <a:blip r:embed="rId13">
            <a:extLst>
              <a:ext uri="{28A0092B-C50C-407E-A947-70E740481C1C}">
                <a14:useLocalDpi xmlns:a14="http://schemas.microsoft.com/office/drawing/2010/main" val="0"/>
              </a:ext>
            </a:extLst>
          </a:blip>
          <a:srcRect t="-1374" b="-1374"/>
          <a:stretch/>
        </p:blipFill>
        <p:spPr>
          <a:xfrm>
            <a:off x="4038600" y="4800600"/>
            <a:ext cx="1727199" cy="1619250"/>
          </a:xfrm>
          <a:prstGeom prst="ellipse">
            <a:avLst/>
          </a:prstGeom>
          <a:ln>
            <a:noFill/>
          </a:ln>
          <a:effectLst>
            <a:softEdge rad="112500"/>
          </a:effectLst>
        </p:spPr>
      </p:pic>
    </p:spTree>
    <p:extLst>
      <p:ext uri="{BB962C8B-B14F-4D97-AF65-F5344CB8AC3E}">
        <p14:creationId xmlns:p14="http://schemas.microsoft.com/office/powerpoint/2010/main" val="39303178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85800"/>
          </a:xfrm>
        </p:spPr>
        <p:txBody>
          <a:bodyPr/>
          <a:lstStyle/>
          <a:p>
            <a:pPr algn="l"/>
            <a:r>
              <a:rPr lang="en-US" sz="2400" i="1" dirty="0" smtClean="0">
                <a:solidFill>
                  <a:schemeClr val="tx1">
                    <a:lumMod val="75000"/>
                    <a:lumOff val="25000"/>
                  </a:schemeClr>
                </a:solidFill>
                <a:latin typeface="Comic Sans MS"/>
                <a:cs typeface="Comic Sans MS"/>
              </a:rPr>
              <a:t>Plant Need Light!             </a:t>
            </a:r>
            <a:r>
              <a:rPr lang="en-US" sz="3200" b="1" i="1" dirty="0" err="1" smtClean="0">
                <a:solidFill>
                  <a:srgbClr val="008000"/>
                </a:solidFill>
                <a:latin typeface="Comic Sans MS"/>
                <a:cs typeface="Comic Sans MS"/>
              </a:rPr>
              <a:t>Phototrophism</a:t>
            </a:r>
            <a:r>
              <a:rPr lang="en-US" sz="3200" b="1" dirty="0" smtClean="0">
                <a:latin typeface="Comic Sans MS"/>
                <a:cs typeface="Comic Sans MS"/>
              </a:rPr>
              <a:t> </a:t>
            </a:r>
            <a:r>
              <a:rPr lang="en-US" sz="3200" b="1" dirty="0">
                <a:latin typeface="Comic Sans MS"/>
                <a:cs typeface="Comic Sans MS"/>
              </a:rPr>
              <a:t>&amp; </a:t>
            </a:r>
            <a:r>
              <a:rPr lang="en-US" sz="3200" b="1" dirty="0" smtClean="0">
                <a:solidFill>
                  <a:srgbClr val="FF8806"/>
                </a:solidFill>
                <a:latin typeface="Comic Sans MS"/>
                <a:cs typeface="Comic Sans MS"/>
              </a:rPr>
              <a:t>Light</a:t>
            </a:r>
            <a:r>
              <a:rPr lang="en-US" sz="3200" b="1" dirty="0" smtClean="0">
                <a:latin typeface="Comic Sans MS"/>
                <a:cs typeface="Comic Sans MS"/>
              </a:rPr>
              <a:t>  </a:t>
            </a:r>
            <a:endParaRPr lang="en-US" sz="3200" b="1" i="1" dirty="0">
              <a:solidFill>
                <a:srgbClr val="008000"/>
              </a:solidFill>
              <a:latin typeface="Comic Sans MS"/>
              <a:cs typeface="Comic Sans M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990600"/>
            <a:ext cx="49530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a:t>
            </a:r>
            <a:r>
              <a:rPr lang="en-US" altLang="en-US" sz="1000" b="0" dirty="0" smtClean="0">
                <a:latin typeface="Comic Sans MS" pitchFamily="66" charset="0"/>
                <a:hlinkClick r:id="rId4"/>
              </a:rPr>
              <a:t>Biology </a:t>
            </a:r>
            <a:r>
              <a:rPr lang="en-US" altLang="en-US" sz="1000" b="0" dirty="0">
                <a:latin typeface="Comic Sans MS" pitchFamily="66" charset="0"/>
                <a:hlinkClick r:id="rId4"/>
              </a:rPr>
              <a:t>Classroom </a:t>
            </a:r>
            <a:r>
              <a:rPr lang="en-US" altLang="en-US" sz="1000" b="0" dirty="0">
                <a:latin typeface="Comic Sans MS" pitchFamily="66" charset="0"/>
              </a:rPr>
              <a:t>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pic>
        <p:nvPicPr>
          <p:cNvPr id="5" name="Picture 4" descr="FullSizeRender-4.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1066800"/>
            <a:ext cx="3276600"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3886200" y="4114800"/>
            <a:ext cx="5029200" cy="2616101"/>
          </a:xfrm>
          <a:prstGeom prst="rect">
            <a:avLst/>
          </a:prstGeom>
          <a:noFill/>
        </p:spPr>
        <p:txBody>
          <a:bodyPr wrap="square" rtlCol="0">
            <a:spAutoFit/>
          </a:bodyPr>
          <a:lstStyle/>
          <a:p>
            <a:pPr marL="228600" indent="-228600" algn="ctr">
              <a:buAutoNum type="arabicPeriod"/>
            </a:pPr>
            <a:r>
              <a:rPr lang="en-US" sz="1400" b="0" dirty="0">
                <a:latin typeface="Comic Sans MS"/>
                <a:cs typeface="Comic Sans MS"/>
              </a:rPr>
              <a:t>P</a:t>
            </a:r>
            <a:r>
              <a:rPr lang="en-US" sz="1400" b="0" dirty="0" smtClean="0">
                <a:latin typeface="Comic Sans MS"/>
                <a:cs typeface="Comic Sans MS"/>
              </a:rPr>
              <a:t>lant with </a:t>
            </a:r>
            <a:r>
              <a:rPr lang="en-US" sz="1400" b="0" dirty="0">
                <a:latin typeface="Comic Sans MS"/>
                <a:cs typeface="Comic Sans MS"/>
              </a:rPr>
              <a:t>sun </a:t>
            </a:r>
            <a:r>
              <a:rPr lang="en-US" sz="1400" b="0" dirty="0" smtClean="0">
                <a:latin typeface="Comic Sans MS"/>
                <a:cs typeface="Comic Sans MS"/>
              </a:rPr>
              <a:t>directly above. </a:t>
            </a:r>
            <a:r>
              <a:rPr lang="en-US" sz="1400" b="0" dirty="0" err="1">
                <a:latin typeface="Comic Sans MS"/>
                <a:cs typeface="Comic Sans MS"/>
              </a:rPr>
              <a:t>A</a:t>
            </a:r>
            <a:r>
              <a:rPr lang="en-US" sz="1400" b="0" dirty="0" err="1" smtClean="0">
                <a:latin typeface="Comic Sans MS"/>
                <a:cs typeface="Comic Sans MS"/>
              </a:rPr>
              <a:t>uxin</a:t>
            </a:r>
            <a:r>
              <a:rPr lang="en-US" sz="1400" b="0" dirty="0" smtClean="0">
                <a:latin typeface="Comic Sans MS"/>
                <a:cs typeface="Comic Sans MS"/>
              </a:rPr>
              <a:t> molecules (plant hormone represented by pink </a:t>
            </a:r>
            <a:r>
              <a:rPr lang="en-US" sz="1400" b="0" dirty="0">
                <a:latin typeface="Comic Sans MS"/>
                <a:cs typeface="Comic Sans MS"/>
              </a:rPr>
              <a:t>dots</a:t>
            </a:r>
            <a:r>
              <a:rPr lang="en-US" sz="1400" b="0" dirty="0" smtClean="0">
                <a:latin typeface="Comic Sans MS"/>
                <a:cs typeface="Comic Sans MS"/>
              </a:rPr>
              <a:t>) </a:t>
            </a:r>
            <a:r>
              <a:rPr lang="en-US" sz="1400" b="0" dirty="0">
                <a:latin typeface="Comic Sans MS"/>
                <a:cs typeface="Comic Sans MS"/>
              </a:rPr>
              <a:t>evenly distributed. </a:t>
            </a:r>
            <a:endParaRPr lang="en-US" sz="1400" b="0" dirty="0" smtClean="0">
              <a:latin typeface="Comic Sans MS"/>
              <a:cs typeface="Comic Sans MS"/>
            </a:endParaRPr>
          </a:p>
          <a:p>
            <a:pPr marL="228600" indent="-228600" algn="ctr">
              <a:buAutoNum type="arabicPeriod"/>
            </a:pPr>
            <a:endParaRPr lang="en-US" sz="800" b="0" dirty="0">
              <a:latin typeface="Comic Sans MS"/>
              <a:cs typeface="Comic Sans MS"/>
            </a:endParaRPr>
          </a:p>
          <a:p>
            <a:pPr marL="228600" indent="-228600" algn="ctr">
              <a:buAutoNum type="arabicPeriod"/>
            </a:pPr>
            <a:r>
              <a:rPr lang="en-US" sz="1400" b="0" dirty="0" smtClean="0">
                <a:latin typeface="Comic Sans MS"/>
                <a:cs typeface="Comic Sans MS"/>
              </a:rPr>
              <a:t>Sun </a:t>
            </a:r>
            <a:r>
              <a:rPr lang="en-US" sz="1400" b="0" dirty="0">
                <a:latin typeface="Comic Sans MS"/>
                <a:cs typeface="Comic Sans MS"/>
              </a:rPr>
              <a:t>positioned at an angle </a:t>
            </a:r>
            <a:r>
              <a:rPr lang="en-US" sz="1400" b="0" dirty="0" smtClean="0">
                <a:latin typeface="Comic Sans MS"/>
                <a:cs typeface="Comic Sans MS"/>
              </a:rPr>
              <a:t>to plant causes </a:t>
            </a:r>
            <a:r>
              <a:rPr lang="en-US" sz="1400" b="0" dirty="0" err="1" smtClean="0">
                <a:latin typeface="Comic Sans MS"/>
                <a:cs typeface="Comic Sans MS"/>
              </a:rPr>
              <a:t>auxin</a:t>
            </a:r>
            <a:r>
              <a:rPr lang="en-US" sz="1400" b="0" dirty="0" smtClean="0">
                <a:latin typeface="Comic Sans MS"/>
                <a:cs typeface="Comic Sans MS"/>
              </a:rPr>
              <a:t> </a:t>
            </a:r>
            <a:r>
              <a:rPr lang="en-US" sz="1400" b="0" dirty="0">
                <a:latin typeface="Comic Sans MS"/>
                <a:cs typeface="Comic Sans MS"/>
              </a:rPr>
              <a:t>to move the </a:t>
            </a:r>
            <a:r>
              <a:rPr lang="en-US" sz="1400" b="0" dirty="0" smtClean="0">
                <a:latin typeface="Comic Sans MS"/>
                <a:cs typeface="Comic Sans MS"/>
              </a:rPr>
              <a:t>opposite </a:t>
            </a:r>
            <a:r>
              <a:rPr lang="en-US" sz="1400" b="0" dirty="0">
                <a:latin typeface="Comic Sans MS"/>
                <a:cs typeface="Comic Sans MS"/>
              </a:rPr>
              <a:t>side of the </a:t>
            </a:r>
            <a:r>
              <a:rPr lang="en-US" sz="1400" b="0" dirty="0" smtClean="0">
                <a:latin typeface="Comic Sans MS"/>
                <a:cs typeface="Comic Sans MS"/>
              </a:rPr>
              <a:t>plant. Increased </a:t>
            </a:r>
            <a:r>
              <a:rPr lang="en-US" sz="1400" b="0" dirty="0" err="1" smtClean="0">
                <a:latin typeface="Comic Sans MS"/>
                <a:cs typeface="Comic Sans MS"/>
              </a:rPr>
              <a:t>auxin</a:t>
            </a:r>
            <a:r>
              <a:rPr lang="en-US" sz="1400" b="0" dirty="0" smtClean="0">
                <a:latin typeface="Comic Sans MS"/>
                <a:cs typeface="Comic Sans MS"/>
              </a:rPr>
              <a:t> </a:t>
            </a:r>
            <a:r>
              <a:rPr lang="en-US" sz="1400" b="0" dirty="0">
                <a:latin typeface="Comic Sans MS"/>
                <a:cs typeface="Comic Sans MS"/>
              </a:rPr>
              <a:t>next to </a:t>
            </a:r>
            <a:r>
              <a:rPr lang="en-US" sz="1400" b="0" dirty="0" smtClean="0">
                <a:latin typeface="Comic Sans MS"/>
                <a:cs typeface="Comic Sans MS"/>
              </a:rPr>
              <a:t>plant cells </a:t>
            </a:r>
            <a:r>
              <a:rPr lang="en-US" sz="1400" b="0" dirty="0">
                <a:latin typeface="Comic Sans MS"/>
                <a:cs typeface="Comic Sans MS"/>
              </a:rPr>
              <a:t>causes </a:t>
            </a:r>
            <a:r>
              <a:rPr lang="en-US" sz="1400" b="0" dirty="0" smtClean="0">
                <a:latin typeface="Comic Sans MS"/>
                <a:cs typeface="Comic Sans MS"/>
              </a:rPr>
              <a:t>them </a:t>
            </a:r>
            <a:r>
              <a:rPr lang="en-US" sz="1400" b="0" dirty="0">
                <a:latin typeface="Comic Sans MS"/>
                <a:cs typeface="Comic Sans MS"/>
              </a:rPr>
              <a:t>to </a:t>
            </a:r>
            <a:r>
              <a:rPr lang="en-US" sz="1400" b="0" dirty="0" smtClean="0">
                <a:latin typeface="Comic Sans MS"/>
                <a:cs typeface="Comic Sans MS"/>
              </a:rPr>
              <a:t>grow. </a:t>
            </a:r>
          </a:p>
          <a:p>
            <a:pPr marL="228600" indent="-228600" algn="ctr">
              <a:buAutoNum type="arabicPeriod"/>
            </a:pPr>
            <a:endParaRPr lang="en-US" sz="1000" b="0" dirty="0">
              <a:latin typeface="Comic Sans MS"/>
              <a:cs typeface="Comic Sans MS"/>
            </a:endParaRPr>
          </a:p>
          <a:p>
            <a:pPr algn="ctr"/>
            <a:r>
              <a:rPr lang="en-US" sz="1400" b="0" dirty="0" smtClean="0">
                <a:latin typeface="Comic Sans MS"/>
                <a:cs typeface="Comic Sans MS"/>
              </a:rPr>
              <a:t>3 &amp; 4. </a:t>
            </a:r>
            <a:r>
              <a:rPr lang="en-US" sz="1400" b="0" dirty="0">
                <a:latin typeface="Comic Sans MS"/>
                <a:cs typeface="Comic Sans MS"/>
              </a:rPr>
              <a:t>This results in </a:t>
            </a:r>
            <a:r>
              <a:rPr lang="en-US" sz="1400" b="0" dirty="0" smtClean="0">
                <a:latin typeface="Comic Sans MS"/>
                <a:cs typeface="Comic Sans MS"/>
              </a:rPr>
              <a:t>the plant </a:t>
            </a:r>
            <a:r>
              <a:rPr lang="en-US" sz="1400" b="0" dirty="0">
                <a:latin typeface="Comic Sans MS"/>
                <a:cs typeface="Comic Sans MS"/>
              </a:rPr>
              <a:t>growing toward the sun. </a:t>
            </a:r>
            <a:endParaRPr lang="en-US" sz="1400" b="0" dirty="0" smtClean="0">
              <a:latin typeface="Comic Sans MS"/>
              <a:cs typeface="Comic Sans MS"/>
            </a:endParaRPr>
          </a:p>
          <a:p>
            <a:pPr algn="ctr"/>
            <a:endParaRPr lang="en-US" sz="1000" b="0" dirty="0">
              <a:latin typeface="Comic Sans MS"/>
              <a:cs typeface="Comic Sans MS"/>
            </a:endParaRPr>
          </a:p>
          <a:p>
            <a:pPr algn="ctr"/>
            <a:r>
              <a:rPr lang="en-US" sz="1400" dirty="0" smtClean="0">
                <a:solidFill>
                  <a:srgbClr val="CC196A"/>
                </a:solidFill>
                <a:latin typeface="Comic Sans MS"/>
                <a:cs typeface="Comic Sans MS"/>
              </a:rPr>
              <a:t>WATCH THIS! </a:t>
            </a:r>
          </a:p>
          <a:p>
            <a:pPr algn="ctr"/>
            <a:r>
              <a:rPr lang="en-US" sz="1400" b="0" dirty="0" smtClean="0">
                <a:latin typeface="Comic Sans MS"/>
                <a:cs typeface="Comic Sans MS"/>
                <a:hlinkClick r:id="rId7"/>
              </a:rPr>
              <a:t>Plant Physiology: Phototrophic Response </a:t>
            </a:r>
            <a:endParaRPr lang="en-US" sz="1400" b="0" dirty="0" smtClean="0">
              <a:latin typeface="Comic Sans MS"/>
              <a:cs typeface="Comic Sans MS"/>
            </a:endParaRPr>
          </a:p>
          <a:p>
            <a:pPr algn="ctr"/>
            <a:r>
              <a:rPr lang="en-US" sz="1200" b="0" dirty="0" smtClean="0">
                <a:latin typeface="Comic Sans MS"/>
                <a:cs typeface="Comic Sans MS"/>
              </a:rPr>
              <a:t>from Encyclopedia Britannica.</a:t>
            </a:r>
            <a:endParaRPr lang="en-US" sz="1400" b="0" dirty="0" smtClean="0">
              <a:latin typeface="Comic Sans MS"/>
              <a:cs typeface="Comic Sans MS"/>
            </a:endParaRPr>
          </a:p>
          <a:p>
            <a:endParaRPr lang="en-US" sz="1200" b="0" dirty="0">
              <a:latin typeface="Comic Sans MS"/>
              <a:cs typeface="Comic Sans MS"/>
            </a:endParaRPr>
          </a:p>
        </p:txBody>
      </p:sp>
      <p:sp>
        <p:nvSpPr>
          <p:cNvPr id="10" name="Text Box 24"/>
          <p:cNvSpPr txBox="1">
            <a:spLocks noChangeArrowheads="1"/>
          </p:cNvSpPr>
          <p:nvPr/>
        </p:nvSpPr>
        <p:spPr bwMode="auto">
          <a:xfrm>
            <a:off x="0" y="6610290"/>
            <a:ext cx="3581400" cy="24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smtClean="0">
                <a:latin typeface="Comic Sans MS" pitchFamily="66" charset="0"/>
              </a:rPr>
              <a:t>Images: Jade Plant, T. Port; </a:t>
            </a:r>
            <a:r>
              <a:rPr lang="en-US" altLang="en-US" sz="1000" b="0" dirty="0" err="1" smtClean="0">
                <a:latin typeface="Comic Sans MS" pitchFamily="66" charset="0"/>
                <a:hlinkClick r:id="rId8"/>
              </a:rPr>
              <a:t>Phototrophism</a:t>
            </a:r>
            <a:r>
              <a:rPr lang="en-US" altLang="en-US" sz="1000" b="0" dirty="0" smtClean="0">
                <a:latin typeface="Comic Sans MS" pitchFamily="66" charset="0"/>
              </a:rPr>
              <a:t>, Wiki</a:t>
            </a:r>
            <a:endParaRPr lang="en-US" altLang="en-US" sz="1000" b="0" dirty="0">
              <a:latin typeface="Comic Sans MS" pitchFamily="66" charset="0"/>
            </a:endParaRPr>
          </a:p>
        </p:txBody>
      </p:sp>
      <p:sp>
        <p:nvSpPr>
          <p:cNvPr id="11" name="TextBox 10"/>
          <p:cNvSpPr txBox="1"/>
          <p:nvPr/>
        </p:nvSpPr>
        <p:spPr>
          <a:xfrm>
            <a:off x="2209800" y="1143000"/>
            <a:ext cx="1371600" cy="1477327"/>
          </a:xfrm>
          <a:prstGeom prst="rect">
            <a:avLst/>
          </a:prstGeom>
          <a:noFill/>
        </p:spPr>
        <p:txBody>
          <a:bodyPr wrap="square" rtlCol="0">
            <a:spAutoFit/>
          </a:bodyPr>
          <a:lstStyle/>
          <a:p>
            <a:pPr algn="ctr"/>
            <a:r>
              <a:rPr lang="en-US" dirty="0">
                <a:latin typeface="Comic Sans MS" pitchFamily="66" charset="0"/>
                <a:hlinkClick r:id="rId9"/>
              </a:rPr>
              <a:t>Plant Trophisms</a:t>
            </a:r>
            <a:r>
              <a:rPr lang="en-US" dirty="0">
                <a:latin typeface="Comic Sans MS" pitchFamily="66" charset="0"/>
              </a:rPr>
              <a:t> </a:t>
            </a:r>
            <a:r>
              <a:rPr lang="en-US" dirty="0" smtClean="0">
                <a:latin typeface="Comic Sans MS" pitchFamily="66" charset="0"/>
              </a:rPr>
              <a:t>  </a:t>
            </a:r>
            <a:endParaRPr lang="en-US" sz="1100" b="0" dirty="0">
              <a:latin typeface="Comic Sans MS" pitchFamily="66" charset="0"/>
            </a:endParaRPr>
          </a:p>
          <a:p>
            <a:pPr algn="ctr"/>
            <a:endParaRPr lang="en-US" sz="400" b="0" dirty="0" smtClean="0">
              <a:latin typeface="Comic Sans MS" pitchFamily="66" charset="0"/>
            </a:endParaRPr>
          </a:p>
          <a:p>
            <a:pPr algn="ctr"/>
            <a:r>
              <a:rPr lang="en-US" sz="1100" b="0" dirty="0" smtClean="0">
                <a:latin typeface="Comic Sans MS" pitchFamily="66" charset="0"/>
              </a:rPr>
              <a:t>animation from WH </a:t>
            </a:r>
            <a:r>
              <a:rPr lang="en-US" sz="1100" b="0" dirty="0">
                <a:latin typeface="Comic Sans MS" pitchFamily="66" charset="0"/>
              </a:rPr>
              <a:t>Freeman</a:t>
            </a:r>
            <a:r>
              <a:rPr lang="en-US" dirty="0">
                <a:latin typeface="Comic Sans MS" pitchFamily="66" charset="0"/>
              </a:rPr>
              <a:t>.</a:t>
            </a:r>
            <a:endParaRPr lang="en-US" sz="1200" dirty="0">
              <a:latin typeface="Comic Sans MS" pitchFamily="66" charset="0"/>
            </a:endParaRPr>
          </a:p>
          <a:p>
            <a:pPr algn="ctr"/>
            <a:endParaRPr lang="en-US" dirty="0"/>
          </a:p>
        </p:txBody>
      </p:sp>
    </p:spTree>
    <p:extLst>
      <p:ext uri="{BB962C8B-B14F-4D97-AF65-F5344CB8AC3E}">
        <p14:creationId xmlns:p14="http://schemas.microsoft.com/office/powerpoint/2010/main" val="19741998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086600" cy="381000"/>
          </a:xfrm>
        </p:spPr>
        <p:txBody>
          <a:bodyPr/>
          <a:lstStyle/>
          <a:p>
            <a:pPr algn="l"/>
            <a:r>
              <a:rPr lang="en-US" sz="2000" i="1" dirty="0" smtClean="0">
                <a:solidFill>
                  <a:schemeClr val="tx1"/>
                </a:solidFill>
                <a:latin typeface="Comic Sans MS"/>
                <a:cs typeface="Comic Sans MS"/>
              </a:rPr>
              <a:t/>
            </a:r>
            <a:br>
              <a:rPr lang="en-US" sz="2000" i="1" dirty="0" smtClean="0">
                <a:solidFill>
                  <a:schemeClr val="tx1"/>
                </a:solidFill>
                <a:latin typeface="Comic Sans MS"/>
                <a:cs typeface="Comic Sans MS"/>
              </a:rPr>
            </a:br>
            <a:r>
              <a:rPr lang="en-US" sz="2000" i="1" dirty="0">
                <a:solidFill>
                  <a:schemeClr val="tx1"/>
                </a:solidFill>
                <a:latin typeface="Comic Sans MS"/>
                <a:cs typeface="Comic Sans MS"/>
              </a:rPr>
              <a:t/>
            </a:r>
            <a:br>
              <a:rPr lang="en-US" sz="2000" i="1" dirty="0">
                <a:solidFill>
                  <a:schemeClr val="tx1"/>
                </a:solidFill>
                <a:latin typeface="Comic Sans MS"/>
                <a:cs typeface="Comic Sans MS"/>
              </a:rPr>
            </a:br>
            <a:r>
              <a:rPr lang="en-US" sz="2000" i="1" dirty="0" smtClean="0">
                <a:solidFill>
                  <a:schemeClr val="tx1"/>
                </a:solidFill>
                <a:latin typeface="Comic Sans MS"/>
                <a:cs typeface="Comic Sans MS"/>
              </a:rPr>
              <a:t>Like All Living Things</a:t>
            </a:r>
            <a:r>
              <a:rPr lang="en-US" sz="2400" i="1" dirty="0" smtClean="0">
                <a:solidFill>
                  <a:srgbClr val="404040"/>
                </a:solidFill>
                <a:latin typeface="Comic Sans MS"/>
                <a:cs typeface="Comic Sans MS"/>
              </a:rPr>
              <a:t>, Plant Need To Reproduce!</a:t>
            </a:r>
            <a:br>
              <a:rPr lang="en-US" sz="2400" i="1" dirty="0" smtClean="0">
                <a:solidFill>
                  <a:srgbClr val="404040"/>
                </a:solidFill>
                <a:latin typeface="Comic Sans MS"/>
                <a:cs typeface="Comic Sans MS"/>
              </a:rPr>
            </a:br>
            <a:endParaRPr lang="en-US" b="1" dirty="0">
              <a:solidFill>
                <a:srgbClr val="404040"/>
              </a:solidFill>
              <a:latin typeface="Comic Sans MS"/>
              <a:cs typeface="Comic Sans MS"/>
            </a:endParaRPr>
          </a:p>
        </p:txBody>
      </p:sp>
      <p:sp>
        <p:nvSpPr>
          <p:cNvPr id="6"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a:t>
            </a:r>
            <a:r>
              <a:rPr lang="en-US" altLang="en-US" sz="1000" b="0" dirty="0" smtClean="0">
                <a:latin typeface="Comic Sans MS" pitchFamily="66" charset="0"/>
                <a:hlinkClick r:id="rId3"/>
              </a:rPr>
              <a:t>Biology </a:t>
            </a:r>
            <a:r>
              <a:rPr lang="en-US" altLang="en-US" sz="1000" b="0" dirty="0">
                <a:latin typeface="Comic Sans MS" pitchFamily="66" charset="0"/>
                <a:hlinkClick r:id="rId3"/>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590800"/>
            <a:ext cx="3781353"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Ragwee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762001"/>
            <a:ext cx="2133600" cy="2590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itle 1"/>
          <p:cNvSpPr txBox="1">
            <a:spLocks/>
          </p:cNvSpPr>
          <p:nvPr/>
        </p:nvSpPr>
        <p:spPr bwMode="auto">
          <a:xfrm>
            <a:off x="2819400" y="914400"/>
            <a:ext cx="205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200" b="1" dirty="0" smtClean="0">
                <a:solidFill>
                  <a:srgbClr val="CC196A"/>
                </a:solidFill>
                <a:latin typeface="Comic Sans MS"/>
                <a:cs typeface="Comic Sans MS"/>
              </a:rPr>
              <a:t>Flowering </a:t>
            </a:r>
            <a:br>
              <a:rPr lang="en-US" sz="3200" b="1" dirty="0" smtClean="0">
                <a:solidFill>
                  <a:srgbClr val="CC196A"/>
                </a:solidFill>
                <a:latin typeface="Comic Sans MS"/>
                <a:cs typeface="Comic Sans MS"/>
              </a:rPr>
            </a:br>
            <a:r>
              <a:rPr lang="en-US" sz="3200" b="1" dirty="0" smtClean="0">
                <a:solidFill>
                  <a:srgbClr val="CC196A"/>
                </a:solidFill>
                <a:latin typeface="Comic Sans MS"/>
                <a:cs typeface="Comic Sans MS"/>
              </a:rPr>
              <a:t>Plants</a:t>
            </a:r>
            <a:endParaRPr lang="en-US" sz="4000" b="1" dirty="0">
              <a:solidFill>
                <a:srgbClr val="CC196A"/>
              </a:solidFill>
              <a:latin typeface="Comic Sans MS"/>
              <a:cs typeface="Comic Sans MS"/>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0" y="3733800"/>
            <a:ext cx="3810000"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5400" y="762000"/>
            <a:ext cx="3657600" cy="3207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red-rose2-SI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0" y="5105400"/>
            <a:ext cx="1371600" cy="1378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 Box 24"/>
          <p:cNvSpPr txBox="1">
            <a:spLocks noChangeArrowheads="1"/>
          </p:cNvSpPr>
          <p:nvPr/>
        </p:nvSpPr>
        <p:spPr bwMode="auto">
          <a:xfrm>
            <a:off x="0" y="6457890"/>
            <a:ext cx="396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10"/>
              </a:rPr>
              <a:t>Ragweed</a:t>
            </a:r>
            <a:r>
              <a:rPr lang="en-US" altLang="en-US" sz="1000" b="0" dirty="0" smtClean="0">
                <a:latin typeface="Comic Sans MS" pitchFamily="66" charset="0"/>
              </a:rPr>
              <a:t>, </a:t>
            </a:r>
            <a:r>
              <a:rPr lang="en-US" altLang="en-US" sz="1000" b="0" dirty="0" smtClean="0">
                <a:latin typeface="Comic Sans MS" pitchFamily="66" charset="0"/>
                <a:hlinkClick r:id="rId11"/>
              </a:rPr>
              <a:t>Oak flowers</a:t>
            </a:r>
            <a:r>
              <a:rPr lang="en-US" altLang="en-US" sz="1000" b="0" dirty="0" smtClean="0">
                <a:latin typeface="Comic Sans MS" pitchFamily="66" charset="0"/>
              </a:rPr>
              <a:t>, Wiki; Daisy and</a:t>
            </a:r>
            <a:r>
              <a:rPr lang="en-US" altLang="en-US" sz="1000" b="0" i="1" dirty="0" smtClean="0">
                <a:latin typeface="Comic Sans MS" pitchFamily="66" charset="0"/>
              </a:rPr>
              <a:t> Echinacea </a:t>
            </a:r>
            <a:r>
              <a:rPr lang="en-US" altLang="en-US" sz="1000" b="0" dirty="0" smtClean="0">
                <a:latin typeface="Comic Sans MS" pitchFamily="66" charset="0"/>
              </a:rPr>
              <a:t>with Eastern Tiger Swallowtail feeding, Rose T. Port</a:t>
            </a:r>
            <a:endParaRPr lang="en-US" altLang="en-US" sz="1000" b="0" dirty="0">
              <a:latin typeface="Comic Sans MS" pitchFamily="66" charset="0"/>
            </a:endParaRPr>
          </a:p>
        </p:txBody>
      </p:sp>
      <p:sp>
        <p:nvSpPr>
          <p:cNvPr id="17" name="Text Box 24"/>
          <p:cNvSpPr txBox="1">
            <a:spLocks noChangeArrowheads="1"/>
          </p:cNvSpPr>
          <p:nvPr/>
        </p:nvSpPr>
        <p:spPr bwMode="auto">
          <a:xfrm>
            <a:off x="3276600" y="4724400"/>
            <a:ext cx="914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2000" dirty="0" smtClean="0">
                <a:latin typeface="Comic Sans MS" pitchFamily="66" charset="0"/>
                <a:hlinkClick r:id="rId12"/>
              </a:rPr>
              <a:t>Lets Talk About Sex!</a:t>
            </a:r>
            <a:endParaRPr lang="en-US" altLang="en-US" sz="2000" dirty="0">
              <a:latin typeface="Comic Sans MS" pitchFamily="66" charset="0"/>
            </a:endParaRPr>
          </a:p>
        </p:txBody>
      </p:sp>
    </p:spTree>
    <p:extLst>
      <p:ext uri="{BB962C8B-B14F-4D97-AF65-F5344CB8AC3E}">
        <p14:creationId xmlns:p14="http://schemas.microsoft.com/office/powerpoint/2010/main" val="32951465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848600" cy="609600"/>
          </a:xfrm>
        </p:spPr>
        <p:txBody>
          <a:bodyPr/>
          <a:lstStyle/>
          <a:p>
            <a:pPr algn="l"/>
            <a:r>
              <a:rPr lang="en-US" sz="4000" b="1" dirty="0" smtClean="0">
                <a:solidFill>
                  <a:srgbClr val="C700C7"/>
                </a:solidFill>
                <a:latin typeface="Comic Sans MS"/>
                <a:cs typeface="Comic Sans MS"/>
              </a:rPr>
              <a:t>Insect Pollinated Flowers</a:t>
            </a:r>
            <a:endParaRPr lang="en-US" sz="5400" dirty="0">
              <a:solidFill>
                <a:srgbClr val="C700C7"/>
              </a:solidFill>
              <a:latin typeface="Comic Sans MS"/>
              <a:cs typeface="Comic Sans MS"/>
            </a:endParaRPr>
          </a:p>
        </p:txBody>
      </p:sp>
      <p:sp>
        <p:nvSpPr>
          <p:cNvPr id="6"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a:t>
            </a:r>
            <a:r>
              <a:rPr lang="en-US" altLang="en-US" sz="1000" b="0" dirty="0" smtClean="0">
                <a:latin typeface="Comic Sans MS" pitchFamily="66" charset="0"/>
                <a:hlinkClick r:id="rId3"/>
              </a:rPr>
              <a:t>Biology </a:t>
            </a:r>
            <a:r>
              <a:rPr lang="en-US" altLang="en-US" sz="1000" b="0" dirty="0">
                <a:latin typeface="Comic Sans MS" pitchFamily="66" charset="0"/>
                <a:hlinkClick r:id="rId3"/>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
        <p:nvSpPr>
          <p:cNvPr id="10" name="Text Box 24"/>
          <p:cNvSpPr txBox="1">
            <a:spLocks noChangeArrowheads="1"/>
          </p:cNvSpPr>
          <p:nvPr/>
        </p:nvSpPr>
        <p:spPr bwMode="auto">
          <a:xfrm>
            <a:off x="1210" y="6297954"/>
            <a:ext cx="4648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smtClean="0">
                <a:latin typeface="Comic Sans MS" pitchFamily="66" charset="0"/>
              </a:rPr>
              <a:t>Images: Top row - Daisy, Red </a:t>
            </a:r>
            <a:r>
              <a:rPr lang="en-US" altLang="en-US" sz="1000" b="0" dirty="0" err="1" smtClean="0">
                <a:latin typeface="Comic Sans MS" pitchFamily="66" charset="0"/>
              </a:rPr>
              <a:t>Crocosmia</a:t>
            </a:r>
            <a:r>
              <a:rPr lang="en-US" altLang="en-US" sz="1000" b="0" dirty="0" smtClean="0">
                <a:latin typeface="Comic Sans MS" pitchFamily="66" charset="0"/>
              </a:rPr>
              <a:t>, Moth Orchid, Rose, T. Port;  Bottom row - </a:t>
            </a:r>
            <a:r>
              <a:rPr lang="en-US" altLang="en-US" sz="1000" b="0" i="1" dirty="0" smtClean="0">
                <a:latin typeface="Comic Sans MS" pitchFamily="66" charset="0"/>
              </a:rPr>
              <a:t> Echinacea </a:t>
            </a:r>
            <a:r>
              <a:rPr lang="en-US" altLang="en-US" sz="1000" b="0" dirty="0" smtClean="0">
                <a:latin typeface="Comic Sans MS" pitchFamily="66" charset="0"/>
              </a:rPr>
              <a:t>with Eastern Tiger Swallowtail feeding, T Port; </a:t>
            </a:r>
            <a:r>
              <a:rPr lang="en-US" altLang="en-US" sz="1000" b="0" dirty="0" smtClean="0">
                <a:latin typeface="Comic Sans MS" pitchFamily="66" charset="0"/>
                <a:hlinkClick r:id="rId5"/>
              </a:rPr>
              <a:t>Carrion flower with fly pollinator</a:t>
            </a:r>
            <a:r>
              <a:rPr lang="en-US" altLang="en-US" sz="1000" b="0" dirty="0" smtClean="0">
                <a:latin typeface="Comic Sans MS" pitchFamily="66" charset="0"/>
              </a:rPr>
              <a:t>, Wiki; Wasp Pollinated Orchid</a:t>
            </a:r>
            <a:endParaRPr lang="en-US" altLang="en-US" sz="1000" b="0" dirty="0">
              <a:latin typeface="Comic Sans MS" pitchFamily="66" charset="0"/>
            </a:endParaRPr>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3637" r="-1349"/>
          <a:stretch/>
        </p:blipFill>
        <p:spPr>
          <a:xfrm>
            <a:off x="228600" y="3505200"/>
            <a:ext cx="38100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1524000"/>
            <a:ext cx="29718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itle 1"/>
          <p:cNvSpPr txBox="1">
            <a:spLocks/>
          </p:cNvSpPr>
          <p:nvPr/>
        </p:nvSpPr>
        <p:spPr bwMode="auto">
          <a:xfrm>
            <a:off x="457200" y="838200"/>
            <a:ext cx="662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dirty="0" smtClean="0">
                <a:solidFill>
                  <a:schemeClr val="tx1"/>
                </a:solidFill>
                <a:latin typeface="Courier"/>
                <a:cs typeface="Courier"/>
              </a:rPr>
              <a:t>Advertising, Bribery </a:t>
            </a:r>
            <a:r>
              <a:rPr lang="en-US" sz="2400" b="0" i="1" dirty="0" smtClean="0">
                <a:solidFill>
                  <a:schemeClr val="tx1"/>
                </a:solidFill>
                <a:latin typeface="Courier"/>
                <a:cs typeface="Courier"/>
              </a:rPr>
              <a:t>and </a:t>
            </a:r>
            <a:r>
              <a:rPr lang="en-US" sz="2400" dirty="0" smtClean="0">
                <a:solidFill>
                  <a:schemeClr val="tx1"/>
                </a:solidFill>
                <a:latin typeface="Courier"/>
                <a:cs typeface="Courier"/>
              </a:rPr>
              <a:t>Deception!</a:t>
            </a:r>
            <a:endParaRPr lang="en-US" sz="4000" dirty="0">
              <a:solidFill>
                <a:srgbClr val="008000"/>
              </a:solidFill>
              <a:latin typeface="Courier"/>
              <a:cs typeface="Courier"/>
            </a:endParaRPr>
          </a:p>
        </p:txBody>
      </p:sp>
      <p:pic>
        <p:nvPicPr>
          <p:cNvPr id="3" name="Picture 2" descr="pollinators_20121229_1380021327.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0800" y="1676400"/>
            <a:ext cx="2514600"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crocosmia-SI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0400" y="1676400"/>
            <a:ext cx="27432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red-rose2-SIL.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5319" y="228600"/>
            <a:ext cx="1743881"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orchid-phalaenopsis2-SIL.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38800" y="1371600"/>
            <a:ext cx="1830702" cy="1345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carrion-flower.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86200" y="3581400"/>
            <a:ext cx="2733786"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p:cNvSpPr txBox="1"/>
          <p:nvPr/>
        </p:nvSpPr>
        <p:spPr>
          <a:xfrm>
            <a:off x="304800" y="4495800"/>
            <a:ext cx="1676400" cy="1538883"/>
          </a:xfrm>
          <a:prstGeom prst="rect">
            <a:avLst/>
          </a:prstGeom>
          <a:noFill/>
        </p:spPr>
        <p:txBody>
          <a:bodyPr wrap="square" rtlCol="0">
            <a:spAutoFit/>
          </a:bodyPr>
          <a:lstStyle/>
          <a:p>
            <a:r>
              <a:rPr lang="en-US" sz="1400" dirty="0" smtClean="0">
                <a:latin typeface="Comic Sans MS" pitchFamily="66" charset="0"/>
              </a:rPr>
              <a:t>WATCH </a:t>
            </a:r>
          </a:p>
          <a:p>
            <a:r>
              <a:rPr lang="en-US" sz="1400" dirty="0" err="1" smtClean="0">
                <a:latin typeface="Comic Sans MS" pitchFamily="66" charset="0"/>
              </a:rPr>
              <a:t>THIS!</a:t>
            </a:r>
            <a:r>
              <a:rPr lang="en-US" sz="1400" dirty="0" err="1" smtClean="0">
                <a:latin typeface="Comic Sans MS" pitchFamily="66" charset="0"/>
                <a:hlinkClick r:id="rId13"/>
              </a:rPr>
              <a:t>Plant</a:t>
            </a:r>
            <a:r>
              <a:rPr lang="en-US" sz="1400" dirty="0" smtClean="0">
                <a:latin typeface="Comic Sans MS" pitchFamily="66" charset="0"/>
                <a:hlinkClick r:id="rId13"/>
              </a:rPr>
              <a:t> </a:t>
            </a:r>
            <a:r>
              <a:rPr lang="en-US" sz="1400" dirty="0">
                <a:latin typeface="Comic Sans MS" pitchFamily="66" charset="0"/>
                <a:hlinkClick r:id="rId13"/>
              </a:rPr>
              <a:t>Reproduction: Methods of Pollination</a:t>
            </a:r>
            <a:r>
              <a:rPr lang="en-US" sz="1400" dirty="0">
                <a:latin typeface="Comic Sans MS" pitchFamily="66" charset="0"/>
              </a:rPr>
              <a:t> </a:t>
            </a:r>
            <a:r>
              <a:rPr lang="en-US" sz="1000" b="0" dirty="0">
                <a:latin typeface="Comic Sans MS" pitchFamily="66" charset="0"/>
              </a:rPr>
              <a:t>from Encyclopedia Britannica</a:t>
            </a:r>
            <a:r>
              <a:rPr lang="en-US" sz="1000" b="0" dirty="0" smtClean="0">
                <a:latin typeface="Comic Sans MS" pitchFamily="66" charset="0"/>
              </a:rPr>
              <a:t>.</a:t>
            </a:r>
            <a:endParaRPr lang="en-US" sz="1000" b="0" dirty="0">
              <a:latin typeface="Comic Sans MS" pitchFamily="66" charset="0"/>
            </a:endParaRPr>
          </a:p>
        </p:txBody>
      </p:sp>
    </p:spTree>
    <p:extLst>
      <p:ext uri="{BB962C8B-B14F-4D97-AF65-F5344CB8AC3E}">
        <p14:creationId xmlns:p14="http://schemas.microsoft.com/office/powerpoint/2010/main" val="16800015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16347</TotalTime>
  <Words>1811</Words>
  <Application>Microsoft Macintosh PowerPoint</Application>
  <PresentationFormat>On-screen Show (4:3)</PresentationFormat>
  <Paragraphs>173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PowerPoint Presentation</vt:lpstr>
      <vt:lpstr>PowerPoint Presentation</vt:lpstr>
      <vt:lpstr>PowerPoint Presentation</vt:lpstr>
      <vt:lpstr>PowerPoint Presentation</vt:lpstr>
      <vt:lpstr>What Do Plants Need?</vt:lpstr>
      <vt:lpstr>Plants have different strategies  to get what they need.</vt:lpstr>
      <vt:lpstr>Plant Need Light!             Phototrophism &amp; Light  </vt:lpstr>
      <vt:lpstr>  Like All Living Things, Plant Need To Reproduce! </vt:lpstr>
      <vt:lpstr>Insect Pollinated Flowers</vt:lpstr>
      <vt:lpstr>Flowering Plant Reproductive Parts</vt:lpstr>
      <vt:lpstr>As with phototrophism, plants  respond to stimuli in other ways as well.</vt:lpstr>
      <vt:lpstr>Your Cute Baby Crassula   (Jade Plants) </vt:lpstr>
      <vt:lpstr>Plant Cell (Eukaryote)</vt:lpstr>
      <vt:lpstr>PowerPoint Presentation</vt:lpstr>
    </vt:vector>
  </TitlesOfParts>
  <Manager/>
  <Company>GVSU</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of Flowing Plants Introduction PowerPoint Lecture</dc:title>
  <dc:subject/>
  <dc:creator>Tami Port</dc:creator>
  <cp:keywords>introduction to flowing plant ppt lecture, botany powerpoint lecture, introduction to plants lectureppt</cp:keywords>
  <dc:description/>
  <cp:lastModifiedBy>Voicemail</cp:lastModifiedBy>
  <cp:revision>309</cp:revision>
  <dcterms:created xsi:type="dcterms:W3CDTF">2007-09-10T15:59:12Z</dcterms:created>
  <dcterms:modified xsi:type="dcterms:W3CDTF">2015-02-20T16:56:56Z</dcterms:modified>
  <cp:category>Biology Botany Basics PowerPoint Lecture</cp:category>
</cp:coreProperties>
</file>