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49" r:id="rId2"/>
    <p:sldId id="264" r:id="rId3"/>
    <p:sldId id="392" r:id="rId4"/>
    <p:sldId id="293" r:id="rId5"/>
    <p:sldId id="381" r:id="rId6"/>
    <p:sldId id="384" r:id="rId7"/>
    <p:sldId id="382" r:id="rId8"/>
    <p:sldId id="383" r:id="rId9"/>
    <p:sldId id="385" r:id="rId10"/>
    <p:sldId id="389" r:id="rId11"/>
    <p:sldId id="387" r:id="rId12"/>
    <p:sldId id="386" r:id="rId13"/>
    <p:sldId id="388" r:id="rId14"/>
    <p:sldId id="390" r:id="rId15"/>
    <p:sldId id="391"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C7CD"/>
    <a:srgbClr val="1885FF"/>
    <a:srgbClr val="000084"/>
    <a:srgbClr val="FF9900"/>
    <a:srgbClr val="FFCC00"/>
    <a:srgbClr val="CC3AF4"/>
    <a:srgbClr val="FF0000"/>
    <a:srgbClr val="3366FF"/>
    <a:srgbClr val="0080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7" d="100"/>
          <a:sy n="57" d="100"/>
        </p:scale>
        <p:origin x="-2064" y="-104"/>
      </p:cViewPr>
      <p:guideLst>
        <p:guide orient="horz" pos="2160"/>
        <p:guide pos="2880"/>
      </p:guideLst>
    </p:cSldViewPr>
  </p:slideViewPr>
  <p:notesTextViewPr>
    <p:cViewPr>
      <p:scale>
        <a:sx n="100" d="100"/>
        <a:sy n="100" d="100"/>
      </p:scale>
      <p:origin x="0" y="0"/>
    </p:cViewPr>
  </p:notesTextViewPr>
  <p:notesViewPr>
    <p:cSldViewPr>
      <p:cViewPr varScale="1">
        <p:scale>
          <a:sx n="60" d="100"/>
          <a:sy n="60" d="100"/>
        </p:scale>
        <p:origin x="-186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US"/>
          </a:p>
        </p:txBody>
      </p:sp>
      <p:sp>
        <p:nvSpPr>
          <p:cNvPr id="24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7785D528-2805-CF45-8035-EBA58040E722}" type="slidenum">
              <a:rPr lang="en-US"/>
              <a:pPr>
                <a:defRPr/>
              </a:pPr>
              <a:t>‹#›</a:t>
            </a:fld>
            <a:endParaRPr lang="en-US"/>
          </a:p>
        </p:txBody>
      </p:sp>
    </p:spTree>
    <p:extLst>
      <p:ext uri="{BB962C8B-B14F-4D97-AF65-F5344CB8AC3E}">
        <p14:creationId xmlns:p14="http://schemas.microsoft.com/office/powerpoint/2010/main" val="646728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EEA7BCD4-DA3A-9547-915D-6CE3E172F92B}" type="slidenum">
              <a:rPr lang="en-US" smtClean="0">
                <a:cs typeface="Arial" charset="0"/>
              </a:rPr>
              <a:pPr eaLnBrk="1" hangingPunct="1">
                <a:defRPr/>
              </a:pPr>
              <a:t>1</a:t>
            </a:fld>
            <a:endParaRPr lang="en-US" smtClean="0">
              <a:cs typeface="Arial"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a:cs typeface="+mn-cs"/>
              </a:rPr>
              <a:t>Welcome to Science Prof Online PowerPoint Resources!</a:t>
            </a:r>
          </a:p>
          <a:p>
            <a:pPr eaLnBrk="1" hangingPunct="1">
              <a:defRPr/>
            </a:pPr>
            <a:r>
              <a:rPr lang="en-US">
                <a:cs typeface="+mn-cs"/>
              </a:rPr>
              <a:t>This PowerPoint Presentation comes from the Virtual Cell Biology Classroom of Science Prof Online, and, as such, is licensed under Creative Commons Attribution-ShareAlike 3.0.; meaning you can download, share and alter any of this presentation, but you can</a:t>
            </a:r>
            <a:r>
              <a:rPr lang="ja-JP" altLang="en-US">
                <a:cs typeface="+mn-cs"/>
              </a:rPr>
              <a:t>’</a:t>
            </a:r>
            <a:r>
              <a:rPr lang="en-US">
                <a:cs typeface="+mn-cs"/>
              </a:rPr>
              <a:t>t sell it or repackage and sell any part of it. Please credit Science Prof Online as the source of this presentation.  Please abide by credited image copyrights.  Thank you for using this resource.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EC045F2D-2C0E-C846-8B2B-D0C95798DB2F}" type="slidenum">
              <a:rPr lang="en-US" smtClean="0"/>
              <a:pPr eaLnBrk="1" hangingPunct="1">
                <a:defRPr/>
              </a:pPr>
              <a:t>10</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914400" y="4343400"/>
            <a:ext cx="5029200" cy="41148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EC045F2D-2C0E-C846-8B2B-D0C95798DB2F}" type="slidenum">
              <a:rPr lang="en-US" smtClean="0"/>
              <a:pPr eaLnBrk="1" hangingPunct="1">
                <a:defRPr/>
              </a:pPr>
              <a:t>11</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914400" y="4343400"/>
            <a:ext cx="5029200" cy="41148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EC045F2D-2C0E-C846-8B2B-D0C95798DB2F}" type="slidenum">
              <a:rPr lang="en-US" smtClean="0"/>
              <a:pPr eaLnBrk="1" hangingPunct="1">
                <a:defRPr/>
              </a:pPr>
              <a:t>12</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914400" y="4343400"/>
            <a:ext cx="5029200" cy="41148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EC045F2D-2C0E-C846-8B2B-D0C95798DB2F}" type="slidenum">
              <a:rPr lang="en-US" smtClean="0"/>
              <a:pPr eaLnBrk="1" hangingPunct="1">
                <a:defRPr/>
              </a:pPr>
              <a:t>13</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914400" y="4343400"/>
            <a:ext cx="5029200" cy="41148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EC045F2D-2C0E-C846-8B2B-D0C95798DB2F}" type="slidenum">
              <a:rPr lang="en-US" smtClean="0"/>
              <a:pPr eaLnBrk="1" hangingPunct="1">
                <a:defRPr/>
              </a:pPr>
              <a:t>15</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914400" y="4343400"/>
            <a:ext cx="5029200" cy="41148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A4510413-31B1-4E4D-AAD1-AAF228C902A9}" type="slidenum">
              <a:rPr lang="en-US" smtClean="0"/>
              <a:pPr eaLnBrk="1" hangingPunct="1">
                <a:defRPr/>
              </a:pPr>
              <a:t>2</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A4510413-31B1-4E4D-AAD1-AAF228C902A9}" type="slidenum">
              <a:rPr lang="en-US" smtClean="0"/>
              <a:pPr eaLnBrk="1" hangingPunct="1">
                <a:defRPr/>
              </a:pPr>
              <a:t>3</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EC045F2D-2C0E-C846-8B2B-D0C95798DB2F}" type="slidenum">
              <a:rPr lang="en-US" smtClean="0"/>
              <a:pPr eaLnBrk="1" hangingPunct="1">
                <a:defRPr/>
              </a:pPr>
              <a:t>4</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914400" y="4343400"/>
            <a:ext cx="5029200" cy="41148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EC045F2D-2C0E-C846-8B2B-D0C95798DB2F}" type="slidenum">
              <a:rPr lang="en-US" smtClean="0"/>
              <a:pPr eaLnBrk="1" hangingPunct="1">
                <a:defRPr/>
              </a:pPr>
              <a:t>5</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914400" y="4343400"/>
            <a:ext cx="5029200" cy="41148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EC045F2D-2C0E-C846-8B2B-D0C95798DB2F}" type="slidenum">
              <a:rPr lang="en-US" smtClean="0"/>
              <a:pPr eaLnBrk="1" hangingPunct="1">
                <a:defRPr/>
              </a:pPr>
              <a:t>6</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914400" y="4343400"/>
            <a:ext cx="5029200" cy="41148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EC045F2D-2C0E-C846-8B2B-D0C95798DB2F}" type="slidenum">
              <a:rPr lang="en-US" smtClean="0"/>
              <a:pPr eaLnBrk="1" hangingPunct="1">
                <a:defRPr/>
              </a:pPr>
              <a:t>7</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914400" y="4343400"/>
            <a:ext cx="5029200" cy="41148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EC045F2D-2C0E-C846-8B2B-D0C95798DB2F}" type="slidenum">
              <a:rPr lang="en-US" smtClean="0"/>
              <a:pPr eaLnBrk="1" hangingPunct="1">
                <a:defRPr/>
              </a:pPr>
              <a:t>8</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914400" y="4343400"/>
            <a:ext cx="5029200" cy="41148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EC045F2D-2C0E-C846-8B2B-D0C95798DB2F}" type="slidenum">
              <a:rPr lang="en-US" smtClean="0"/>
              <a:pPr eaLnBrk="1" hangingPunct="1">
                <a:defRPr/>
              </a:pPr>
              <a:t>9</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914400" y="4343400"/>
            <a:ext cx="5029200" cy="41148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CA1CA9-D004-874B-B52B-99566D0DF634}" type="slidenum">
              <a:rPr lang="en-US"/>
              <a:pPr>
                <a:defRPr/>
              </a:pPr>
              <a:t>‹#›</a:t>
            </a:fld>
            <a:endParaRPr lang="en-US"/>
          </a:p>
        </p:txBody>
      </p:sp>
    </p:spTree>
    <p:extLst>
      <p:ext uri="{BB962C8B-B14F-4D97-AF65-F5344CB8AC3E}">
        <p14:creationId xmlns:p14="http://schemas.microsoft.com/office/powerpoint/2010/main" val="593617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824E30-7FFB-ED49-BDB9-B93613F7A0B9}" type="slidenum">
              <a:rPr lang="en-US"/>
              <a:pPr>
                <a:defRPr/>
              </a:pPr>
              <a:t>‹#›</a:t>
            </a:fld>
            <a:endParaRPr lang="en-US"/>
          </a:p>
        </p:txBody>
      </p:sp>
    </p:spTree>
    <p:extLst>
      <p:ext uri="{BB962C8B-B14F-4D97-AF65-F5344CB8AC3E}">
        <p14:creationId xmlns:p14="http://schemas.microsoft.com/office/powerpoint/2010/main" val="3505522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EFC554-DD4B-004D-9FC3-F58894CD4269}" type="slidenum">
              <a:rPr lang="en-US"/>
              <a:pPr>
                <a:defRPr/>
              </a:pPr>
              <a:t>‹#›</a:t>
            </a:fld>
            <a:endParaRPr lang="en-US"/>
          </a:p>
        </p:txBody>
      </p:sp>
    </p:spTree>
    <p:extLst>
      <p:ext uri="{BB962C8B-B14F-4D97-AF65-F5344CB8AC3E}">
        <p14:creationId xmlns:p14="http://schemas.microsoft.com/office/powerpoint/2010/main" val="1906097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BACBC10-F402-C744-8704-3A3206F7A463}" type="slidenum">
              <a:rPr lang="en-US"/>
              <a:pPr>
                <a:defRPr/>
              </a:pPr>
              <a:t>‹#›</a:t>
            </a:fld>
            <a:endParaRPr lang="en-US"/>
          </a:p>
        </p:txBody>
      </p:sp>
    </p:spTree>
    <p:extLst>
      <p:ext uri="{BB962C8B-B14F-4D97-AF65-F5344CB8AC3E}">
        <p14:creationId xmlns:p14="http://schemas.microsoft.com/office/powerpoint/2010/main" val="762533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11BA940A-DB85-FF4A-B2BD-24A8F99EF017}" type="slidenum">
              <a:rPr lang="en-US"/>
              <a:pPr>
                <a:defRPr/>
              </a:pPr>
              <a:t>‹#›</a:t>
            </a:fld>
            <a:endParaRPr lang="en-US"/>
          </a:p>
        </p:txBody>
      </p:sp>
    </p:spTree>
    <p:extLst>
      <p:ext uri="{BB962C8B-B14F-4D97-AF65-F5344CB8AC3E}">
        <p14:creationId xmlns:p14="http://schemas.microsoft.com/office/powerpoint/2010/main" val="340477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E32ECD-0B54-1148-BAB5-0D0EBDB3CC5D}" type="slidenum">
              <a:rPr lang="en-US"/>
              <a:pPr>
                <a:defRPr/>
              </a:pPr>
              <a:t>‹#›</a:t>
            </a:fld>
            <a:endParaRPr lang="en-US"/>
          </a:p>
        </p:txBody>
      </p:sp>
    </p:spTree>
    <p:extLst>
      <p:ext uri="{BB962C8B-B14F-4D97-AF65-F5344CB8AC3E}">
        <p14:creationId xmlns:p14="http://schemas.microsoft.com/office/powerpoint/2010/main" val="1823262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C98DED-D775-0A48-88FB-DAF5041E3A72}" type="slidenum">
              <a:rPr lang="en-US"/>
              <a:pPr>
                <a:defRPr/>
              </a:pPr>
              <a:t>‹#›</a:t>
            </a:fld>
            <a:endParaRPr lang="en-US"/>
          </a:p>
        </p:txBody>
      </p:sp>
    </p:spTree>
    <p:extLst>
      <p:ext uri="{BB962C8B-B14F-4D97-AF65-F5344CB8AC3E}">
        <p14:creationId xmlns:p14="http://schemas.microsoft.com/office/powerpoint/2010/main" val="1931224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0EC796-AF74-1040-83EE-918E6857772A}" type="slidenum">
              <a:rPr lang="en-US"/>
              <a:pPr>
                <a:defRPr/>
              </a:pPr>
              <a:t>‹#›</a:t>
            </a:fld>
            <a:endParaRPr lang="en-US"/>
          </a:p>
        </p:txBody>
      </p:sp>
    </p:spTree>
    <p:extLst>
      <p:ext uri="{BB962C8B-B14F-4D97-AF65-F5344CB8AC3E}">
        <p14:creationId xmlns:p14="http://schemas.microsoft.com/office/powerpoint/2010/main" val="1376662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545B55-7B13-1C4B-8565-C833728AA6FD}" type="slidenum">
              <a:rPr lang="en-US"/>
              <a:pPr>
                <a:defRPr/>
              </a:pPr>
              <a:t>‹#›</a:t>
            </a:fld>
            <a:endParaRPr lang="en-US"/>
          </a:p>
        </p:txBody>
      </p:sp>
    </p:spTree>
    <p:extLst>
      <p:ext uri="{BB962C8B-B14F-4D97-AF65-F5344CB8AC3E}">
        <p14:creationId xmlns:p14="http://schemas.microsoft.com/office/powerpoint/2010/main" val="1805961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025B7CF-76C5-3940-B105-44A6EA55D291}" type="slidenum">
              <a:rPr lang="en-US"/>
              <a:pPr>
                <a:defRPr/>
              </a:pPr>
              <a:t>‹#›</a:t>
            </a:fld>
            <a:endParaRPr lang="en-US"/>
          </a:p>
        </p:txBody>
      </p:sp>
    </p:spTree>
    <p:extLst>
      <p:ext uri="{BB962C8B-B14F-4D97-AF65-F5344CB8AC3E}">
        <p14:creationId xmlns:p14="http://schemas.microsoft.com/office/powerpoint/2010/main" val="162553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AA9F729-7021-2748-97E7-5EB1466E2B5D}" type="slidenum">
              <a:rPr lang="en-US"/>
              <a:pPr>
                <a:defRPr/>
              </a:pPr>
              <a:t>‹#›</a:t>
            </a:fld>
            <a:endParaRPr lang="en-US"/>
          </a:p>
        </p:txBody>
      </p:sp>
    </p:spTree>
    <p:extLst>
      <p:ext uri="{BB962C8B-B14F-4D97-AF65-F5344CB8AC3E}">
        <p14:creationId xmlns:p14="http://schemas.microsoft.com/office/powerpoint/2010/main" val="3317392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EF6F28D-5786-3E46-BD42-C5C32D95440A}" type="slidenum">
              <a:rPr lang="en-US"/>
              <a:pPr>
                <a:defRPr/>
              </a:pPr>
              <a:t>‹#›</a:t>
            </a:fld>
            <a:endParaRPr lang="en-US"/>
          </a:p>
        </p:txBody>
      </p:sp>
    </p:spTree>
    <p:extLst>
      <p:ext uri="{BB962C8B-B14F-4D97-AF65-F5344CB8AC3E}">
        <p14:creationId xmlns:p14="http://schemas.microsoft.com/office/powerpoint/2010/main" val="1450960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391AC11-7051-3A40-98E2-C1A3425C37A2}" type="slidenum">
              <a:rPr lang="en-US"/>
              <a:pPr>
                <a:defRPr/>
              </a:pPr>
              <a:t>‹#›</a:t>
            </a:fld>
            <a:endParaRPr lang="en-US"/>
          </a:p>
        </p:txBody>
      </p:sp>
    </p:spTree>
    <p:extLst>
      <p:ext uri="{BB962C8B-B14F-4D97-AF65-F5344CB8AC3E}">
        <p14:creationId xmlns:p14="http://schemas.microsoft.com/office/powerpoint/2010/main" val="2103141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EC544C9-70C6-174B-9F40-53021E7FC155}" type="slidenum">
              <a:rPr lang="en-US"/>
              <a:pPr>
                <a:defRPr/>
              </a:pPr>
              <a:t>‹#›</a:t>
            </a:fld>
            <a:endParaRPr lang="en-US"/>
          </a:p>
        </p:txBody>
      </p:sp>
    </p:spTree>
    <p:extLst>
      <p:ext uri="{BB962C8B-B14F-4D97-AF65-F5344CB8AC3E}">
        <p14:creationId xmlns:p14="http://schemas.microsoft.com/office/powerpoint/2010/main" val="275283484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442F78DF-6A36-6A43-9686-E9BCAAA449F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www.scienceprofonline.org/" TargetMode="External"/><Relationship Id="rId5" Type="http://schemas.openxmlformats.org/officeDocument/2006/relationships/hyperlink" Target="http://creativecommons.org/licenses/by-sa/3.0/" TargetMode="External"/><Relationship Id="rId6" Type="http://schemas.openxmlformats.org/officeDocument/2006/relationships/hyperlink" Target="mailto:alicia@scienceprofonline.com" TargetMode="External"/><Relationship Id="rId7" Type="http://schemas.openxmlformats.org/officeDocument/2006/relationships/hyperlink" Target="http://www.scienceprofonline.com/" TargetMode="External"/><Relationship Id="rId8" Type="http://schemas.openxmlformats.org/officeDocument/2006/relationships/hyperlink" Target="mailto:info@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s://commons.wikimedia.org/wiki/File:Tasmanian_Devil_Facial_Tumour_Disease.png" TargetMode="External"/><Relationship Id="rId4" Type="http://schemas.openxmlformats.org/officeDocument/2006/relationships/hyperlink" Target="http://www.scienceprofonline.com/" TargetMode="External"/><Relationship Id="rId5"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s://commons.wikimedia.org/wiki/File:Tasmanian_Devils_feeding.jpg" TargetMode="External"/><Relationship Id="rId4" Type="http://schemas.openxmlformats.org/officeDocument/2006/relationships/hyperlink" Target="http://www.scienceprofonline.com/" TargetMode="External"/><Relationship Id="rId5" Type="http://schemas.openxmlformats.org/officeDocument/2006/relationships/image" Target="../media/image12.jp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www.scienceprofonline.com/" TargetMode="External"/><Relationship Id="rId4" Type="http://schemas.openxmlformats.org/officeDocument/2006/relationships/image" Target="../media/image13.jpeg"/><Relationship Id="rId5" Type="http://schemas.openxmlformats.org/officeDocument/2006/relationships/image" Target="../media/image14.jpg"/><Relationship Id="rId6" Type="http://schemas.openxmlformats.org/officeDocument/2006/relationships/hyperlink" Target="http://www.devilark.org.au/" TargetMode="External"/><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www.scienceprofonline.com/" TargetMode="External"/><Relationship Id="rId4" Type="http://schemas.openxmlformats.org/officeDocument/2006/relationships/image" Target="../media/image15.jpg"/><Relationship Id="rId5" Type="http://schemas.openxmlformats.org/officeDocument/2006/relationships/hyperlink" Target="https://commons.wikimedia.org/wiki/File:Tasmanian_Devil_Facial_Tumour_Disease.png" TargetMode="External"/><Relationship Id="rId6" Type="http://schemas.openxmlformats.org/officeDocument/2006/relationships/hyperlink" Target="http://www.devilark.org.au/" TargetMode="External"/><Relationship Id="rId7"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 Id="rId3" Type="http://schemas.openxmlformats.org/officeDocument/2006/relationships/hyperlink" Target="http://www.devilark.org.au/"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scienceprofonline.com/" TargetMode="External"/><Relationship Id="rId4" Type="http://schemas.openxmlformats.org/officeDocument/2006/relationships/image" Target="../media/image17.jpg"/><Relationship Id="rId5" Type="http://schemas.openxmlformats.org/officeDocument/2006/relationships/image" Target="../media/image6.jpg"/><Relationship Id="rId6" Type="http://schemas.openxmlformats.org/officeDocument/2006/relationships/hyperlink" Target="http://www.devilark.org.au/" TargetMode="External"/><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3" Type="http://schemas.openxmlformats.org/officeDocument/2006/relationships/hyperlink" Target="http://www.scienceprofonline.com/" TargetMode="External"/><Relationship Id="rId4" Type="http://schemas.openxmlformats.org/officeDocument/2006/relationships/image" Target="../media/image2.jpg"/><Relationship Id="rId5" Type="http://schemas.openxmlformats.org/officeDocument/2006/relationships/hyperlink" Target="https://www.youtube.com/watch?v=-l1ZhOWJtYY" TargetMode="External"/><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hyperlink" Target="http://www.scienceprofonline.com/" TargetMode="External"/><Relationship Id="rId4" Type="http://schemas.openxmlformats.org/officeDocument/2006/relationships/image" Target="../media/image2.jp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hyperlink" Target="http://www.scienceprofonline.com/" TargetMode="External"/><Relationship Id="rId4" Type="http://schemas.openxmlformats.org/officeDocument/2006/relationships/image" Target="../media/image3.jp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s://commons.wikimedia.org/wiki/File:Tasdevil_large.jpg" TargetMode="External"/><Relationship Id="rId4" Type="http://schemas.openxmlformats.org/officeDocument/2006/relationships/hyperlink" Target="http://www.scienceprofonline.com/" TargetMode="External"/><Relationship Id="rId5" Type="http://schemas.openxmlformats.org/officeDocument/2006/relationships/image" Target="../media/image4.jpg"/><Relationship Id="rId6" Type="http://schemas.openxmlformats.org/officeDocument/2006/relationships/hyperlink" Target="http://www.animalplanet.com/tv-shows/wild-kingdom/videos/tasmanian-devils-battle/" TargetMode="External"/><Relationship Id="rId7" Type="http://schemas.openxmlformats.org/officeDocument/2006/relationships/hyperlink" Target="http://www.sciencechannel.com/tv-shows/mutant-planet/videos/mutant-planet-tasmanian-devil/" TargetMode="External"/><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hyperlink" Target="https://commons.wikimedia.org/wiki/File:Tasmanian_Devil_markings.jpg" TargetMode="External"/><Relationship Id="rId4" Type="http://schemas.openxmlformats.org/officeDocument/2006/relationships/hyperlink" Target="https://commons.wikimedia.org/wiki/File:Tasdevil_large.jpg" TargetMode="External"/><Relationship Id="rId5" Type="http://schemas.openxmlformats.org/officeDocument/2006/relationships/hyperlink" Target="http://www.scienceprofonline.com/" TargetMode="External"/><Relationship Id="rId6" Type="http://schemas.openxmlformats.org/officeDocument/2006/relationships/image" Target="../media/image5.png"/><Relationship Id="rId7" Type="http://schemas.microsoft.com/office/2007/relationships/hdphoto" Target="../media/hdphoto1.wdp"/><Relationship Id="rId8" Type="http://schemas.openxmlformats.org/officeDocument/2006/relationships/image" Target="../media/image6.jp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s://commons.wikimedia.org/wiki/File:BlankMap-World-noborders.png" TargetMode="External"/><Relationship Id="rId4" Type="http://schemas.openxmlformats.org/officeDocument/2006/relationships/hyperlink" Target="https://commons.wikimedia.org/wiki/File:Tasmania_in_Australia.svg" TargetMode="External"/><Relationship Id="rId5" Type="http://schemas.openxmlformats.org/officeDocument/2006/relationships/hyperlink" Target="http://www.scienceprofonline.com/" TargetMode="External"/><Relationship Id="rId6" Type="http://schemas.openxmlformats.org/officeDocument/2006/relationships/image" Target="../media/image7.png"/><Relationship Id="rId7"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s://commons.wikimedia.org/wiki/File:Sarcophilus_harrisii_taranna.jpg" TargetMode="External"/><Relationship Id="rId4" Type="http://schemas.openxmlformats.org/officeDocument/2006/relationships/hyperlink" Target="http://www.scienceprofonline.com/" TargetMode="External"/><Relationship Id="rId5" Type="http://schemas.openxmlformats.org/officeDocument/2006/relationships/image" Target="../media/image9.jpg"/><Relationship Id="rId6" Type="http://schemas.openxmlformats.org/officeDocument/2006/relationships/hyperlink" Target="http://www.sciencechannel.com/tv-shows/mutant-planet/videos/mutant-planet-tasmanian-devil/" TargetMode="External"/><Relationship Id="rId7" Type="http://schemas.openxmlformats.org/officeDocument/2006/relationships/hyperlink" Target="https://www.youtube.com/watch?v=aw87M8MVGBM" TargetMode="External"/><Relationship Id="rId8" Type="http://schemas.openxmlformats.org/officeDocument/2006/relationships/hyperlink" Target="https://www.youtube.com/watch?v=VomdOBk7A3I" TargetMode="External"/><Relationship Id="rId9" Type="http://schemas.openxmlformats.org/officeDocument/2006/relationships/hyperlink" Target="https://commons.wikimedia.org/wiki/File:Tasdevil_large.jpg" TargetMode="External"/><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s://commons.wikimedia.org/wiki/File:Tasmanian_Devil_Facial_Tumour_Disease.png" TargetMode="External"/><Relationship Id="rId4" Type="http://schemas.openxmlformats.org/officeDocument/2006/relationships/hyperlink" Target="http://www.scienceprofonline.com/" TargetMode="External"/><Relationship Id="rId5" Type="http://schemas.openxmlformats.org/officeDocument/2006/relationships/image" Target="../media/image10.jpg"/><Relationship Id="rId6"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4" descr="ScienceProfOnline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152400"/>
            <a:ext cx="23050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ChangeArrowheads="1"/>
          </p:cNvSpPr>
          <p:nvPr/>
        </p:nvSpPr>
        <p:spPr bwMode="auto">
          <a:xfrm>
            <a:off x="2743200" y="228600"/>
            <a:ext cx="6234113" cy="1295400"/>
          </a:xfrm>
          <a:prstGeom prst="rect">
            <a:avLst/>
          </a:prstGeom>
          <a:noFill/>
          <a:ln w="76200" cmpd="tri">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2800" b="1">
                <a:solidFill>
                  <a:schemeClr val="tx2"/>
                </a:solidFill>
                <a:latin typeface="Comic Sans MS" charset="0"/>
                <a:cs typeface="+mn-cs"/>
              </a:rPr>
              <a:t>About </a:t>
            </a:r>
            <a:r>
              <a:rPr lang="en-US" sz="2800" b="1">
                <a:solidFill>
                  <a:schemeClr val="tx2"/>
                </a:solidFill>
                <a:latin typeface="Comic Sans MS" charset="0"/>
                <a:cs typeface="+mn-cs"/>
                <a:hlinkClick r:id="rId4"/>
              </a:rPr>
              <a:t>Science Prof Online</a:t>
            </a:r>
            <a:r>
              <a:rPr lang="en-US" sz="2800" b="1">
                <a:solidFill>
                  <a:schemeClr val="tx2"/>
                </a:solidFill>
                <a:latin typeface="Comic Sans MS" charset="0"/>
                <a:cs typeface="+mn-cs"/>
              </a:rPr>
              <a:t> </a:t>
            </a:r>
          </a:p>
          <a:p>
            <a:pPr algn="ctr">
              <a:defRPr/>
            </a:pPr>
            <a:r>
              <a:rPr lang="en-US" sz="2800" b="1">
                <a:solidFill>
                  <a:schemeClr val="tx2"/>
                </a:solidFill>
                <a:latin typeface="Comic Sans MS" charset="0"/>
                <a:cs typeface="+mn-cs"/>
              </a:rPr>
              <a:t>PowerPoint Resources</a:t>
            </a:r>
          </a:p>
        </p:txBody>
      </p:sp>
      <p:sp>
        <p:nvSpPr>
          <p:cNvPr id="2052" name="Rectangle 3"/>
          <p:cNvSpPr>
            <a:spLocks noChangeArrowheads="1"/>
          </p:cNvSpPr>
          <p:nvPr/>
        </p:nvSpPr>
        <p:spPr bwMode="auto">
          <a:xfrm>
            <a:off x="107950" y="1744663"/>
            <a:ext cx="9036050" cy="3581400"/>
          </a:xfrm>
          <a:prstGeom prst="rect">
            <a:avLst/>
          </a:prstGeom>
          <a:noFill/>
          <a:ln w="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nSpc>
                <a:spcPct val="80000"/>
              </a:lnSpc>
              <a:spcBef>
                <a:spcPct val="20000"/>
              </a:spcBef>
              <a:buFontTx/>
              <a:buChar char="•"/>
              <a:defRPr/>
            </a:pPr>
            <a:r>
              <a:rPr lang="en-US" sz="1400">
                <a:latin typeface="Comic Sans MS" charset="0"/>
                <a:cs typeface="+mn-cs"/>
              </a:rPr>
              <a:t> </a:t>
            </a:r>
            <a:r>
              <a:rPr lang="en-US" sz="1200">
                <a:latin typeface="Comic Sans MS" charset="0"/>
                <a:cs typeface="+mn-cs"/>
              </a:rPr>
              <a:t>Science Prof Online (SPO) is a free science education website that provides fully-developed Virtual Science Classrooms,  science-related PowerPoints, articles and images. The site is designed to be a helpful resource for students, educators, and anyone interested in learning about science. </a:t>
            </a:r>
          </a:p>
          <a:p>
            <a:pPr>
              <a:lnSpc>
                <a:spcPct val="80000"/>
              </a:lnSpc>
              <a:spcBef>
                <a:spcPct val="20000"/>
              </a:spcBef>
              <a:buFontTx/>
              <a:buChar char="•"/>
              <a:defRPr/>
            </a:pPr>
            <a:endParaRPr lang="en-US" sz="1200">
              <a:latin typeface="Comic Sans MS" charset="0"/>
              <a:cs typeface="+mn-cs"/>
            </a:endParaRPr>
          </a:p>
          <a:p>
            <a:pPr>
              <a:lnSpc>
                <a:spcPct val="80000"/>
              </a:lnSpc>
              <a:spcBef>
                <a:spcPct val="20000"/>
              </a:spcBef>
              <a:buFontTx/>
              <a:buChar char="•"/>
              <a:defRPr/>
            </a:pPr>
            <a:r>
              <a:rPr lang="en-US" sz="1200">
                <a:latin typeface="Comic Sans MS" charset="0"/>
                <a:cs typeface="+mn-cs"/>
              </a:rPr>
              <a:t> The SPO Virtual Classrooms offer many educational resources, including practice test questions, review questions, lecture PowerPoints, video tutorials, sample assignments and course syllabi. New materials are continually being developed, so check back frequently, or follow us on Facebook (Science Prof Online) or Twitter (ScienceProfSPO) for updates.</a:t>
            </a:r>
          </a:p>
          <a:p>
            <a:pPr>
              <a:lnSpc>
                <a:spcPct val="80000"/>
              </a:lnSpc>
              <a:spcBef>
                <a:spcPct val="20000"/>
              </a:spcBef>
              <a:buFontTx/>
              <a:buChar char="•"/>
              <a:defRPr/>
            </a:pPr>
            <a:endParaRPr lang="en-US" sz="1200">
              <a:latin typeface="Comic Sans MS" charset="0"/>
              <a:cs typeface="+mn-cs"/>
            </a:endParaRPr>
          </a:p>
          <a:p>
            <a:pPr>
              <a:lnSpc>
                <a:spcPct val="80000"/>
              </a:lnSpc>
              <a:spcBef>
                <a:spcPct val="20000"/>
              </a:spcBef>
              <a:buFontTx/>
              <a:buChar char="•"/>
              <a:defRPr/>
            </a:pPr>
            <a:r>
              <a:rPr lang="en-US" sz="1200">
                <a:latin typeface="Comic Sans MS" charset="0"/>
                <a:cs typeface="+mn-cs"/>
              </a:rPr>
              <a:t> Many SPO PowerPoints are available in a variety of formats, such as fully editable PowerPoint files, as well as uneditable versions in smaller file sizes, such as PowerPoint Shows and Portable Document Format (.pdf), for ease of printing.</a:t>
            </a:r>
          </a:p>
          <a:p>
            <a:pPr>
              <a:lnSpc>
                <a:spcPct val="80000"/>
              </a:lnSpc>
              <a:spcBef>
                <a:spcPct val="20000"/>
              </a:spcBef>
              <a:buFontTx/>
              <a:buChar char="•"/>
              <a:defRPr/>
            </a:pPr>
            <a:endParaRPr lang="en-US" sz="1200">
              <a:latin typeface="Comic Sans MS" charset="0"/>
              <a:cs typeface="+mn-cs"/>
            </a:endParaRPr>
          </a:p>
          <a:p>
            <a:pPr>
              <a:lnSpc>
                <a:spcPct val="80000"/>
              </a:lnSpc>
              <a:spcBef>
                <a:spcPct val="20000"/>
              </a:spcBef>
              <a:buFontTx/>
              <a:buChar char="•"/>
              <a:defRPr/>
            </a:pPr>
            <a:r>
              <a:rPr lang="en-US" sz="1200">
                <a:latin typeface="Comic Sans MS" charset="0"/>
                <a:cs typeface="+mn-cs"/>
              </a:rPr>
              <a:t> Images used on this resource, and on the SPO website are, wherever possible, credited and linked to their source. Any words underlined and appearing in blue are links that can be clicked on for more information. PowerPoints must be viewed in </a:t>
            </a:r>
            <a:r>
              <a:rPr lang="en-US" sz="1200" i="1">
                <a:latin typeface="Comic Sans MS" charset="0"/>
                <a:cs typeface="+mn-cs"/>
              </a:rPr>
              <a:t>slide show mode </a:t>
            </a:r>
            <a:r>
              <a:rPr lang="en-US" sz="1200">
                <a:latin typeface="Comic Sans MS" charset="0"/>
                <a:cs typeface="+mn-cs"/>
              </a:rPr>
              <a:t>to use the hyperlinks directly.</a:t>
            </a:r>
          </a:p>
          <a:p>
            <a:pPr>
              <a:lnSpc>
                <a:spcPct val="80000"/>
              </a:lnSpc>
              <a:spcBef>
                <a:spcPct val="20000"/>
              </a:spcBef>
              <a:defRPr/>
            </a:pPr>
            <a:endParaRPr lang="en-US" sz="1200">
              <a:latin typeface="Comic Sans MS" charset="0"/>
              <a:cs typeface="+mn-cs"/>
            </a:endParaRPr>
          </a:p>
          <a:p>
            <a:pPr>
              <a:lnSpc>
                <a:spcPct val="80000"/>
              </a:lnSpc>
              <a:spcBef>
                <a:spcPct val="20000"/>
              </a:spcBef>
              <a:buFontTx/>
              <a:buChar char="•"/>
              <a:defRPr/>
            </a:pPr>
            <a:r>
              <a:rPr lang="en-US" sz="1200">
                <a:latin typeface="Comic Sans MS" charset="0"/>
                <a:cs typeface="+mn-cs"/>
              </a:rPr>
              <a:t> Several helpful links to fun and interactive learning tools are included throughout the PPT and on the Smart Links slide, near the end of each presentation. You must be in </a:t>
            </a:r>
            <a:r>
              <a:rPr lang="en-US" sz="1200" i="1">
                <a:latin typeface="Comic Sans MS" charset="0"/>
                <a:cs typeface="+mn-cs"/>
              </a:rPr>
              <a:t>slide show mode </a:t>
            </a:r>
            <a:r>
              <a:rPr lang="en-US" sz="1200">
                <a:latin typeface="Comic Sans MS" charset="0"/>
                <a:cs typeface="+mn-cs"/>
              </a:rPr>
              <a:t>to utilize hyperlinks and animations.</a:t>
            </a:r>
          </a:p>
          <a:p>
            <a:pPr>
              <a:lnSpc>
                <a:spcPct val="80000"/>
              </a:lnSpc>
              <a:spcBef>
                <a:spcPct val="20000"/>
              </a:spcBef>
              <a:defRPr/>
            </a:pPr>
            <a:r>
              <a:rPr lang="en-US" sz="1200">
                <a:latin typeface="Comic Sans MS" charset="0"/>
                <a:cs typeface="+mn-cs"/>
              </a:rPr>
              <a:t>	</a:t>
            </a:r>
          </a:p>
          <a:p>
            <a:pPr>
              <a:lnSpc>
                <a:spcPct val="80000"/>
              </a:lnSpc>
              <a:spcBef>
                <a:spcPct val="20000"/>
              </a:spcBef>
              <a:buFontTx/>
              <a:buChar char="•"/>
              <a:defRPr/>
            </a:pPr>
            <a:r>
              <a:rPr lang="en-US" sz="1200">
                <a:latin typeface="Comic Sans MS" charset="0"/>
                <a:cs typeface="+mn-cs"/>
              </a:rPr>
              <a:t>This digital resource is licensed under Creative Commons </a:t>
            </a:r>
            <a:r>
              <a:rPr lang="en-US" sz="1100">
                <a:latin typeface="Comic Sans MS" charset="0"/>
                <a:cs typeface="+mn-cs"/>
              </a:rPr>
              <a:t>Attribution-ShareAlike 3.0:</a:t>
            </a:r>
          </a:p>
          <a:p>
            <a:pPr>
              <a:lnSpc>
                <a:spcPct val="80000"/>
              </a:lnSpc>
              <a:spcBef>
                <a:spcPct val="20000"/>
              </a:spcBef>
              <a:defRPr/>
            </a:pPr>
            <a:r>
              <a:rPr lang="en-US" sz="1100">
                <a:latin typeface="Comic Sans MS" charset="0"/>
                <a:cs typeface="+mn-cs"/>
              </a:rPr>
              <a:t>  </a:t>
            </a:r>
            <a:r>
              <a:rPr lang="en-US" sz="1100">
                <a:latin typeface="Comic Sans MS" charset="0"/>
                <a:cs typeface="+mn-cs"/>
                <a:hlinkClick r:id="rId5"/>
              </a:rPr>
              <a:t>http://creativecommons.org/licenses/by-sa/3.0/</a:t>
            </a:r>
            <a:r>
              <a:rPr lang="en-US" sz="1100">
                <a:latin typeface="Comic Sans MS" charset="0"/>
                <a:cs typeface="+mn-cs"/>
              </a:rPr>
              <a:t>	                 </a:t>
            </a:r>
            <a:endParaRPr lang="en-US" sz="1200">
              <a:latin typeface="Comic Sans MS" charset="0"/>
              <a:cs typeface="+mn-cs"/>
            </a:endParaRPr>
          </a:p>
        </p:txBody>
      </p:sp>
      <p:sp>
        <p:nvSpPr>
          <p:cNvPr id="2053" name="Text Box 5"/>
          <p:cNvSpPr txBox="1">
            <a:spLocks noChangeArrowheads="1"/>
          </p:cNvSpPr>
          <p:nvPr/>
        </p:nvSpPr>
        <p:spPr bwMode="auto">
          <a:xfrm>
            <a:off x="107950" y="5334000"/>
            <a:ext cx="266700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80000"/>
              </a:lnSpc>
              <a:spcBef>
                <a:spcPct val="20000"/>
              </a:spcBef>
              <a:defRPr/>
            </a:pPr>
            <a:r>
              <a:rPr lang="en-US" sz="1200" smtClean="0">
                <a:latin typeface="Comic Sans MS" charset="0"/>
                <a:cs typeface="Arial" charset="0"/>
              </a:rPr>
              <a:t>Alicia Cepaitis, MS</a:t>
            </a:r>
          </a:p>
          <a:p>
            <a:pPr eaLnBrk="1" hangingPunct="1">
              <a:lnSpc>
                <a:spcPct val="80000"/>
              </a:lnSpc>
              <a:spcBef>
                <a:spcPct val="20000"/>
              </a:spcBef>
              <a:defRPr/>
            </a:pPr>
            <a:r>
              <a:rPr lang="en-US" sz="1200" smtClean="0">
                <a:latin typeface="Comic Sans MS" charset="0"/>
                <a:cs typeface="Arial" charset="0"/>
              </a:rPr>
              <a:t>Chief Creative Nerd</a:t>
            </a:r>
          </a:p>
          <a:p>
            <a:pPr eaLnBrk="1" hangingPunct="1">
              <a:lnSpc>
                <a:spcPct val="80000"/>
              </a:lnSpc>
              <a:spcBef>
                <a:spcPct val="20000"/>
              </a:spcBef>
              <a:defRPr/>
            </a:pPr>
            <a:r>
              <a:rPr lang="en-US" sz="1200" smtClean="0">
                <a:latin typeface="Comic Sans MS" charset="0"/>
                <a:cs typeface="Arial" charset="0"/>
              </a:rPr>
              <a:t>Science Prof Online</a:t>
            </a:r>
          </a:p>
          <a:p>
            <a:pPr eaLnBrk="1" hangingPunct="1">
              <a:lnSpc>
                <a:spcPct val="80000"/>
              </a:lnSpc>
              <a:spcBef>
                <a:spcPct val="20000"/>
              </a:spcBef>
              <a:defRPr/>
            </a:pPr>
            <a:r>
              <a:rPr lang="en-US" sz="1200" smtClean="0">
                <a:latin typeface="Comic Sans MS" charset="0"/>
                <a:cs typeface="Arial" charset="0"/>
              </a:rPr>
              <a:t>Online Education Resources, LLC</a:t>
            </a:r>
          </a:p>
          <a:p>
            <a:pPr eaLnBrk="1" hangingPunct="1">
              <a:lnSpc>
                <a:spcPct val="80000"/>
              </a:lnSpc>
              <a:spcBef>
                <a:spcPct val="20000"/>
              </a:spcBef>
              <a:defRPr/>
            </a:pPr>
            <a:r>
              <a:rPr lang="en-US" sz="1200" smtClean="0">
                <a:latin typeface="Comic Sans MS" charset="0"/>
                <a:cs typeface="Arial" charset="0"/>
                <a:hlinkClick r:id="rId6"/>
              </a:rPr>
              <a:t>alicia@scienceprofonline.com</a:t>
            </a:r>
            <a:endParaRPr lang="en-US" sz="1200" smtClean="0">
              <a:latin typeface="Comic Sans MS" charset="0"/>
              <a:cs typeface="Arial" charset="0"/>
            </a:endParaRPr>
          </a:p>
        </p:txBody>
      </p:sp>
      <p:sp>
        <p:nvSpPr>
          <p:cNvPr id="2054" name="Rectangle 6"/>
          <p:cNvSpPr>
            <a:spLocks noChangeArrowheads="1"/>
          </p:cNvSpPr>
          <p:nvPr/>
        </p:nvSpPr>
        <p:spPr bwMode="auto">
          <a:xfrm>
            <a:off x="0" y="6613525"/>
            <a:ext cx="39354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dirty="0">
                <a:latin typeface="Comic Sans MS" charset="0"/>
                <a:cs typeface="+mn-cs"/>
              </a:rPr>
              <a:t>From the Virtual Biology Classroom on </a:t>
            </a:r>
            <a:r>
              <a:rPr lang="en-US" sz="1000" dirty="0">
                <a:latin typeface="Comic Sans MS" charset="0"/>
                <a:cs typeface="+mn-cs"/>
                <a:hlinkClick r:id="rId7"/>
              </a:rPr>
              <a:t>ScienceProfOnline.com</a:t>
            </a:r>
            <a:endParaRPr lang="en-US" sz="1000" dirty="0">
              <a:latin typeface="Comic Sans MS" charset="0"/>
              <a:cs typeface="+mn-cs"/>
            </a:endParaRPr>
          </a:p>
        </p:txBody>
      </p:sp>
      <p:sp>
        <p:nvSpPr>
          <p:cNvPr id="2055" name="Text Box 14"/>
          <p:cNvSpPr txBox="1">
            <a:spLocks noChangeArrowheads="1"/>
          </p:cNvSpPr>
          <p:nvPr/>
        </p:nvSpPr>
        <p:spPr bwMode="auto">
          <a:xfrm>
            <a:off x="6097588" y="6615113"/>
            <a:ext cx="30464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sz="1000" smtClean="0">
                <a:latin typeface="Comic Sans MS" charset="0"/>
                <a:cs typeface="Arial" charset="0"/>
              </a:rPr>
              <a:t>Image: Compound microscope objectives, T. Port</a:t>
            </a:r>
          </a:p>
        </p:txBody>
      </p:sp>
      <p:sp>
        <p:nvSpPr>
          <p:cNvPr id="2056" name="Text Box 8"/>
          <p:cNvSpPr txBox="1">
            <a:spLocks noChangeArrowheads="1"/>
          </p:cNvSpPr>
          <p:nvPr/>
        </p:nvSpPr>
        <p:spPr bwMode="auto">
          <a:xfrm>
            <a:off x="5930900" y="5326063"/>
            <a:ext cx="2667000"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80000"/>
              </a:lnSpc>
              <a:spcBef>
                <a:spcPct val="20000"/>
              </a:spcBef>
              <a:defRPr/>
            </a:pPr>
            <a:r>
              <a:rPr lang="en-US" sz="1200" smtClean="0">
                <a:latin typeface="Comic Sans MS" charset="0"/>
                <a:cs typeface="Arial" charset="0"/>
              </a:rPr>
              <a:t>Tami Port, MS</a:t>
            </a:r>
          </a:p>
          <a:p>
            <a:pPr eaLnBrk="1" hangingPunct="1">
              <a:lnSpc>
                <a:spcPct val="80000"/>
              </a:lnSpc>
              <a:spcBef>
                <a:spcPct val="20000"/>
              </a:spcBef>
              <a:defRPr/>
            </a:pPr>
            <a:r>
              <a:rPr lang="en-US" sz="1200" smtClean="0">
                <a:latin typeface="Comic Sans MS" charset="0"/>
                <a:cs typeface="Arial" charset="0"/>
              </a:rPr>
              <a:t>Creator of Science Prof Online</a:t>
            </a:r>
          </a:p>
          <a:p>
            <a:pPr eaLnBrk="1" hangingPunct="1">
              <a:lnSpc>
                <a:spcPct val="80000"/>
              </a:lnSpc>
              <a:spcBef>
                <a:spcPct val="20000"/>
              </a:spcBef>
              <a:defRPr/>
            </a:pPr>
            <a:r>
              <a:rPr lang="en-US" sz="1200" smtClean="0">
                <a:latin typeface="Comic Sans MS" charset="0"/>
                <a:cs typeface="Arial" charset="0"/>
              </a:rPr>
              <a:t>Chief Executive Nerd</a:t>
            </a:r>
          </a:p>
          <a:p>
            <a:pPr eaLnBrk="1" hangingPunct="1">
              <a:lnSpc>
                <a:spcPct val="80000"/>
              </a:lnSpc>
              <a:spcBef>
                <a:spcPct val="20000"/>
              </a:spcBef>
              <a:defRPr/>
            </a:pPr>
            <a:r>
              <a:rPr lang="en-US" sz="1200" smtClean="0">
                <a:latin typeface="Comic Sans MS" charset="0"/>
                <a:cs typeface="Arial" charset="0"/>
              </a:rPr>
              <a:t>Science Prof Online</a:t>
            </a:r>
          </a:p>
          <a:p>
            <a:pPr eaLnBrk="1" hangingPunct="1">
              <a:lnSpc>
                <a:spcPct val="80000"/>
              </a:lnSpc>
              <a:spcBef>
                <a:spcPct val="20000"/>
              </a:spcBef>
              <a:defRPr/>
            </a:pPr>
            <a:r>
              <a:rPr lang="en-US" sz="1200" smtClean="0">
                <a:latin typeface="Comic Sans MS" charset="0"/>
                <a:cs typeface="Arial" charset="0"/>
              </a:rPr>
              <a:t>Online Education Resources, LLC</a:t>
            </a:r>
          </a:p>
          <a:p>
            <a:pPr eaLnBrk="1" hangingPunct="1">
              <a:lnSpc>
                <a:spcPct val="80000"/>
              </a:lnSpc>
              <a:spcBef>
                <a:spcPct val="20000"/>
              </a:spcBef>
              <a:defRPr/>
            </a:pPr>
            <a:r>
              <a:rPr lang="en-US" sz="1200" smtClean="0">
                <a:latin typeface="Comic Sans MS" charset="0"/>
                <a:cs typeface="Arial" charset="0"/>
                <a:hlinkClick r:id="rId8"/>
              </a:rPr>
              <a:t>info@scienceprofonline.com</a:t>
            </a:r>
            <a:endParaRPr lang="en-US" sz="1200" smtClean="0">
              <a:latin typeface="Comic Sans MS"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8"/>
          <p:cNvSpPr txBox="1">
            <a:spLocks noChangeArrowheads="1"/>
          </p:cNvSpPr>
          <p:nvPr/>
        </p:nvSpPr>
        <p:spPr bwMode="auto">
          <a:xfrm>
            <a:off x="5562600" y="6629400"/>
            <a:ext cx="3581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spcBef>
                <a:spcPct val="50000"/>
              </a:spcBef>
              <a:defRPr/>
            </a:pPr>
            <a:r>
              <a:rPr lang="en-US" sz="1000" dirty="0" smtClean="0">
                <a:latin typeface="Comic Sans MS" charset="0"/>
                <a:cs typeface="+mn-cs"/>
              </a:rPr>
              <a:t>Image: </a:t>
            </a:r>
            <a:r>
              <a:rPr lang="en-US" sz="1000" dirty="0" smtClean="0">
                <a:latin typeface="Comic Sans MS" charset="0"/>
                <a:cs typeface="+mn-cs"/>
                <a:hlinkClick r:id="rId3"/>
              </a:rPr>
              <a:t>Tasmanian Devil with facial tumors</a:t>
            </a:r>
            <a:r>
              <a:rPr lang="en-US" sz="1000" dirty="0" smtClean="0">
                <a:latin typeface="Comic Sans MS" charset="0"/>
                <a:cs typeface="+mn-cs"/>
              </a:rPr>
              <a:t>, Wiki </a:t>
            </a:r>
          </a:p>
        </p:txBody>
      </p:sp>
      <p:sp>
        <p:nvSpPr>
          <p:cNvPr id="11" name="Rectangle 6"/>
          <p:cNvSpPr>
            <a:spLocks noChangeArrowheads="1"/>
          </p:cNvSpPr>
          <p:nvPr/>
        </p:nvSpPr>
        <p:spPr bwMode="auto">
          <a:xfrm>
            <a:off x="0" y="6613525"/>
            <a:ext cx="39354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dirty="0">
                <a:latin typeface="Comic Sans MS" charset="0"/>
                <a:cs typeface="+mn-cs"/>
              </a:rPr>
              <a:t>From the Virtual Biology Classroom on </a:t>
            </a:r>
            <a:r>
              <a:rPr lang="en-US" sz="1000" dirty="0">
                <a:latin typeface="Comic Sans MS" charset="0"/>
                <a:cs typeface="+mn-cs"/>
                <a:hlinkClick r:id="rId4"/>
              </a:rPr>
              <a:t>ScienceProfOnline.com</a:t>
            </a:r>
            <a:endParaRPr lang="en-US" sz="1000" dirty="0">
              <a:latin typeface="Comic Sans MS" charset="0"/>
              <a:cs typeface="+mn-cs"/>
            </a:endParaRPr>
          </a:p>
        </p:txBody>
      </p:sp>
      <p:pic>
        <p:nvPicPr>
          <p:cNvPr id="4" name="Picture 3" descr="Tasmanian_Devil_Facial_Tumour_Diseas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1600" y="381000"/>
            <a:ext cx="3352800" cy="251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762000" y="609600"/>
            <a:ext cx="3581400" cy="2185214"/>
          </a:xfrm>
          <a:prstGeom prst="rect">
            <a:avLst/>
          </a:prstGeom>
          <a:noFill/>
        </p:spPr>
        <p:txBody>
          <a:bodyPr wrap="square" rtlCol="0">
            <a:spAutoFit/>
          </a:bodyPr>
          <a:lstStyle/>
          <a:p>
            <a:pPr algn="ctr"/>
            <a:r>
              <a:rPr lang="en-US" sz="3600" b="1" dirty="0" smtClean="0">
                <a:latin typeface="Comic Sans MS"/>
                <a:cs typeface="Comic Sans MS"/>
              </a:rPr>
              <a:t>Devil </a:t>
            </a:r>
            <a:r>
              <a:rPr lang="en-US" sz="3600" b="1" dirty="0">
                <a:latin typeface="Comic Sans MS"/>
                <a:cs typeface="Comic Sans MS"/>
              </a:rPr>
              <a:t>Facial </a:t>
            </a:r>
            <a:r>
              <a:rPr lang="en-US" sz="3600" b="1" dirty="0" smtClean="0">
                <a:latin typeface="Comic Sans MS"/>
                <a:cs typeface="Comic Sans MS"/>
              </a:rPr>
              <a:t>Tumor Disease</a:t>
            </a:r>
          </a:p>
          <a:p>
            <a:pPr algn="ctr"/>
            <a:r>
              <a:rPr lang="en-US" sz="2800" dirty="0" smtClean="0">
                <a:latin typeface="Comic Sans MS"/>
                <a:cs typeface="Comic Sans MS"/>
              </a:rPr>
              <a:t>(DFTD)</a:t>
            </a:r>
          </a:p>
          <a:p>
            <a:pPr algn="ctr"/>
            <a:endParaRPr lang="en-US" sz="3600" b="1" dirty="0">
              <a:latin typeface="Comic Sans MS"/>
              <a:cs typeface="Comic Sans MS"/>
            </a:endParaRPr>
          </a:p>
        </p:txBody>
      </p:sp>
      <p:sp>
        <p:nvSpPr>
          <p:cNvPr id="6" name="TextBox 5"/>
          <p:cNvSpPr txBox="1"/>
          <p:nvPr/>
        </p:nvSpPr>
        <p:spPr>
          <a:xfrm>
            <a:off x="914400" y="3505200"/>
            <a:ext cx="7162800" cy="2769989"/>
          </a:xfrm>
          <a:prstGeom prst="rect">
            <a:avLst/>
          </a:prstGeom>
          <a:noFill/>
        </p:spPr>
        <p:txBody>
          <a:bodyPr wrap="square" rtlCol="0">
            <a:spAutoFit/>
          </a:bodyPr>
          <a:lstStyle/>
          <a:p>
            <a:pPr marL="285750" indent="-285750" algn="ctr">
              <a:buFont typeface="Arial"/>
              <a:buChar char="•"/>
            </a:pPr>
            <a:r>
              <a:rPr lang="en-US" sz="2400" dirty="0" smtClean="0">
                <a:latin typeface="Comic Sans MS"/>
                <a:cs typeface="Comic Sans MS"/>
              </a:rPr>
              <a:t>DFTD is an aggressive </a:t>
            </a:r>
            <a:r>
              <a:rPr lang="en-US" sz="2000" dirty="0" smtClean="0">
                <a:latin typeface="Comic Sans MS"/>
                <a:cs typeface="Comic Sans MS"/>
              </a:rPr>
              <a:t>(fast growing),  </a:t>
            </a:r>
            <a:r>
              <a:rPr lang="en-US" sz="2400" dirty="0" smtClean="0">
                <a:latin typeface="Comic Sans MS"/>
                <a:cs typeface="Comic Sans MS"/>
              </a:rPr>
              <a:t>parasitic cancer found only in Tasmanian Devils.</a:t>
            </a:r>
          </a:p>
          <a:p>
            <a:pPr marL="171450" indent="-171450" algn="ctr">
              <a:buFont typeface="Arial"/>
              <a:buChar char="•"/>
            </a:pPr>
            <a:endParaRPr lang="en-US" sz="1600" dirty="0">
              <a:latin typeface="Comic Sans MS"/>
              <a:cs typeface="Comic Sans MS"/>
            </a:endParaRPr>
          </a:p>
          <a:p>
            <a:pPr marL="285750" indent="-285750" algn="ctr">
              <a:buFont typeface="Arial"/>
              <a:buChar char="•"/>
            </a:pPr>
            <a:r>
              <a:rPr lang="en-US" sz="2400" dirty="0">
                <a:latin typeface="Comic Sans MS"/>
                <a:cs typeface="Comic Sans MS"/>
              </a:rPr>
              <a:t>DFTD is </a:t>
            </a:r>
            <a:r>
              <a:rPr lang="en-US" sz="2400" dirty="0" smtClean="0">
                <a:latin typeface="Comic Sans MS"/>
                <a:cs typeface="Comic Sans MS"/>
              </a:rPr>
              <a:t>very unusual, </a:t>
            </a:r>
            <a:r>
              <a:rPr lang="en-US" sz="2400" dirty="0">
                <a:latin typeface="Comic Sans MS"/>
                <a:cs typeface="Comic Sans MS"/>
              </a:rPr>
              <a:t>one of </a:t>
            </a:r>
            <a:r>
              <a:rPr lang="en-US" sz="2400" dirty="0" smtClean="0">
                <a:latin typeface="Comic Sans MS"/>
                <a:cs typeface="Comic Sans MS"/>
              </a:rPr>
              <a:t>only four known </a:t>
            </a:r>
            <a:r>
              <a:rPr lang="en-US" sz="2400" dirty="0">
                <a:latin typeface="Comic Sans MS"/>
                <a:cs typeface="Comic Sans MS"/>
              </a:rPr>
              <a:t>cancers that can spread like a contagious </a:t>
            </a:r>
            <a:r>
              <a:rPr lang="en-US" sz="2400" dirty="0" smtClean="0">
                <a:latin typeface="Comic Sans MS"/>
                <a:cs typeface="Comic Sans MS"/>
              </a:rPr>
              <a:t>disease </a:t>
            </a:r>
            <a:r>
              <a:rPr lang="en-US" sz="2000" dirty="0" smtClean="0">
                <a:latin typeface="Comic Sans MS"/>
                <a:cs typeface="Comic Sans MS"/>
              </a:rPr>
              <a:t>(disease you can catch)</a:t>
            </a:r>
            <a:r>
              <a:rPr lang="en-US" sz="2400" dirty="0" smtClean="0">
                <a:latin typeface="Comic Sans MS"/>
                <a:cs typeface="Comic Sans MS"/>
              </a:rPr>
              <a:t>. </a:t>
            </a:r>
          </a:p>
          <a:p>
            <a:pPr algn="ctr"/>
            <a:endParaRPr lang="en-US" sz="2400" dirty="0" smtClean="0">
              <a:latin typeface="Comic Sans MS"/>
              <a:cs typeface="Comic Sans MS"/>
            </a:endParaRPr>
          </a:p>
          <a:p>
            <a:pPr algn="ctr"/>
            <a:endParaRPr lang="en-US" sz="1400" dirty="0">
              <a:latin typeface="Comic Sans MS"/>
              <a:cs typeface="Comic Sans MS"/>
            </a:endParaRPr>
          </a:p>
        </p:txBody>
      </p:sp>
    </p:spTree>
    <p:extLst>
      <p:ext uri="{BB962C8B-B14F-4D97-AF65-F5344CB8AC3E}">
        <p14:creationId xmlns:p14="http://schemas.microsoft.com/office/powerpoint/2010/main" val="85938815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8"/>
          <p:cNvSpPr txBox="1">
            <a:spLocks noChangeArrowheads="1"/>
          </p:cNvSpPr>
          <p:nvPr/>
        </p:nvSpPr>
        <p:spPr bwMode="auto">
          <a:xfrm>
            <a:off x="5562600" y="6629400"/>
            <a:ext cx="3581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spcBef>
                <a:spcPct val="50000"/>
              </a:spcBef>
              <a:defRPr/>
            </a:pPr>
            <a:r>
              <a:rPr lang="en-US" sz="1000" dirty="0" smtClean="0">
                <a:latin typeface="Comic Sans MS" charset="0"/>
                <a:cs typeface="+mn-cs"/>
              </a:rPr>
              <a:t>Image: </a:t>
            </a:r>
            <a:r>
              <a:rPr lang="en-US" sz="1000" dirty="0" smtClean="0">
                <a:latin typeface="Comic Sans MS" charset="0"/>
                <a:cs typeface="+mn-cs"/>
                <a:hlinkClick r:id="rId3"/>
              </a:rPr>
              <a:t>Tasmanian Devils feeding</a:t>
            </a:r>
            <a:r>
              <a:rPr lang="en-US" sz="1000" dirty="0" smtClean="0">
                <a:latin typeface="Comic Sans MS" charset="0"/>
                <a:cs typeface="+mn-cs"/>
              </a:rPr>
              <a:t>, Wiki </a:t>
            </a:r>
          </a:p>
        </p:txBody>
      </p:sp>
      <p:sp>
        <p:nvSpPr>
          <p:cNvPr id="11" name="Rectangle 6"/>
          <p:cNvSpPr>
            <a:spLocks noChangeArrowheads="1"/>
          </p:cNvSpPr>
          <p:nvPr/>
        </p:nvSpPr>
        <p:spPr bwMode="auto">
          <a:xfrm>
            <a:off x="0" y="6613525"/>
            <a:ext cx="39354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dirty="0">
                <a:latin typeface="Comic Sans MS" charset="0"/>
                <a:cs typeface="+mn-cs"/>
              </a:rPr>
              <a:t>From the Virtual Biology Classroom on </a:t>
            </a:r>
            <a:r>
              <a:rPr lang="en-US" sz="1000" dirty="0">
                <a:latin typeface="Comic Sans MS" charset="0"/>
                <a:cs typeface="+mn-cs"/>
                <a:hlinkClick r:id="rId4"/>
              </a:rPr>
              <a:t>ScienceProfOnline.com</a:t>
            </a:r>
            <a:endParaRPr lang="en-US" sz="1000" dirty="0">
              <a:latin typeface="Comic Sans MS" charset="0"/>
              <a:cs typeface="+mn-cs"/>
            </a:endParaRPr>
          </a:p>
        </p:txBody>
      </p:sp>
      <p:sp>
        <p:nvSpPr>
          <p:cNvPr id="5" name="TextBox 4"/>
          <p:cNvSpPr txBox="1"/>
          <p:nvPr/>
        </p:nvSpPr>
        <p:spPr>
          <a:xfrm>
            <a:off x="457200" y="304800"/>
            <a:ext cx="3200400" cy="1384995"/>
          </a:xfrm>
          <a:prstGeom prst="rect">
            <a:avLst/>
          </a:prstGeom>
          <a:noFill/>
        </p:spPr>
        <p:txBody>
          <a:bodyPr wrap="square" rtlCol="0">
            <a:spAutoFit/>
          </a:bodyPr>
          <a:lstStyle/>
          <a:p>
            <a:pPr algn="ctr"/>
            <a:r>
              <a:rPr lang="en-US" sz="3200" b="1" dirty="0" smtClean="0">
                <a:latin typeface="Comic Sans MS"/>
                <a:cs typeface="Comic Sans MS"/>
              </a:rPr>
              <a:t>Devil </a:t>
            </a:r>
            <a:r>
              <a:rPr lang="en-US" sz="3200" b="1" dirty="0">
                <a:latin typeface="Comic Sans MS"/>
                <a:cs typeface="Comic Sans MS"/>
              </a:rPr>
              <a:t>Facial </a:t>
            </a:r>
            <a:r>
              <a:rPr lang="en-US" sz="3200" b="1" dirty="0" smtClean="0">
                <a:latin typeface="Comic Sans MS"/>
                <a:cs typeface="Comic Sans MS"/>
              </a:rPr>
              <a:t>Tumor Disease</a:t>
            </a:r>
          </a:p>
          <a:p>
            <a:pPr algn="ctr"/>
            <a:r>
              <a:rPr lang="en-US" sz="2000" dirty="0" smtClean="0">
                <a:latin typeface="Comic Sans MS"/>
                <a:cs typeface="Comic Sans MS"/>
              </a:rPr>
              <a:t>(DFTD)</a:t>
            </a:r>
          </a:p>
        </p:txBody>
      </p:sp>
      <p:sp>
        <p:nvSpPr>
          <p:cNvPr id="7" name="TextBox 6"/>
          <p:cNvSpPr txBox="1"/>
          <p:nvPr/>
        </p:nvSpPr>
        <p:spPr>
          <a:xfrm>
            <a:off x="304800" y="1828800"/>
            <a:ext cx="3810000" cy="2246769"/>
          </a:xfrm>
          <a:prstGeom prst="rect">
            <a:avLst/>
          </a:prstGeom>
          <a:noFill/>
        </p:spPr>
        <p:txBody>
          <a:bodyPr wrap="square" rtlCol="0">
            <a:spAutoFit/>
          </a:bodyPr>
          <a:lstStyle/>
          <a:p>
            <a:pPr marL="285750" indent="-285750">
              <a:buFont typeface="Arial"/>
              <a:buChar char="•"/>
            </a:pPr>
            <a:r>
              <a:rPr lang="en-US" sz="2000" dirty="0" smtClean="0">
                <a:latin typeface="Comic Sans MS"/>
                <a:cs typeface="Comic Sans MS"/>
              </a:rPr>
              <a:t>The cancer </a:t>
            </a:r>
            <a:r>
              <a:rPr lang="en-US" sz="2000" dirty="0">
                <a:latin typeface="Comic Sans MS"/>
                <a:cs typeface="Comic Sans MS"/>
              </a:rPr>
              <a:t>is passed from devil to devil through biting. </a:t>
            </a:r>
            <a:endParaRPr lang="en-US" sz="2000" dirty="0" smtClean="0">
              <a:latin typeface="Comic Sans MS"/>
              <a:cs typeface="Comic Sans MS"/>
            </a:endParaRPr>
          </a:p>
          <a:p>
            <a:pPr marL="285750" indent="-285750">
              <a:buFont typeface="Arial"/>
              <a:buChar char="•"/>
            </a:pPr>
            <a:endParaRPr lang="en-US" sz="2000" dirty="0">
              <a:latin typeface="Comic Sans MS"/>
              <a:cs typeface="Comic Sans MS"/>
            </a:endParaRPr>
          </a:p>
          <a:p>
            <a:pPr marL="285750" indent="-285750">
              <a:buFont typeface="Arial"/>
              <a:buChar char="•"/>
            </a:pPr>
            <a:r>
              <a:rPr lang="en-US" sz="2000" dirty="0" smtClean="0">
                <a:latin typeface="Comic Sans MS"/>
                <a:cs typeface="Comic Sans MS"/>
              </a:rPr>
              <a:t>Devils bite each other in the face a lot, when feeding and fighting with their mates.</a:t>
            </a:r>
          </a:p>
        </p:txBody>
      </p:sp>
      <p:pic>
        <p:nvPicPr>
          <p:cNvPr id="2" name="Picture 1" descr="800px-Tasmanian_Devils_feeding.jpg"/>
          <p:cNvPicPr>
            <a:picLocks noChangeAspect="1"/>
          </p:cNvPicPr>
          <p:nvPr/>
        </p:nvPicPr>
        <p:blipFill rotWithShape="1">
          <a:blip r:embed="rId5">
            <a:extLst>
              <a:ext uri="{28A0092B-C50C-407E-A947-70E740481C1C}">
                <a14:useLocalDpi xmlns:a14="http://schemas.microsoft.com/office/drawing/2010/main" val="0"/>
              </a:ext>
            </a:extLst>
          </a:blip>
          <a:srcRect l="-1558" t="9601" r="-1606" b="-744"/>
          <a:stretch/>
        </p:blipFill>
        <p:spPr>
          <a:xfrm>
            <a:off x="4419600" y="533400"/>
            <a:ext cx="4191000" cy="3352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p:cNvSpPr txBox="1"/>
          <p:nvPr/>
        </p:nvSpPr>
        <p:spPr>
          <a:xfrm>
            <a:off x="381000" y="4419600"/>
            <a:ext cx="8610600" cy="2246769"/>
          </a:xfrm>
          <a:prstGeom prst="rect">
            <a:avLst/>
          </a:prstGeom>
          <a:noFill/>
        </p:spPr>
        <p:txBody>
          <a:bodyPr wrap="square" rtlCol="0">
            <a:spAutoFit/>
          </a:bodyPr>
          <a:lstStyle/>
          <a:p>
            <a:pPr marL="285750" indent="-285750">
              <a:buFont typeface="Arial"/>
              <a:buChar char="•"/>
            </a:pPr>
            <a:r>
              <a:rPr lang="en-US" sz="2000" dirty="0" smtClean="0">
                <a:latin typeface="Comic Sans MS"/>
                <a:cs typeface="Comic Sans MS"/>
              </a:rPr>
              <a:t>The </a:t>
            </a:r>
            <a:r>
              <a:rPr lang="en-US" sz="2000" dirty="0">
                <a:latin typeface="Comic Sans MS"/>
                <a:cs typeface="Comic Sans MS"/>
              </a:rPr>
              <a:t>tumor is crumbly, and </a:t>
            </a:r>
            <a:r>
              <a:rPr lang="en-US" sz="2000" dirty="0" smtClean="0">
                <a:latin typeface="Comic Sans MS"/>
                <a:cs typeface="Comic Sans MS"/>
              </a:rPr>
              <a:t>pieces </a:t>
            </a:r>
            <a:r>
              <a:rPr lang="en-US" sz="2000" dirty="0">
                <a:latin typeface="Comic Sans MS"/>
                <a:cs typeface="Comic Sans MS"/>
              </a:rPr>
              <a:t>break off </a:t>
            </a:r>
            <a:r>
              <a:rPr lang="en-US" sz="2000" dirty="0" smtClean="0">
                <a:latin typeface="Comic Sans MS"/>
                <a:cs typeface="Comic Sans MS"/>
              </a:rPr>
              <a:t>easily. When tumor pieces fall into bite wounds, new tumors form and grow.</a:t>
            </a:r>
          </a:p>
          <a:p>
            <a:pPr marL="285750" indent="-285750">
              <a:buFont typeface="Arial"/>
              <a:buChar char="•"/>
            </a:pPr>
            <a:endParaRPr lang="en-US" sz="2000" dirty="0">
              <a:latin typeface="Comic Sans MS"/>
              <a:cs typeface="Comic Sans MS"/>
            </a:endParaRPr>
          </a:p>
          <a:p>
            <a:pPr marL="285750" indent="-285750">
              <a:buFont typeface="Arial"/>
              <a:buChar char="•"/>
            </a:pPr>
            <a:r>
              <a:rPr lang="en-US" sz="2000" dirty="0" smtClean="0">
                <a:latin typeface="Comic Sans MS"/>
                <a:cs typeface="Comic Sans MS"/>
              </a:rPr>
              <a:t>Tumors </a:t>
            </a:r>
            <a:r>
              <a:rPr lang="en-US" sz="2000" dirty="0">
                <a:latin typeface="Comic Sans MS"/>
                <a:cs typeface="Comic Sans MS"/>
              </a:rPr>
              <a:t>usually first appear in and around the mouth, and look like small sores or lumps. Then develop into large tumors around the face and neck.</a:t>
            </a:r>
          </a:p>
          <a:p>
            <a:endParaRPr lang="en-US" sz="2000" dirty="0" smtClean="0">
              <a:latin typeface="Comic Sans MS"/>
              <a:cs typeface="Comic Sans MS"/>
            </a:endParaRPr>
          </a:p>
        </p:txBody>
      </p:sp>
    </p:spTree>
    <p:extLst>
      <p:ext uri="{BB962C8B-B14F-4D97-AF65-F5344CB8AC3E}">
        <p14:creationId xmlns:p14="http://schemas.microsoft.com/office/powerpoint/2010/main" val="208310956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p:cNvSpPr>
            <a:spLocks noChangeArrowheads="1"/>
          </p:cNvSpPr>
          <p:nvPr/>
        </p:nvSpPr>
        <p:spPr bwMode="auto">
          <a:xfrm>
            <a:off x="0" y="6613525"/>
            <a:ext cx="39354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dirty="0">
                <a:latin typeface="Comic Sans MS" charset="0"/>
                <a:cs typeface="+mn-cs"/>
              </a:rPr>
              <a:t>From the Virtual Biology Classroom on </a:t>
            </a:r>
            <a:r>
              <a:rPr lang="en-US" sz="1000" dirty="0">
                <a:latin typeface="Comic Sans MS" charset="0"/>
                <a:cs typeface="+mn-cs"/>
                <a:hlinkClick r:id="rId3"/>
              </a:rPr>
              <a:t>ScienceProfOnline.com</a:t>
            </a:r>
            <a:endParaRPr lang="en-US" sz="1000" dirty="0">
              <a:latin typeface="Comic Sans MS" charset="0"/>
              <a:cs typeface="+mn-cs"/>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 y="4800600"/>
            <a:ext cx="2362200" cy="14832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228600" y="304800"/>
            <a:ext cx="4191000" cy="1631216"/>
          </a:xfrm>
          <a:prstGeom prst="rect">
            <a:avLst/>
          </a:prstGeom>
          <a:noFill/>
        </p:spPr>
        <p:txBody>
          <a:bodyPr wrap="square" rtlCol="0">
            <a:spAutoFit/>
          </a:bodyPr>
          <a:lstStyle/>
          <a:p>
            <a:pPr algn="ctr"/>
            <a:r>
              <a:rPr lang="en-US" sz="3600" b="1" dirty="0" smtClean="0">
                <a:latin typeface="Comic Sans MS"/>
                <a:cs typeface="Comic Sans MS"/>
              </a:rPr>
              <a:t>Devil </a:t>
            </a:r>
            <a:r>
              <a:rPr lang="en-US" sz="3600" b="1" dirty="0">
                <a:latin typeface="Comic Sans MS"/>
                <a:cs typeface="Comic Sans MS"/>
              </a:rPr>
              <a:t>Facial </a:t>
            </a:r>
            <a:r>
              <a:rPr lang="en-US" sz="3600" b="1" dirty="0" smtClean="0">
                <a:latin typeface="Comic Sans MS"/>
                <a:cs typeface="Comic Sans MS"/>
              </a:rPr>
              <a:t>Tumor Disease</a:t>
            </a:r>
          </a:p>
          <a:p>
            <a:pPr algn="ctr"/>
            <a:r>
              <a:rPr lang="en-US" sz="2400" dirty="0" smtClean="0">
                <a:latin typeface="Comic Sans MS"/>
                <a:cs typeface="Comic Sans MS"/>
              </a:rPr>
              <a:t>(DFTD)</a:t>
            </a:r>
          </a:p>
        </p:txBody>
      </p:sp>
      <p:sp>
        <p:nvSpPr>
          <p:cNvPr id="6" name="TextBox 5"/>
          <p:cNvSpPr txBox="1"/>
          <p:nvPr/>
        </p:nvSpPr>
        <p:spPr>
          <a:xfrm>
            <a:off x="37581" y="2133600"/>
            <a:ext cx="4343400" cy="2923878"/>
          </a:xfrm>
          <a:prstGeom prst="rect">
            <a:avLst/>
          </a:prstGeom>
          <a:noFill/>
        </p:spPr>
        <p:txBody>
          <a:bodyPr wrap="square" rtlCol="0">
            <a:spAutoFit/>
          </a:bodyPr>
          <a:lstStyle/>
          <a:p>
            <a:pPr marL="342900" indent="-342900" algn="ctr">
              <a:buFont typeface="Arial"/>
              <a:buChar char="•"/>
            </a:pPr>
            <a:r>
              <a:rPr lang="en-US" dirty="0">
                <a:latin typeface="Comic Sans MS"/>
                <a:cs typeface="Comic Sans MS"/>
              </a:rPr>
              <a:t>Since the late 1990s, Devil Facial </a:t>
            </a:r>
            <a:r>
              <a:rPr lang="en-US" dirty="0" smtClean="0">
                <a:latin typeface="Comic Sans MS"/>
                <a:cs typeface="Comic Sans MS"/>
              </a:rPr>
              <a:t>Tumor </a:t>
            </a:r>
            <a:r>
              <a:rPr lang="en-US" dirty="0">
                <a:latin typeface="Comic Sans MS"/>
                <a:cs typeface="Comic Sans MS"/>
              </a:rPr>
              <a:t>Disease </a:t>
            </a:r>
            <a:r>
              <a:rPr lang="en-US" dirty="0" smtClean="0">
                <a:latin typeface="Comic Sans MS"/>
                <a:cs typeface="Comic Sans MS"/>
              </a:rPr>
              <a:t>has </a:t>
            </a:r>
            <a:r>
              <a:rPr lang="en-US" dirty="0">
                <a:latin typeface="Comic Sans MS"/>
                <a:cs typeface="Comic Sans MS"/>
              </a:rPr>
              <a:t>reduced the </a:t>
            </a:r>
            <a:r>
              <a:rPr lang="en-US" dirty="0" smtClean="0">
                <a:latin typeface="Comic Sans MS"/>
                <a:cs typeface="Comic Sans MS"/>
              </a:rPr>
              <a:t>Tasmanian Devil </a:t>
            </a:r>
            <a:r>
              <a:rPr lang="en-US" dirty="0">
                <a:latin typeface="Comic Sans MS"/>
                <a:cs typeface="Comic Sans MS"/>
              </a:rPr>
              <a:t>population </a:t>
            </a:r>
            <a:r>
              <a:rPr lang="en-US" dirty="0" smtClean="0">
                <a:latin typeface="Comic Sans MS"/>
                <a:cs typeface="Comic Sans MS"/>
              </a:rPr>
              <a:t>so much that these animals might go </a:t>
            </a:r>
            <a:r>
              <a:rPr lang="en-US" i="1" dirty="0" smtClean="0">
                <a:latin typeface="Comic Sans MS"/>
                <a:cs typeface="Comic Sans MS"/>
              </a:rPr>
              <a:t>extinct</a:t>
            </a:r>
            <a:r>
              <a:rPr lang="en-US" dirty="0" smtClean="0">
                <a:latin typeface="Comic Sans MS"/>
                <a:cs typeface="Comic Sans MS"/>
              </a:rPr>
              <a:t>.</a:t>
            </a:r>
          </a:p>
          <a:p>
            <a:pPr marL="342900" indent="-342900" algn="ctr">
              <a:buFont typeface="Arial"/>
              <a:buChar char="•"/>
            </a:pPr>
            <a:endParaRPr lang="en-US" dirty="0" smtClean="0">
              <a:latin typeface="Comic Sans MS"/>
              <a:cs typeface="Comic Sans MS"/>
            </a:endParaRPr>
          </a:p>
          <a:p>
            <a:pPr marL="342900" indent="-342900" algn="ctr">
              <a:buFont typeface="Arial"/>
              <a:buChar char="•"/>
            </a:pPr>
            <a:r>
              <a:rPr lang="en-US" dirty="0" smtClean="0">
                <a:latin typeface="Comic Sans MS"/>
                <a:cs typeface="Comic Sans MS"/>
              </a:rPr>
              <a:t>In 2008, the Tasmanian Devil was </a:t>
            </a:r>
            <a:r>
              <a:rPr lang="en-US" dirty="0">
                <a:latin typeface="Comic Sans MS"/>
                <a:cs typeface="Comic Sans MS"/>
              </a:rPr>
              <a:t>declared </a:t>
            </a:r>
            <a:r>
              <a:rPr lang="en-US" dirty="0" smtClean="0">
                <a:latin typeface="Comic Sans MS"/>
                <a:cs typeface="Comic Sans MS"/>
              </a:rPr>
              <a:t>an </a:t>
            </a:r>
            <a:r>
              <a:rPr lang="en-US" b="1" i="1" dirty="0" smtClean="0">
                <a:solidFill>
                  <a:srgbClr val="FF0000"/>
                </a:solidFill>
                <a:latin typeface="Comic Sans MS"/>
                <a:cs typeface="Comic Sans MS"/>
              </a:rPr>
              <a:t>endangered species. </a:t>
            </a:r>
          </a:p>
          <a:p>
            <a:pPr marL="342900" indent="-342900" algn="ctr">
              <a:buFont typeface="Arial"/>
              <a:buChar char="•"/>
            </a:pPr>
            <a:endParaRPr lang="en-US" sz="2000" dirty="0">
              <a:latin typeface="Comic Sans MS"/>
              <a:cs typeface="Comic Sans MS"/>
            </a:endParaRPr>
          </a:p>
          <a:p>
            <a:pPr algn="ctr"/>
            <a:endParaRPr lang="en-US" sz="2000" dirty="0">
              <a:latin typeface="Comic Sans MS"/>
              <a:cs typeface="Comic Sans MS"/>
            </a:endParaRPr>
          </a:p>
        </p:txBody>
      </p:sp>
      <p:pic>
        <p:nvPicPr>
          <p:cNvPr id="7" name="Picture 6" descr="DFTD_map.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8200" y="457200"/>
            <a:ext cx="4343400" cy="5715000"/>
          </a:xfrm>
          <a:prstGeom prst="rect">
            <a:avLst/>
          </a:prstGeom>
        </p:spPr>
      </p:pic>
      <p:sp>
        <p:nvSpPr>
          <p:cNvPr id="12" name="Text Box 18"/>
          <p:cNvSpPr txBox="1">
            <a:spLocks noChangeArrowheads="1"/>
          </p:cNvSpPr>
          <p:nvPr/>
        </p:nvSpPr>
        <p:spPr bwMode="auto">
          <a:xfrm>
            <a:off x="6324600" y="6457890"/>
            <a:ext cx="2819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spcBef>
                <a:spcPct val="50000"/>
              </a:spcBef>
              <a:defRPr/>
            </a:pPr>
            <a:r>
              <a:rPr lang="en-US" sz="1000" dirty="0" smtClean="0">
                <a:latin typeface="Comic Sans MS" charset="0"/>
                <a:cs typeface="+mn-cs"/>
              </a:rPr>
              <a:t>Images: from the </a:t>
            </a:r>
            <a:r>
              <a:rPr lang="en-US" sz="1000" dirty="0" smtClean="0">
                <a:latin typeface="Comic Sans MS" charset="0"/>
                <a:cs typeface="+mn-cs"/>
                <a:hlinkClick r:id="rId6"/>
              </a:rPr>
              <a:t>Devil Ark website</a:t>
            </a:r>
            <a:r>
              <a:rPr lang="en-US" sz="1000" dirty="0" smtClean="0">
                <a:latin typeface="Comic Sans MS" charset="0"/>
                <a:cs typeface="+mn-cs"/>
              </a:rPr>
              <a:t>. Donate and help save the Tasmanian Devil!</a:t>
            </a:r>
          </a:p>
        </p:txBody>
      </p:sp>
    </p:spTree>
    <p:extLst>
      <p:ext uri="{BB962C8B-B14F-4D97-AF65-F5344CB8AC3E}">
        <p14:creationId xmlns:p14="http://schemas.microsoft.com/office/powerpoint/2010/main" val="277614142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p:cNvSpPr>
            <a:spLocks noChangeArrowheads="1"/>
          </p:cNvSpPr>
          <p:nvPr/>
        </p:nvSpPr>
        <p:spPr bwMode="auto">
          <a:xfrm>
            <a:off x="0" y="6613525"/>
            <a:ext cx="39354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dirty="0">
                <a:latin typeface="Comic Sans MS" charset="0"/>
                <a:cs typeface="+mn-cs"/>
              </a:rPr>
              <a:t>From the Virtual Biology Classroom on </a:t>
            </a:r>
            <a:r>
              <a:rPr lang="en-US" sz="1000" dirty="0">
                <a:latin typeface="Comic Sans MS" charset="0"/>
                <a:cs typeface="+mn-cs"/>
                <a:hlinkClick r:id="rId3"/>
              </a:rPr>
              <a:t>ScienceProfOnline.com</a:t>
            </a:r>
            <a:endParaRPr lang="en-US" sz="1000" dirty="0">
              <a:latin typeface="Comic Sans MS" charset="0"/>
              <a:cs typeface="+mn-cs"/>
            </a:endParaRPr>
          </a:p>
        </p:txBody>
      </p:sp>
      <p:sp>
        <p:nvSpPr>
          <p:cNvPr id="5" name="TextBox 4"/>
          <p:cNvSpPr txBox="1"/>
          <p:nvPr/>
        </p:nvSpPr>
        <p:spPr>
          <a:xfrm>
            <a:off x="533400" y="381000"/>
            <a:ext cx="4191000" cy="1569660"/>
          </a:xfrm>
          <a:prstGeom prst="rect">
            <a:avLst/>
          </a:prstGeom>
          <a:noFill/>
        </p:spPr>
        <p:txBody>
          <a:bodyPr wrap="square" rtlCol="0">
            <a:spAutoFit/>
          </a:bodyPr>
          <a:lstStyle/>
          <a:p>
            <a:pPr algn="ctr"/>
            <a:r>
              <a:rPr lang="en-US" sz="3600" b="1" dirty="0" smtClean="0">
                <a:latin typeface="Comic Sans MS"/>
                <a:cs typeface="Comic Sans MS"/>
              </a:rPr>
              <a:t>Devil </a:t>
            </a:r>
            <a:r>
              <a:rPr lang="en-US" sz="3600" b="1" dirty="0">
                <a:latin typeface="Comic Sans MS"/>
                <a:cs typeface="Comic Sans MS"/>
              </a:rPr>
              <a:t>Facial </a:t>
            </a:r>
            <a:r>
              <a:rPr lang="en-US" sz="3600" b="1" dirty="0" smtClean="0">
                <a:latin typeface="Comic Sans MS"/>
                <a:cs typeface="Comic Sans MS"/>
              </a:rPr>
              <a:t>Tumor Disease</a:t>
            </a:r>
          </a:p>
          <a:p>
            <a:pPr algn="ctr"/>
            <a:r>
              <a:rPr lang="en-US" sz="2400" dirty="0" smtClean="0">
                <a:latin typeface="Comic Sans MS"/>
                <a:cs typeface="Comic Sans MS"/>
              </a:rPr>
              <a:t>(DFTD)</a:t>
            </a:r>
          </a:p>
        </p:txBody>
      </p:sp>
      <p:sp>
        <p:nvSpPr>
          <p:cNvPr id="6" name="TextBox 5"/>
          <p:cNvSpPr txBox="1"/>
          <p:nvPr/>
        </p:nvSpPr>
        <p:spPr>
          <a:xfrm>
            <a:off x="381000" y="2438400"/>
            <a:ext cx="8534400" cy="1154162"/>
          </a:xfrm>
          <a:prstGeom prst="rect">
            <a:avLst/>
          </a:prstGeom>
          <a:noFill/>
        </p:spPr>
        <p:txBody>
          <a:bodyPr wrap="square" rtlCol="0">
            <a:spAutoFit/>
          </a:bodyPr>
          <a:lstStyle/>
          <a:p>
            <a:pPr marL="342900" indent="-342900" algn="ctr">
              <a:buFont typeface="Arial"/>
              <a:buChar char="•"/>
            </a:pPr>
            <a:r>
              <a:rPr lang="en-US" sz="2000" dirty="0" smtClean="0">
                <a:latin typeface="Comic Sans MS"/>
                <a:cs typeface="Comic Sans MS"/>
              </a:rPr>
              <a:t>The tumors make it hard for devils to find and eat food.</a:t>
            </a:r>
            <a:endParaRPr lang="en-US" sz="2000" dirty="0">
              <a:latin typeface="Comic Sans MS"/>
              <a:cs typeface="Comic Sans MS"/>
            </a:endParaRPr>
          </a:p>
          <a:p>
            <a:pPr algn="ctr"/>
            <a:endParaRPr lang="en-US" sz="900" dirty="0">
              <a:latin typeface="Comic Sans MS"/>
              <a:cs typeface="Comic Sans MS"/>
            </a:endParaRPr>
          </a:p>
          <a:p>
            <a:pPr marL="342900" indent="-342900" algn="ctr">
              <a:buFont typeface="Arial"/>
              <a:buChar char="•"/>
            </a:pPr>
            <a:r>
              <a:rPr lang="en-US" sz="2000" dirty="0">
                <a:latin typeface="Comic Sans MS"/>
                <a:cs typeface="Comic Sans MS"/>
              </a:rPr>
              <a:t>Once the </a:t>
            </a:r>
            <a:r>
              <a:rPr lang="en-US" sz="2000" dirty="0" smtClean="0">
                <a:latin typeface="Comic Sans MS"/>
                <a:cs typeface="Comic Sans MS"/>
              </a:rPr>
              <a:t>tumor is big enough to be seen, </a:t>
            </a:r>
            <a:r>
              <a:rPr lang="en-US" sz="2000" dirty="0">
                <a:latin typeface="Comic Sans MS"/>
                <a:cs typeface="Comic Sans MS"/>
              </a:rPr>
              <a:t>it is always fatal</a:t>
            </a:r>
            <a:r>
              <a:rPr lang="en-US" sz="2000" dirty="0" smtClean="0">
                <a:latin typeface="Comic Sans MS"/>
                <a:cs typeface="Comic Sans MS"/>
              </a:rPr>
              <a:t>.</a:t>
            </a:r>
          </a:p>
          <a:p>
            <a:pPr marL="342900" indent="-342900" algn="ctr">
              <a:buFont typeface="Arial"/>
              <a:buChar char="•"/>
            </a:pPr>
            <a:endParaRPr lang="en-US" sz="2000" dirty="0">
              <a:latin typeface="Comic Sans MS"/>
              <a:cs typeface="Comic Sans MS"/>
            </a:endParaRPr>
          </a:p>
        </p:txBody>
      </p:sp>
      <p:sp>
        <p:nvSpPr>
          <p:cNvPr id="7" name="TextBox 6"/>
          <p:cNvSpPr txBox="1"/>
          <p:nvPr/>
        </p:nvSpPr>
        <p:spPr>
          <a:xfrm>
            <a:off x="5638800" y="3886200"/>
            <a:ext cx="3048000" cy="1877437"/>
          </a:xfrm>
          <a:prstGeom prst="rect">
            <a:avLst/>
          </a:prstGeom>
          <a:noFill/>
        </p:spPr>
        <p:txBody>
          <a:bodyPr wrap="square" rtlCol="0">
            <a:spAutoFit/>
          </a:bodyPr>
          <a:lstStyle/>
          <a:p>
            <a:pPr algn="ctr"/>
            <a:r>
              <a:rPr lang="en-US" sz="2800" b="1" dirty="0" smtClean="0">
                <a:latin typeface="Comic Sans MS"/>
                <a:cs typeface="Comic Sans MS"/>
              </a:rPr>
              <a:t>But we can help! </a:t>
            </a:r>
          </a:p>
          <a:p>
            <a:pPr algn="ctr"/>
            <a:endParaRPr lang="en-US" sz="2800" b="1" dirty="0">
              <a:solidFill>
                <a:srgbClr val="008000"/>
              </a:solidFill>
              <a:latin typeface="Comic Sans MS"/>
              <a:cs typeface="Comic Sans MS"/>
            </a:endParaRPr>
          </a:p>
          <a:p>
            <a:pPr algn="ctr"/>
            <a:r>
              <a:rPr lang="en-US" sz="3200" b="1" dirty="0" smtClean="0">
                <a:solidFill>
                  <a:srgbClr val="5BC7CD"/>
                </a:solidFill>
                <a:latin typeface="Comic Sans MS"/>
                <a:cs typeface="Comic Sans MS"/>
              </a:rPr>
              <a:t>Here’s how</a:t>
            </a:r>
            <a:r>
              <a:rPr lang="is-IS" sz="3200" b="1" dirty="0" smtClean="0">
                <a:solidFill>
                  <a:srgbClr val="5BC7CD"/>
                </a:solidFill>
                <a:latin typeface="Comic Sans MS"/>
                <a:cs typeface="Comic Sans MS"/>
              </a:rPr>
              <a:t>…</a:t>
            </a:r>
            <a:endParaRPr lang="en-US" sz="3200" b="1" dirty="0" smtClean="0">
              <a:solidFill>
                <a:srgbClr val="5BC7CD"/>
              </a:solidFill>
              <a:latin typeface="Comic Sans MS"/>
              <a:cs typeface="Comic Sans MS"/>
            </a:endParaRPr>
          </a:p>
          <a:p>
            <a:pPr algn="ctr"/>
            <a:endParaRPr lang="en-US" sz="2800" dirty="0">
              <a:latin typeface="Comic Sans MS"/>
              <a:cs typeface="Comic Sans MS"/>
            </a:endParaRPr>
          </a:p>
        </p:txBody>
      </p:sp>
      <p:pic>
        <p:nvPicPr>
          <p:cNvPr id="2" name="Picture 1" descr="devil_home_why.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400" y="3631734"/>
            <a:ext cx="4343400" cy="25446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 Box 18"/>
          <p:cNvSpPr txBox="1">
            <a:spLocks noChangeArrowheads="1"/>
          </p:cNvSpPr>
          <p:nvPr/>
        </p:nvSpPr>
        <p:spPr bwMode="auto">
          <a:xfrm>
            <a:off x="5791200" y="6430873"/>
            <a:ext cx="3352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spcBef>
                <a:spcPct val="50000"/>
              </a:spcBef>
              <a:defRPr/>
            </a:pPr>
            <a:r>
              <a:rPr lang="en-US" sz="1000" dirty="0" smtClean="0">
                <a:latin typeface="Comic Sans MS" charset="0"/>
                <a:cs typeface="+mn-cs"/>
              </a:rPr>
              <a:t>Images: </a:t>
            </a:r>
            <a:r>
              <a:rPr lang="en-US" sz="1000" dirty="0" smtClean="0">
                <a:latin typeface="Comic Sans MS" charset="0"/>
                <a:cs typeface="+mn-cs"/>
                <a:hlinkClick r:id="rId5"/>
              </a:rPr>
              <a:t>Tasmanian Devil with facial tumors</a:t>
            </a:r>
            <a:r>
              <a:rPr lang="en-US" sz="1000" dirty="0" smtClean="0">
                <a:latin typeface="Comic Sans MS" charset="0"/>
                <a:cs typeface="+mn-cs"/>
              </a:rPr>
              <a:t>, Wiki; </a:t>
            </a:r>
            <a:r>
              <a:rPr lang="en-US" sz="1000" dirty="0" smtClean="0">
                <a:latin typeface="Comic Sans MS" charset="0"/>
                <a:cs typeface="+mn-cs"/>
                <a:hlinkClick r:id="rId6"/>
              </a:rPr>
              <a:t>Devil Ark </a:t>
            </a:r>
            <a:r>
              <a:rPr lang="en-US" sz="1000" dirty="0" smtClean="0">
                <a:latin typeface="Comic Sans MS" charset="0"/>
                <a:cs typeface="+mn-cs"/>
              </a:rPr>
              <a:t>photo of girl holding Tasmanian devil </a:t>
            </a:r>
          </a:p>
        </p:txBody>
      </p:sp>
      <p:pic>
        <p:nvPicPr>
          <p:cNvPr id="13" name="Picture 12" descr="Tasmanian_Devil_Facial_Tumour_Disease.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7800" y="304800"/>
            <a:ext cx="2960526" cy="19172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8670649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11-16 at 12.05.2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16"/>
            <a:ext cx="9144000" cy="4561952"/>
          </a:xfrm>
          <a:prstGeom prst="rect">
            <a:avLst/>
          </a:prstGeom>
        </p:spPr>
      </p:pic>
      <p:sp>
        <p:nvSpPr>
          <p:cNvPr id="3" name="TextBox 2"/>
          <p:cNvSpPr txBox="1"/>
          <p:nvPr/>
        </p:nvSpPr>
        <p:spPr>
          <a:xfrm>
            <a:off x="2133600" y="4953000"/>
            <a:ext cx="5105400" cy="1477327"/>
          </a:xfrm>
          <a:prstGeom prst="rect">
            <a:avLst/>
          </a:prstGeom>
          <a:noFill/>
        </p:spPr>
        <p:txBody>
          <a:bodyPr wrap="square" rtlCol="0">
            <a:spAutoFit/>
          </a:bodyPr>
          <a:lstStyle/>
          <a:p>
            <a:pPr algn="ctr"/>
            <a:r>
              <a:rPr lang="en-US" sz="2400" dirty="0">
                <a:latin typeface="Comic Sans MS"/>
                <a:cs typeface="Comic Sans MS"/>
              </a:rPr>
              <a:t>A</a:t>
            </a:r>
            <a:r>
              <a:rPr lang="en-US" sz="2400" dirty="0" smtClean="0">
                <a:latin typeface="Comic Sans MS"/>
                <a:cs typeface="Comic Sans MS"/>
              </a:rPr>
              <a:t>dopt a Tasmanian Devil </a:t>
            </a:r>
          </a:p>
          <a:p>
            <a:pPr algn="ctr"/>
            <a:r>
              <a:rPr lang="en-US" sz="2400" dirty="0">
                <a:latin typeface="Comic Sans MS"/>
                <a:cs typeface="Comic Sans MS"/>
              </a:rPr>
              <a:t>t</a:t>
            </a:r>
            <a:r>
              <a:rPr lang="en-US" sz="2400" dirty="0" smtClean="0">
                <a:latin typeface="Comic Sans MS"/>
                <a:cs typeface="Comic Sans MS"/>
              </a:rPr>
              <a:t>hrough Australia’s </a:t>
            </a:r>
          </a:p>
          <a:p>
            <a:pPr algn="ctr"/>
            <a:r>
              <a:rPr lang="en-US" sz="2400" dirty="0" smtClean="0">
                <a:latin typeface="Comic Sans MS"/>
                <a:cs typeface="Comic Sans MS"/>
                <a:hlinkClick r:id="rId3"/>
              </a:rPr>
              <a:t>Devil Ark</a:t>
            </a:r>
            <a:r>
              <a:rPr lang="en-US" sz="2400" dirty="0">
                <a:latin typeface="Comic Sans MS"/>
                <a:cs typeface="Comic Sans MS"/>
              </a:rPr>
              <a:t> </a:t>
            </a:r>
            <a:r>
              <a:rPr lang="en-US" sz="2400" dirty="0" smtClean="0">
                <a:latin typeface="Comic Sans MS"/>
                <a:cs typeface="Comic Sans MS"/>
              </a:rPr>
              <a:t>conservation program!</a:t>
            </a:r>
          </a:p>
          <a:p>
            <a:endParaRPr lang="en-US" dirty="0"/>
          </a:p>
        </p:txBody>
      </p:sp>
    </p:spTree>
    <p:extLst>
      <p:ext uri="{BB962C8B-B14F-4D97-AF65-F5344CB8AC3E}">
        <p14:creationId xmlns:p14="http://schemas.microsoft.com/office/powerpoint/2010/main" val="366557552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txBox="1">
            <a:spLocks noChangeArrowheads="1"/>
          </p:cNvSpPr>
          <p:nvPr/>
        </p:nvSpPr>
        <p:spPr bwMode="auto">
          <a:xfrm>
            <a:off x="533400" y="457200"/>
            <a:ext cx="3124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b="1" dirty="0" smtClean="0">
                <a:solidFill>
                  <a:srgbClr val="FF0000"/>
                </a:solidFill>
                <a:latin typeface="Comic Sans MS" charset="0"/>
              </a:rPr>
              <a:t>Luv Tasmanian Devils!</a:t>
            </a:r>
            <a:endParaRPr lang="en-US" sz="4400" b="1" dirty="0">
              <a:solidFill>
                <a:srgbClr val="FF0000"/>
              </a:solidFill>
              <a:latin typeface="Comic Sans MS" charset="0"/>
            </a:endParaRPr>
          </a:p>
        </p:txBody>
      </p:sp>
      <p:sp>
        <p:nvSpPr>
          <p:cNvPr id="11" name="Rectangle 6"/>
          <p:cNvSpPr>
            <a:spLocks noChangeArrowheads="1"/>
          </p:cNvSpPr>
          <p:nvPr/>
        </p:nvSpPr>
        <p:spPr bwMode="auto">
          <a:xfrm>
            <a:off x="0" y="6613525"/>
            <a:ext cx="39354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dirty="0">
                <a:latin typeface="Comic Sans MS" charset="0"/>
                <a:cs typeface="+mn-cs"/>
              </a:rPr>
              <a:t>From the Virtual Biology Classroom on </a:t>
            </a:r>
            <a:r>
              <a:rPr lang="en-US" sz="1000" dirty="0">
                <a:latin typeface="Comic Sans MS" charset="0"/>
                <a:cs typeface="+mn-cs"/>
                <a:hlinkClick r:id="rId3"/>
              </a:rPr>
              <a:t>ScienceProfOnline.com</a:t>
            </a:r>
            <a:endParaRPr lang="en-US" sz="1000" dirty="0">
              <a:latin typeface="Comic Sans MS" charset="0"/>
              <a:cs typeface="+mn-cs"/>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914400"/>
            <a:ext cx="3792828" cy="5334000"/>
          </a:xfrm>
          <a:prstGeom prst="rect">
            <a:avLst/>
          </a:prstGeom>
          <a:ln>
            <a:noFill/>
          </a:ln>
          <a:effectLst>
            <a:softEdge rad="112500"/>
          </a:effectLst>
        </p:spPr>
      </p:pic>
      <p:pic>
        <p:nvPicPr>
          <p:cNvPr id="6" name="Picture 5" descr="DevilArk_about2.jpg"/>
          <p:cNvPicPr>
            <a:picLocks noChangeAspect="1"/>
          </p:cNvPicPr>
          <p:nvPr/>
        </p:nvPicPr>
        <p:blipFill rotWithShape="1">
          <a:blip r:embed="rId5">
            <a:extLst>
              <a:ext uri="{28A0092B-C50C-407E-A947-70E740481C1C}">
                <a14:useLocalDpi xmlns:a14="http://schemas.microsoft.com/office/drawing/2010/main" val="0"/>
              </a:ext>
            </a:extLst>
          </a:blip>
          <a:srcRect l="15195" t="769" r="8990" b="769"/>
          <a:stretch/>
        </p:blipFill>
        <p:spPr>
          <a:xfrm>
            <a:off x="533400" y="3048000"/>
            <a:ext cx="3439137" cy="304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 Box 18"/>
          <p:cNvSpPr txBox="1">
            <a:spLocks noChangeArrowheads="1"/>
          </p:cNvSpPr>
          <p:nvPr/>
        </p:nvSpPr>
        <p:spPr bwMode="auto">
          <a:xfrm>
            <a:off x="4531232" y="6634386"/>
            <a:ext cx="4648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spcBef>
                <a:spcPct val="50000"/>
              </a:spcBef>
              <a:defRPr/>
            </a:pPr>
            <a:r>
              <a:rPr lang="en-US" sz="1000" dirty="0" smtClean="0">
                <a:latin typeface="Comic Sans MS" charset="0"/>
                <a:cs typeface="+mn-cs"/>
              </a:rPr>
              <a:t>Image: Mother Tasmanian Devil at </a:t>
            </a:r>
            <a:r>
              <a:rPr lang="en-US" sz="1000" dirty="0" smtClean="0">
                <a:latin typeface="Comic Sans MS" charset="0"/>
                <a:cs typeface="+mn-cs"/>
                <a:hlinkClick r:id="rId6"/>
              </a:rPr>
              <a:t>Devil Ark</a:t>
            </a:r>
            <a:r>
              <a:rPr lang="en-US" sz="1000" dirty="0" smtClean="0">
                <a:latin typeface="Comic Sans MS" charset="0"/>
                <a:cs typeface="+mn-cs"/>
              </a:rPr>
              <a:t>.</a:t>
            </a:r>
          </a:p>
        </p:txBody>
      </p:sp>
    </p:spTree>
    <p:extLst>
      <p:ext uri="{BB962C8B-B14F-4D97-AF65-F5344CB8AC3E}">
        <p14:creationId xmlns:p14="http://schemas.microsoft.com/office/powerpoint/2010/main" val="68529744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sz="half" idx="1"/>
          </p:nvPr>
        </p:nvSpPr>
        <p:spPr>
          <a:xfrm>
            <a:off x="457200" y="685800"/>
            <a:ext cx="4038600" cy="3048000"/>
          </a:xfrm>
        </p:spPr>
        <p:txBody>
          <a:bodyPr/>
          <a:lstStyle/>
          <a:p>
            <a:pPr eaLnBrk="1" hangingPunct="1">
              <a:lnSpc>
                <a:spcPct val="80000"/>
              </a:lnSpc>
              <a:buFontTx/>
              <a:buNone/>
              <a:defRPr/>
            </a:pPr>
            <a:r>
              <a:rPr lang="en-US" sz="4800" b="1" dirty="0" smtClean="0">
                <a:latin typeface="Comic Sans MS" charset="0"/>
                <a:cs typeface="+mn-cs"/>
              </a:rPr>
              <a:t>Tasmanian Devils</a:t>
            </a:r>
            <a:endParaRPr lang="en-US" sz="1800" dirty="0">
              <a:latin typeface="Arial" charset="0"/>
              <a:cs typeface="+mn-cs"/>
            </a:endParaRPr>
          </a:p>
          <a:p>
            <a:pPr eaLnBrk="1" hangingPunct="1">
              <a:lnSpc>
                <a:spcPct val="80000"/>
              </a:lnSpc>
              <a:buFontTx/>
              <a:buNone/>
              <a:defRPr/>
            </a:pPr>
            <a:endParaRPr lang="en-US" sz="1800" dirty="0">
              <a:latin typeface="Arial" charset="0"/>
              <a:cs typeface="+mn-cs"/>
            </a:endParaRPr>
          </a:p>
        </p:txBody>
      </p:sp>
      <p:sp>
        <p:nvSpPr>
          <p:cNvPr id="6" name="Rectangle 6"/>
          <p:cNvSpPr>
            <a:spLocks noChangeArrowheads="1"/>
          </p:cNvSpPr>
          <p:nvPr/>
        </p:nvSpPr>
        <p:spPr bwMode="auto">
          <a:xfrm>
            <a:off x="0" y="6613525"/>
            <a:ext cx="39354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dirty="0">
                <a:latin typeface="Comic Sans MS" charset="0"/>
                <a:cs typeface="+mn-cs"/>
              </a:rPr>
              <a:t>From the Virtual Biology Classroom on </a:t>
            </a:r>
            <a:r>
              <a:rPr lang="en-US" sz="1000" dirty="0">
                <a:latin typeface="Comic Sans MS" charset="0"/>
                <a:cs typeface="+mn-cs"/>
                <a:hlinkClick r:id="rId3"/>
              </a:rPr>
              <a:t>ScienceProfOnline.com</a:t>
            </a:r>
            <a:endParaRPr lang="en-US" sz="1000" dirty="0">
              <a:latin typeface="Comic Sans MS" charset="0"/>
              <a:cs typeface="+mn-cs"/>
            </a:endParaRPr>
          </a:p>
        </p:txBody>
      </p:sp>
      <p:pic>
        <p:nvPicPr>
          <p:cNvPr id="4" name="Picture 3" descr="Taz.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1752600"/>
            <a:ext cx="5146970" cy="4190492"/>
          </a:xfrm>
          <a:prstGeom prst="rect">
            <a:avLst/>
          </a:prstGeom>
        </p:spPr>
      </p:pic>
      <p:sp>
        <p:nvSpPr>
          <p:cNvPr id="14" name="TextBox 13"/>
          <p:cNvSpPr txBox="1"/>
          <p:nvPr/>
        </p:nvSpPr>
        <p:spPr>
          <a:xfrm>
            <a:off x="762000" y="3352800"/>
            <a:ext cx="2286000" cy="1661993"/>
          </a:xfrm>
          <a:prstGeom prst="rect">
            <a:avLst/>
          </a:prstGeom>
          <a:noFill/>
        </p:spPr>
        <p:txBody>
          <a:bodyPr wrap="square" rtlCol="0">
            <a:spAutoFit/>
          </a:bodyPr>
          <a:lstStyle/>
          <a:p>
            <a:pPr algn="ctr"/>
            <a:r>
              <a:rPr lang="en-US" sz="2400" b="1" dirty="0" smtClean="0">
                <a:solidFill>
                  <a:srgbClr val="FF0000"/>
                </a:solidFill>
                <a:latin typeface="Comic Sans MS"/>
                <a:cs typeface="Comic Sans MS"/>
              </a:rPr>
              <a:t>VIDEO</a:t>
            </a:r>
            <a:r>
              <a:rPr lang="en-US" sz="2400" dirty="0" smtClean="0">
                <a:latin typeface="Comic Sans MS"/>
                <a:cs typeface="Comic Sans MS"/>
              </a:rPr>
              <a:t>: </a:t>
            </a:r>
          </a:p>
          <a:p>
            <a:pPr algn="ctr"/>
            <a:r>
              <a:rPr lang="en-US" sz="2000" dirty="0" smtClean="0">
                <a:latin typeface="Comic Sans MS"/>
                <a:cs typeface="Comic Sans MS"/>
              </a:rPr>
              <a:t>Tasmanian Devil “</a:t>
            </a:r>
            <a:r>
              <a:rPr lang="en-US" sz="2000" dirty="0" smtClean="0">
                <a:latin typeface="Comic Sans MS"/>
                <a:cs typeface="Comic Sans MS"/>
                <a:hlinkClick r:id="rId5"/>
              </a:rPr>
              <a:t>What’s Up Doc?</a:t>
            </a:r>
            <a:r>
              <a:rPr lang="en-US" sz="2000" dirty="0" smtClean="0">
                <a:latin typeface="Comic Sans MS"/>
                <a:cs typeface="Comic Sans MS"/>
              </a:rPr>
              <a:t>” Loony </a:t>
            </a:r>
            <a:r>
              <a:rPr lang="en-US" sz="2000" dirty="0" err="1" smtClean="0">
                <a:latin typeface="Comic Sans MS"/>
                <a:cs typeface="Comic Sans MS"/>
              </a:rPr>
              <a:t>Toons</a:t>
            </a:r>
            <a:r>
              <a:rPr lang="en-US" sz="2000" dirty="0" smtClean="0">
                <a:latin typeface="Comic Sans MS"/>
                <a:cs typeface="Comic Sans MS"/>
              </a:rPr>
              <a:t> clip.</a:t>
            </a:r>
          </a:p>
          <a:p>
            <a:pPr algn="ctr"/>
            <a:r>
              <a:rPr lang="en-US" dirty="0" smtClean="0">
                <a:latin typeface="Comic Sans MS"/>
                <a:cs typeface="Comic Sans MS"/>
              </a:rPr>
              <a:t> </a:t>
            </a:r>
            <a:endParaRPr lang="en-US" dirty="0">
              <a:latin typeface="Comic Sans MS"/>
              <a:cs typeface="Comic Sans M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sz="half" idx="1"/>
          </p:nvPr>
        </p:nvSpPr>
        <p:spPr>
          <a:xfrm>
            <a:off x="762000" y="457200"/>
            <a:ext cx="7543800" cy="990600"/>
          </a:xfrm>
        </p:spPr>
        <p:txBody>
          <a:bodyPr/>
          <a:lstStyle/>
          <a:p>
            <a:pPr algn="ctr" eaLnBrk="1" hangingPunct="1">
              <a:lnSpc>
                <a:spcPct val="80000"/>
              </a:lnSpc>
              <a:buFontTx/>
              <a:buNone/>
              <a:defRPr/>
            </a:pPr>
            <a:r>
              <a:rPr lang="en-US" sz="4800" b="1" dirty="0" smtClean="0">
                <a:latin typeface="Comic Sans MS" charset="0"/>
                <a:cs typeface="+mn-cs"/>
              </a:rPr>
              <a:t>Tasmanian Devils</a:t>
            </a:r>
            <a:endParaRPr lang="en-US" sz="1800" dirty="0">
              <a:latin typeface="Arial" charset="0"/>
              <a:cs typeface="+mn-cs"/>
            </a:endParaRPr>
          </a:p>
          <a:p>
            <a:pPr algn="ctr" eaLnBrk="1" hangingPunct="1">
              <a:lnSpc>
                <a:spcPct val="80000"/>
              </a:lnSpc>
              <a:buFontTx/>
              <a:buNone/>
              <a:defRPr/>
            </a:pPr>
            <a:endParaRPr lang="en-US" sz="1800" dirty="0">
              <a:latin typeface="Arial" charset="0"/>
              <a:cs typeface="+mn-cs"/>
            </a:endParaRPr>
          </a:p>
        </p:txBody>
      </p:sp>
      <p:sp>
        <p:nvSpPr>
          <p:cNvPr id="6" name="Rectangle 6"/>
          <p:cNvSpPr>
            <a:spLocks noChangeArrowheads="1"/>
          </p:cNvSpPr>
          <p:nvPr/>
        </p:nvSpPr>
        <p:spPr bwMode="auto">
          <a:xfrm>
            <a:off x="0" y="6613525"/>
            <a:ext cx="39354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dirty="0">
                <a:latin typeface="Comic Sans MS" charset="0"/>
                <a:cs typeface="+mn-cs"/>
              </a:rPr>
              <a:t>From the Virtual Biology Classroom on </a:t>
            </a:r>
            <a:r>
              <a:rPr lang="en-US" sz="1000" dirty="0">
                <a:latin typeface="Comic Sans MS" charset="0"/>
                <a:cs typeface="+mn-cs"/>
                <a:hlinkClick r:id="rId3"/>
              </a:rPr>
              <a:t>ScienceProfOnline.com</a:t>
            </a:r>
            <a:endParaRPr lang="en-US" sz="1000" dirty="0">
              <a:latin typeface="Comic Sans MS" charset="0"/>
              <a:cs typeface="+mn-cs"/>
            </a:endParaRPr>
          </a:p>
        </p:txBody>
      </p:sp>
      <p:pic>
        <p:nvPicPr>
          <p:cNvPr id="4" name="Picture 3" descr="Taz.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1200" y="1828800"/>
            <a:ext cx="5146970" cy="4190492"/>
          </a:xfrm>
          <a:prstGeom prst="rect">
            <a:avLst/>
          </a:prstGeom>
        </p:spPr>
      </p:pic>
      <p:cxnSp>
        <p:nvCxnSpPr>
          <p:cNvPr id="7" name="Straight Connector 6"/>
          <p:cNvCxnSpPr/>
          <p:nvPr/>
        </p:nvCxnSpPr>
        <p:spPr>
          <a:xfrm flipH="1">
            <a:off x="2133600" y="1981200"/>
            <a:ext cx="4724400" cy="3657600"/>
          </a:xfrm>
          <a:prstGeom prst="line">
            <a:avLst/>
          </a:prstGeom>
          <a:ln w="1016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flipV="1">
            <a:off x="1981200" y="2057400"/>
            <a:ext cx="4876800" cy="3657600"/>
          </a:xfrm>
          <a:prstGeom prst="line">
            <a:avLst/>
          </a:prstGeom>
          <a:ln w="1016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453543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txBox="1">
            <a:spLocks noChangeArrowheads="1"/>
          </p:cNvSpPr>
          <p:nvPr/>
        </p:nvSpPr>
        <p:spPr bwMode="auto">
          <a:xfrm>
            <a:off x="228600" y="381000"/>
            <a:ext cx="86106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b="1" dirty="0" smtClean="0">
                <a:latin typeface="Comic Sans MS" charset="0"/>
              </a:rPr>
              <a:t>Tasmanian Devils are REAL!</a:t>
            </a:r>
            <a:endParaRPr lang="en-US" sz="3600" b="1" dirty="0">
              <a:latin typeface="Comic Sans MS" charset="0"/>
            </a:endParaRPr>
          </a:p>
        </p:txBody>
      </p:sp>
      <p:sp>
        <p:nvSpPr>
          <p:cNvPr id="11" name="Rectangle 6"/>
          <p:cNvSpPr>
            <a:spLocks noChangeArrowheads="1"/>
          </p:cNvSpPr>
          <p:nvPr/>
        </p:nvSpPr>
        <p:spPr bwMode="auto">
          <a:xfrm>
            <a:off x="0" y="6613525"/>
            <a:ext cx="39354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dirty="0">
                <a:latin typeface="Comic Sans MS" charset="0"/>
                <a:cs typeface="+mn-cs"/>
              </a:rPr>
              <a:t>From the Virtual Biology Classroom on </a:t>
            </a:r>
            <a:r>
              <a:rPr lang="en-US" sz="1000" dirty="0">
                <a:latin typeface="Comic Sans MS" charset="0"/>
                <a:cs typeface="+mn-cs"/>
                <a:hlinkClick r:id="rId3"/>
              </a:rPr>
              <a:t>ScienceProfOnline.com</a:t>
            </a:r>
            <a:endParaRPr lang="en-US" sz="1000" dirty="0">
              <a:latin typeface="Comic Sans MS" charset="0"/>
              <a:cs typeface="+mn-cs"/>
            </a:endParaRPr>
          </a:p>
        </p:txBody>
      </p:sp>
      <p:pic>
        <p:nvPicPr>
          <p:cNvPr id="3" name="Picture 2" descr="Tasmanian_Devil.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800" y="1371600"/>
            <a:ext cx="6896934" cy="4724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txBox="1">
            <a:spLocks noChangeArrowheads="1"/>
          </p:cNvSpPr>
          <p:nvPr/>
        </p:nvSpPr>
        <p:spPr bwMode="auto">
          <a:xfrm>
            <a:off x="228600" y="228600"/>
            <a:ext cx="86106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b="1" dirty="0" smtClean="0">
                <a:latin typeface="Comic Sans MS" charset="0"/>
              </a:rPr>
              <a:t>Tasmanian Devils are FIERCE!</a:t>
            </a:r>
            <a:endParaRPr lang="en-US" sz="3600" b="1" dirty="0">
              <a:latin typeface="Comic Sans MS" charset="0"/>
            </a:endParaRPr>
          </a:p>
        </p:txBody>
      </p:sp>
      <p:sp>
        <p:nvSpPr>
          <p:cNvPr id="10" name="Text Box 18"/>
          <p:cNvSpPr txBox="1">
            <a:spLocks noChangeArrowheads="1"/>
          </p:cNvSpPr>
          <p:nvPr/>
        </p:nvSpPr>
        <p:spPr bwMode="auto">
          <a:xfrm>
            <a:off x="7162800" y="6629400"/>
            <a:ext cx="1981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spcBef>
                <a:spcPct val="50000"/>
              </a:spcBef>
              <a:defRPr/>
            </a:pPr>
            <a:r>
              <a:rPr lang="en-US" sz="1000" dirty="0" smtClean="0">
                <a:latin typeface="Comic Sans MS" charset="0"/>
                <a:cs typeface="+mn-cs"/>
              </a:rPr>
              <a:t>Image: </a:t>
            </a:r>
            <a:r>
              <a:rPr lang="en-US" sz="1000" dirty="0" smtClean="0">
                <a:latin typeface="Comic Sans MS" charset="0"/>
                <a:cs typeface="+mn-cs"/>
                <a:hlinkClick r:id="rId3"/>
              </a:rPr>
              <a:t>Tasmanian Devil</a:t>
            </a:r>
            <a:r>
              <a:rPr lang="en-US" sz="1000" dirty="0" smtClean="0">
                <a:latin typeface="Comic Sans MS" charset="0"/>
                <a:cs typeface="+mn-cs"/>
              </a:rPr>
              <a:t>, Wiki </a:t>
            </a:r>
          </a:p>
        </p:txBody>
      </p:sp>
      <p:sp>
        <p:nvSpPr>
          <p:cNvPr id="11" name="Rectangle 6"/>
          <p:cNvSpPr>
            <a:spLocks noChangeArrowheads="1"/>
          </p:cNvSpPr>
          <p:nvPr/>
        </p:nvSpPr>
        <p:spPr bwMode="auto">
          <a:xfrm>
            <a:off x="0" y="6613525"/>
            <a:ext cx="39354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dirty="0">
                <a:latin typeface="Comic Sans MS" charset="0"/>
                <a:cs typeface="+mn-cs"/>
              </a:rPr>
              <a:t>From the Virtual Biology Classroom on </a:t>
            </a:r>
            <a:r>
              <a:rPr lang="en-US" sz="1000" dirty="0">
                <a:latin typeface="Comic Sans MS" charset="0"/>
                <a:cs typeface="+mn-cs"/>
                <a:hlinkClick r:id="rId4"/>
              </a:rPr>
              <a:t>ScienceProfOnline.com</a:t>
            </a:r>
            <a:endParaRPr lang="en-US" sz="1000" dirty="0">
              <a:latin typeface="Comic Sans MS" charset="0"/>
              <a:cs typeface="+mn-cs"/>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1219200"/>
            <a:ext cx="6019800" cy="50715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6858000" y="2209800"/>
            <a:ext cx="2057400" cy="2123658"/>
          </a:xfrm>
          <a:prstGeom prst="rect">
            <a:avLst/>
          </a:prstGeom>
          <a:noFill/>
        </p:spPr>
        <p:txBody>
          <a:bodyPr wrap="square" rtlCol="0">
            <a:spAutoFit/>
          </a:bodyPr>
          <a:lstStyle/>
          <a:p>
            <a:pPr algn="ctr"/>
            <a:r>
              <a:rPr lang="en-US" sz="2400" b="1" dirty="0" smtClean="0">
                <a:solidFill>
                  <a:srgbClr val="FF0000"/>
                </a:solidFill>
                <a:latin typeface="Comic Sans MS"/>
                <a:cs typeface="Comic Sans MS"/>
              </a:rPr>
              <a:t>VIDEO:</a:t>
            </a:r>
            <a:endParaRPr lang="en-US" sz="2400" b="1" dirty="0" smtClean="0">
              <a:solidFill>
                <a:srgbClr val="FF0000"/>
              </a:solidFill>
              <a:latin typeface="Comic Sans MS"/>
              <a:cs typeface="Comic Sans MS"/>
              <a:hlinkClick r:id="rId6"/>
            </a:endParaRPr>
          </a:p>
          <a:p>
            <a:pPr algn="ctr"/>
            <a:r>
              <a:rPr lang="en-US" sz="2000" dirty="0" smtClean="0">
                <a:latin typeface="Comic Sans MS"/>
                <a:cs typeface="Comic Sans MS"/>
                <a:hlinkClick r:id="rId6"/>
              </a:rPr>
              <a:t>Tasmanian </a:t>
            </a:r>
            <a:r>
              <a:rPr lang="en-US" sz="2000" dirty="0">
                <a:latin typeface="Comic Sans MS"/>
                <a:cs typeface="Comic Sans MS"/>
                <a:hlinkClick r:id="rId6"/>
              </a:rPr>
              <a:t>Devils </a:t>
            </a:r>
            <a:endParaRPr lang="en-US" sz="2000" dirty="0" smtClean="0">
              <a:latin typeface="Comic Sans MS"/>
              <a:cs typeface="Comic Sans MS"/>
              <a:hlinkClick r:id="rId6"/>
            </a:endParaRPr>
          </a:p>
          <a:p>
            <a:pPr algn="ctr"/>
            <a:r>
              <a:rPr lang="en-US" sz="2000" dirty="0" smtClean="0">
                <a:latin typeface="Comic Sans MS"/>
                <a:cs typeface="Comic Sans MS"/>
                <a:hlinkClick r:id="rId6"/>
              </a:rPr>
              <a:t>Battle</a:t>
            </a:r>
            <a:endParaRPr lang="en-US" sz="2000" dirty="0" smtClean="0">
              <a:latin typeface="Comic Sans MS"/>
              <a:cs typeface="Comic Sans MS"/>
            </a:endParaRPr>
          </a:p>
          <a:p>
            <a:pPr algn="ctr"/>
            <a:r>
              <a:rPr lang="en-US" sz="1600" dirty="0" smtClean="0">
                <a:latin typeface="Comic Sans MS"/>
                <a:cs typeface="Comic Sans MS"/>
              </a:rPr>
              <a:t>from </a:t>
            </a:r>
          </a:p>
          <a:p>
            <a:pPr algn="ctr"/>
            <a:r>
              <a:rPr lang="en-US" sz="1600" dirty="0" smtClean="0">
                <a:latin typeface="Comic Sans MS"/>
                <a:cs typeface="Comic Sans MS"/>
              </a:rPr>
              <a:t>Animal </a:t>
            </a:r>
          </a:p>
          <a:p>
            <a:pPr algn="ctr"/>
            <a:r>
              <a:rPr lang="en-US" sz="1600" dirty="0" smtClean="0">
                <a:latin typeface="Comic Sans MS"/>
                <a:cs typeface="Comic Sans MS"/>
              </a:rPr>
              <a:t>Planet</a:t>
            </a:r>
            <a:endParaRPr lang="en-US" sz="1600" dirty="0" smtClean="0">
              <a:latin typeface="Comic Sans MS"/>
              <a:cs typeface="Comic Sans MS"/>
              <a:hlinkClick r:id="rId7"/>
            </a:endParaRPr>
          </a:p>
        </p:txBody>
      </p:sp>
    </p:spTree>
    <p:extLst>
      <p:ext uri="{BB962C8B-B14F-4D97-AF65-F5344CB8AC3E}">
        <p14:creationId xmlns:p14="http://schemas.microsoft.com/office/powerpoint/2010/main" val="47051245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txBox="1">
            <a:spLocks noChangeArrowheads="1"/>
          </p:cNvSpPr>
          <p:nvPr/>
        </p:nvSpPr>
        <p:spPr bwMode="auto">
          <a:xfrm>
            <a:off x="2895600" y="228600"/>
            <a:ext cx="3581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b="1" dirty="0" smtClean="0">
                <a:latin typeface="Comic Sans MS" charset="0"/>
              </a:rPr>
              <a:t>More About Tasmanian Devils</a:t>
            </a:r>
            <a:endParaRPr lang="en-US" sz="3600" b="1" dirty="0">
              <a:latin typeface="Comic Sans MS" charset="0"/>
            </a:endParaRPr>
          </a:p>
        </p:txBody>
      </p:sp>
      <p:sp>
        <p:nvSpPr>
          <p:cNvPr id="10" name="Text Box 18"/>
          <p:cNvSpPr txBox="1">
            <a:spLocks noChangeArrowheads="1"/>
          </p:cNvSpPr>
          <p:nvPr/>
        </p:nvSpPr>
        <p:spPr bwMode="auto">
          <a:xfrm>
            <a:off x="4724400" y="6629400"/>
            <a:ext cx="44196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spcBef>
                <a:spcPct val="50000"/>
              </a:spcBef>
              <a:defRPr/>
            </a:pPr>
            <a:r>
              <a:rPr lang="en-US" sz="1000" dirty="0" smtClean="0">
                <a:latin typeface="Comic Sans MS" charset="0"/>
                <a:cs typeface="+mn-cs"/>
              </a:rPr>
              <a:t>Images: </a:t>
            </a:r>
            <a:r>
              <a:rPr lang="en-US" sz="1000" dirty="0" smtClean="0">
                <a:latin typeface="Comic Sans MS" charset="0"/>
                <a:cs typeface="+mn-cs"/>
                <a:hlinkClick r:id="rId3"/>
              </a:rPr>
              <a:t>Pair of Tasmanian Devils</a:t>
            </a:r>
            <a:r>
              <a:rPr lang="en-US" sz="1000" dirty="0" smtClean="0">
                <a:latin typeface="Comic Sans MS" charset="0"/>
                <a:cs typeface="+mn-cs"/>
              </a:rPr>
              <a:t>; </a:t>
            </a:r>
            <a:r>
              <a:rPr lang="en-US" sz="1000" dirty="0" smtClean="0">
                <a:latin typeface="Comic Sans MS" charset="0"/>
                <a:cs typeface="+mn-cs"/>
                <a:hlinkClick r:id="rId4"/>
              </a:rPr>
              <a:t>Tasmanian Devil</a:t>
            </a:r>
            <a:r>
              <a:rPr lang="en-US" sz="1000" dirty="0" smtClean="0">
                <a:latin typeface="Comic Sans MS" charset="0"/>
                <a:cs typeface="+mn-cs"/>
              </a:rPr>
              <a:t>, Wiki </a:t>
            </a:r>
          </a:p>
        </p:txBody>
      </p:sp>
      <p:sp>
        <p:nvSpPr>
          <p:cNvPr id="11" name="Rectangle 6"/>
          <p:cNvSpPr>
            <a:spLocks noChangeArrowheads="1"/>
          </p:cNvSpPr>
          <p:nvPr/>
        </p:nvSpPr>
        <p:spPr bwMode="auto">
          <a:xfrm>
            <a:off x="0" y="6613525"/>
            <a:ext cx="39354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dirty="0">
                <a:latin typeface="Comic Sans MS" charset="0"/>
                <a:cs typeface="+mn-cs"/>
              </a:rPr>
              <a:t>From the Virtual Biology Classroom on </a:t>
            </a:r>
            <a:r>
              <a:rPr lang="en-US" sz="1000" dirty="0">
                <a:latin typeface="Comic Sans MS" charset="0"/>
                <a:cs typeface="+mn-cs"/>
                <a:hlinkClick r:id="rId5"/>
              </a:rPr>
              <a:t>ScienceProfOnline.com</a:t>
            </a:r>
            <a:endParaRPr lang="en-US" sz="1000" dirty="0">
              <a:latin typeface="Comic Sans MS" charset="0"/>
              <a:cs typeface="+mn-cs"/>
            </a:endParaRPr>
          </a:p>
        </p:txBody>
      </p:sp>
      <p:sp>
        <p:nvSpPr>
          <p:cNvPr id="2" name="TextBox 1"/>
          <p:cNvSpPr txBox="1"/>
          <p:nvPr/>
        </p:nvSpPr>
        <p:spPr>
          <a:xfrm>
            <a:off x="914400" y="2179796"/>
            <a:ext cx="7162800" cy="4678204"/>
          </a:xfrm>
          <a:prstGeom prst="rect">
            <a:avLst/>
          </a:prstGeom>
          <a:noFill/>
        </p:spPr>
        <p:txBody>
          <a:bodyPr wrap="square" rtlCol="0">
            <a:spAutoFit/>
          </a:bodyPr>
          <a:lstStyle/>
          <a:p>
            <a:pPr marL="285750" indent="-285750" algn="ctr">
              <a:buFontTx/>
              <a:buChar char="-"/>
            </a:pPr>
            <a:r>
              <a:rPr lang="en-US" sz="2000" dirty="0" smtClean="0">
                <a:latin typeface="Comic Sans MS"/>
                <a:cs typeface="Comic Sans MS"/>
              </a:rPr>
              <a:t>Mammals</a:t>
            </a:r>
          </a:p>
          <a:p>
            <a:pPr marL="285750" indent="-285750" algn="ctr">
              <a:buFontTx/>
              <a:buChar char="-"/>
            </a:pPr>
            <a:r>
              <a:rPr lang="en-US" sz="2000" dirty="0" smtClean="0">
                <a:latin typeface="Comic Sans MS"/>
                <a:cs typeface="Comic Sans MS"/>
              </a:rPr>
              <a:t>Marsupials</a:t>
            </a:r>
          </a:p>
          <a:p>
            <a:pPr marL="285750" indent="-285750" algn="ctr">
              <a:buFontTx/>
              <a:buChar char="-"/>
            </a:pPr>
            <a:r>
              <a:rPr lang="en-US" sz="2000" dirty="0" smtClean="0">
                <a:latin typeface="Comic Sans MS"/>
                <a:cs typeface="Comic Sans MS"/>
              </a:rPr>
              <a:t>Carnivore </a:t>
            </a:r>
          </a:p>
          <a:p>
            <a:pPr algn="ctr"/>
            <a:r>
              <a:rPr lang="en-US" sz="2000" dirty="0" smtClean="0">
                <a:latin typeface="Comic Sans MS"/>
                <a:cs typeface="Comic Sans MS"/>
              </a:rPr>
              <a:t>     </a:t>
            </a:r>
            <a:r>
              <a:rPr lang="en-US" sz="1600" dirty="0" smtClean="0">
                <a:latin typeface="Comic Sans MS"/>
                <a:cs typeface="Comic Sans MS"/>
              </a:rPr>
              <a:t>(hunter &amp; scavenger)</a:t>
            </a:r>
          </a:p>
          <a:p>
            <a:pPr marL="285750" indent="-285750" algn="ctr">
              <a:buFontTx/>
              <a:buChar char="-"/>
            </a:pPr>
            <a:r>
              <a:rPr lang="en-US" sz="2000" dirty="0" smtClean="0">
                <a:latin typeface="Comic Sans MS"/>
                <a:cs typeface="Comic Sans MS"/>
              </a:rPr>
              <a:t>Size of a small dog</a:t>
            </a:r>
          </a:p>
          <a:p>
            <a:pPr marL="285750" indent="-285750" algn="ctr">
              <a:buFontTx/>
              <a:buChar char="-"/>
            </a:pPr>
            <a:r>
              <a:rPr lang="en-US" sz="2000" dirty="0" smtClean="0">
                <a:latin typeface="Comic Sans MS"/>
                <a:cs typeface="Comic Sans MS"/>
              </a:rPr>
              <a:t>Muscular </a:t>
            </a:r>
          </a:p>
          <a:p>
            <a:pPr marL="285750" indent="-285750" algn="ctr">
              <a:buFontTx/>
              <a:buChar char="-"/>
            </a:pPr>
            <a:r>
              <a:rPr lang="en-US" sz="2000" dirty="0" smtClean="0">
                <a:latin typeface="Comic Sans MS"/>
                <a:cs typeface="Comic Sans MS"/>
              </a:rPr>
              <a:t>Strongest bite per body mass </a:t>
            </a:r>
          </a:p>
          <a:p>
            <a:pPr marL="285750" indent="-285750" algn="ctr">
              <a:buFontTx/>
              <a:buChar char="-"/>
            </a:pPr>
            <a:r>
              <a:rPr lang="en-US" sz="2000" dirty="0">
                <a:latin typeface="Comic Sans MS"/>
                <a:cs typeface="Comic Sans MS"/>
              </a:rPr>
              <a:t>Loud</a:t>
            </a:r>
          </a:p>
          <a:p>
            <a:pPr marL="285750" indent="-285750" algn="ctr">
              <a:buFontTx/>
              <a:buChar char="-"/>
            </a:pPr>
            <a:r>
              <a:rPr lang="en-US" sz="2000" dirty="0" smtClean="0">
                <a:latin typeface="Comic Sans MS"/>
                <a:cs typeface="Comic Sans MS"/>
              </a:rPr>
              <a:t>Ferocious</a:t>
            </a:r>
          </a:p>
          <a:p>
            <a:pPr marL="285750" indent="-285750" algn="ctr">
              <a:buFontTx/>
              <a:buChar char="-"/>
            </a:pPr>
            <a:r>
              <a:rPr lang="en-US" sz="2000" dirty="0" smtClean="0">
                <a:latin typeface="Comic Sans MS"/>
                <a:cs typeface="Comic Sans MS"/>
              </a:rPr>
              <a:t>Stinky </a:t>
            </a:r>
            <a:r>
              <a:rPr lang="en-US" sz="1600" dirty="0" smtClean="0">
                <a:latin typeface="Comic Sans MS"/>
                <a:cs typeface="Comic Sans MS"/>
              </a:rPr>
              <a:t>(when stressed)</a:t>
            </a:r>
          </a:p>
          <a:p>
            <a:pPr marL="285750" indent="-285750" algn="ctr">
              <a:buFontTx/>
              <a:buChar char="-"/>
            </a:pPr>
            <a:r>
              <a:rPr lang="en-US" sz="2000" dirty="0" smtClean="0">
                <a:latin typeface="Comic Sans MS"/>
                <a:cs typeface="Comic Sans MS"/>
              </a:rPr>
              <a:t>Excellent sense of smell</a:t>
            </a:r>
          </a:p>
          <a:p>
            <a:pPr marL="285750" indent="-285750" algn="ctr">
              <a:buFontTx/>
              <a:buChar char="-"/>
            </a:pPr>
            <a:r>
              <a:rPr lang="en-US" sz="2000" dirty="0" smtClean="0">
                <a:latin typeface="Comic Sans MS"/>
                <a:cs typeface="Comic Sans MS"/>
              </a:rPr>
              <a:t>Often feed in groups</a:t>
            </a:r>
          </a:p>
          <a:p>
            <a:pPr marL="285750" indent="-285750" algn="ctr">
              <a:buFontTx/>
              <a:buChar char="-"/>
            </a:pPr>
            <a:r>
              <a:rPr lang="en-US" sz="2000" dirty="0" smtClean="0">
                <a:latin typeface="Comic Sans MS"/>
                <a:cs typeface="Comic Sans MS"/>
              </a:rPr>
              <a:t>Dominance </a:t>
            </a:r>
            <a:r>
              <a:rPr lang="en-US" sz="1600" dirty="0" smtClean="0">
                <a:latin typeface="Comic Sans MS"/>
                <a:cs typeface="Comic Sans MS"/>
              </a:rPr>
              <a:t>(most aggressive &gt; least aggressive)</a:t>
            </a:r>
          </a:p>
          <a:p>
            <a:pPr marL="285750" indent="-285750" algn="ctr">
              <a:buFontTx/>
              <a:buChar char="-"/>
            </a:pPr>
            <a:r>
              <a:rPr lang="en-US" sz="2000" dirty="0" smtClean="0">
                <a:latin typeface="Comic Sans MS"/>
                <a:cs typeface="Comic Sans MS"/>
              </a:rPr>
              <a:t>Fight for food and mates</a:t>
            </a:r>
          </a:p>
          <a:p>
            <a:pPr marL="285750" indent="-285750" algn="ctr">
              <a:buFontTx/>
              <a:buChar char="-"/>
            </a:pPr>
            <a:endParaRPr lang="en-US" dirty="0"/>
          </a:p>
        </p:txBody>
      </p:sp>
      <p:pic>
        <p:nvPicPr>
          <p:cNvPr id="4" name="Picture 3" descr="800px-Tasmanian_Devil_markings.jpg"/>
          <p:cNvPicPr>
            <a:picLocks noChangeAspect="1"/>
          </p:cNvPicPr>
          <p:nvPr/>
        </p:nvPicPr>
        <p:blipFill rotWithShape="1">
          <a:blip r:embed="rId6">
            <a:extLst>
              <a:ext uri="{BEBA8EAE-BF5A-486C-A8C5-ECC9F3942E4B}">
                <a14:imgProps xmlns:a14="http://schemas.microsoft.com/office/drawing/2010/main">
                  <a14:imgLayer r:embed="rId7">
                    <a14:imgEffect>
                      <a14:saturation sat="165000"/>
                    </a14:imgEffect>
                    <a14:imgEffect>
                      <a14:brightnessContrast bright="-11000" contrast="13000"/>
                    </a14:imgEffect>
                  </a14:imgLayer>
                </a14:imgProps>
              </a:ext>
              <a:ext uri="{28A0092B-C50C-407E-A947-70E740481C1C}">
                <a14:useLocalDpi xmlns:a14="http://schemas.microsoft.com/office/drawing/2010/main" val="0"/>
              </a:ext>
            </a:extLst>
          </a:blip>
          <a:srcRect l="18889" t="12134" r="1212" b="-133"/>
          <a:stretch/>
        </p:blipFill>
        <p:spPr>
          <a:xfrm>
            <a:off x="304800" y="228600"/>
            <a:ext cx="2819400"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DevilArk_about2.jpg"/>
          <p:cNvPicPr>
            <a:picLocks noChangeAspect="1"/>
          </p:cNvPicPr>
          <p:nvPr/>
        </p:nvPicPr>
        <p:blipFill rotWithShape="1">
          <a:blip r:embed="rId8">
            <a:extLst>
              <a:ext uri="{28A0092B-C50C-407E-A947-70E740481C1C}">
                <a14:useLocalDpi xmlns:a14="http://schemas.microsoft.com/office/drawing/2010/main" val="0"/>
              </a:ext>
            </a:extLst>
          </a:blip>
          <a:srcRect l="15195" t="769" r="8990" b="769"/>
          <a:stretch/>
        </p:blipFill>
        <p:spPr>
          <a:xfrm>
            <a:off x="6172200" y="228600"/>
            <a:ext cx="2743200"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7315200" y="3733800"/>
            <a:ext cx="1524000" cy="1569660"/>
          </a:xfrm>
          <a:prstGeom prst="rect">
            <a:avLst/>
          </a:prstGeom>
          <a:noFill/>
        </p:spPr>
        <p:txBody>
          <a:bodyPr wrap="square" rtlCol="0">
            <a:spAutoFit/>
          </a:bodyPr>
          <a:lstStyle/>
          <a:p>
            <a:pPr algn="r"/>
            <a:r>
              <a:rPr lang="en-US" sz="1600" i="1" dirty="0" smtClean="0"/>
              <a:t>Baby Tasmanian devils are called </a:t>
            </a:r>
            <a:r>
              <a:rPr lang="en-US" sz="1600" i="1" dirty="0"/>
              <a:t>“imps</a:t>
            </a:r>
            <a:r>
              <a:rPr lang="en-US" sz="1600" i="1" dirty="0" smtClean="0"/>
              <a:t>”, “pups or “joeys””.</a:t>
            </a:r>
            <a:endParaRPr lang="en-US" sz="1600" i="1" dirty="0"/>
          </a:p>
        </p:txBody>
      </p:sp>
    </p:spTree>
    <p:extLst>
      <p:ext uri="{BB962C8B-B14F-4D97-AF65-F5344CB8AC3E}">
        <p14:creationId xmlns:p14="http://schemas.microsoft.com/office/powerpoint/2010/main" val="188307423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txBox="1">
            <a:spLocks noChangeArrowheads="1"/>
          </p:cNvSpPr>
          <p:nvPr/>
        </p:nvSpPr>
        <p:spPr bwMode="auto">
          <a:xfrm>
            <a:off x="228600" y="381000"/>
            <a:ext cx="86106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b="1" dirty="0" smtClean="0">
                <a:latin typeface="Comic Sans MS" charset="0"/>
              </a:rPr>
              <a:t>Where the </a:t>
            </a:r>
            <a:r>
              <a:rPr lang="en-US" sz="3600" b="1" dirty="0">
                <a:latin typeface="Comic Sans MS" charset="0"/>
              </a:rPr>
              <a:t>h</a:t>
            </a:r>
            <a:r>
              <a:rPr lang="en-US" sz="3600" b="1" dirty="0" smtClean="0">
                <a:latin typeface="Comic Sans MS" charset="0"/>
              </a:rPr>
              <a:t>eck is Tasmania?</a:t>
            </a:r>
            <a:endParaRPr lang="en-US" sz="3600" b="1" dirty="0">
              <a:latin typeface="Comic Sans MS" charset="0"/>
            </a:endParaRPr>
          </a:p>
        </p:txBody>
      </p:sp>
      <p:sp>
        <p:nvSpPr>
          <p:cNvPr id="10" name="Text Box 18"/>
          <p:cNvSpPr txBox="1">
            <a:spLocks noChangeArrowheads="1"/>
          </p:cNvSpPr>
          <p:nvPr/>
        </p:nvSpPr>
        <p:spPr bwMode="auto">
          <a:xfrm>
            <a:off x="5029200" y="6629400"/>
            <a:ext cx="4114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spcBef>
                <a:spcPct val="50000"/>
              </a:spcBef>
              <a:defRPr/>
            </a:pPr>
            <a:r>
              <a:rPr lang="en-US" sz="1000" dirty="0" smtClean="0">
                <a:latin typeface="Comic Sans MS" charset="0"/>
                <a:cs typeface="+mn-cs"/>
              </a:rPr>
              <a:t>Image: </a:t>
            </a:r>
            <a:r>
              <a:rPr lang="en-US" sz="1000" dirty="0" smtClean="0">
                <a:latin typeface="Comic Sans MS" charset="0"/>
                <a:cs typeface="+mn-cs"/>
                <a:hlinkClick r:id="rId3"/>
              </a:rPr>
              <a:t>World Map</a:t>
            </a:r>
            <a:r>
              <a:rPr lang="en-US" sz="1000" dirty="0" smtClean="0">
                <a:latin typeface="Comic Sans MS" charset="0"/>
                <a:cs typeface="+mn-cs"/>
              </a:rPr>
              <a:t>,  </a:t>
            </a:r>
            <a:r>
              <a:rPr lang="en-US" sz="1000" dirty="0" smtClean="0">
                <a:latin typeface="Comic Sans MS" charset="0"/>
                <a:cs typeface="+mn-cs"/>
                <a:hlinkClick r:id="rId4"/>
              </a:rPr>
              <a:t>Australia &amp; Tasmania</a:t>
            </a:r>
            <a:r>
              <a:rPr lang="en-US" sz="1000" dirty="0" smtClean="0">
                <a:latin typeface="Comic Sans MS" charset="0"/>
                <a:cs typeface="+mn-cs"/>
              </a:rPr>
              <a:t>, Wiki </a:t>
            </a:r>
          </a:p>
        </p:txBody>
      </p:sp>
      <p:sp>
        <p:nvSpPr>
          <p:cNvPr id="11" name="Rectangle 6"/>
          <p:cNvSpPr>
            <a:spLocks noChangeArrowheads="1"/>
          </p:cNvSpPr>
          <p:nvPr/>
        </p:nvSpPr>
        <p:spPr bwMode="auto">
          <a:xfrm>
            <a:off x="0" y="6613525"/>
            <a:ext cx="39354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dirty="0">
                <a:latin typeface="Comic Sans MS" charset="0"/>
                <a:cs typeface="+mn-cs"/>
              </a:rPr>
              <a:t>From the Virtual Biology Classroom on </a:t>
            </a:r>
            <a:r>
              <a:rPr lang="en-US" sz="1000" dirty="0">
                <a:latin typeface="Comic Sans MS" charset="0"/>
                <a:cs typeface="+mn-cs"/>
                <a:hlinkClick r:id="rId5"/>
              </a:rPr>
              <a:t>ScienceProfOnline.com</a:t>
            </a:r>
            <a:endParaRPr lang="en-US" sz="1000" dirty="0">
              <a:latin typeface="Comic Sans MS" charset="0"/>
              <a:cs typeface="+mn-cs"/>
            </a:endParaRPr>
          </a:p>
        </p:txBody>
      </p:sp>
      <p:pic>
        <p:nvPicPr>
          <p:cNvPr id="5" name="Picture 4" descr="BlankMap-World-noborders.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600" y="1295400"/>
            <a:ext cx="6857999" cy="4310742"/>
          </a:xfrm>
          <a:prstGeom prst="rect">
            <a:avLst/>
          </a:prstGeom>
        </p:spPr>
      </p:pic>
      <p:pic>
        <p:nvPicPr>
          <p:cNvPr id="12" name="Picture 11" descr="667px-Tasmania_in_Australia.svg.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53200" y="1295400"/>
            <a:ext cx="2057400" cy="1847650"/>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1828800" y="2743200"/>
            <a:ext cx="762000" cy="461665"/>
          </a:xfrm>
          <a:prstGeom prst="rect">
            <a:avLst/>
          </a:prstGeom>
          <a:noFill/>
        </p:spPr>
        <p:txBody>
          <a:bodyPr wrap="square" rtlCol="0">
            <a:spAutoFit/>
          </a:bodyPr>
          <a:lstStyle/>
          <a:p>
            <a:pPr algn="ctr"/>
            <a:r>
              <a:rPr lang="en-US" sz="1200" dirty="0" smtClean="0"/>
              <a:t>You are here.</a:t>
            </a:r>
            <a:endParaRPr lang="en-US" sz="1200" dirty="0"/>
          </a:p>
        </p:txBody>
      </p:sp>
      <p:sp>
        <p:nvSpPr>
          <p:cNvPr id="13" name="TextBox 12"/>
          <p:cNvSpPr txBox="1"/>
          <p:nvPr/>
        </p:nvSpPr>
        <p:spPr>
          <a:xfrm>
            <a:off x="4343400" y="5486400"/>
            <a:ext cx="1676400" cy="553998"/>
          </a:xfrm>
          <a:prstGeom prst="rect">
            <a:avLst/>
          </a:prstGeom>
          <a:noFill/>
        </p:spPr>
        <p:txBody>
          <a:bodyPr wrap="square" rtlCol="0">
            <a:spAutoFit/>
          </a:bodyPr>
          <a:lstStyle/>
          <a:p>
            <a:pPr algn="ctr"/>
            <a:r>
              <a:rPr lang="en-US" sz="1200" dirty="0" smtClean="0"/>
              <a:t>Tasmania </a:t>
            </a:r>
          </a:p>
          <a:p>
            <a:pPr algn="ctr"/>
            <a:r>
              <a:rPr lang="en-US" sz="1200" dirty="0" smtClean="0"/>
              <a:t>are here</a:t>
            </a:r>
            <a:r>
              <a:rPr lang="en-US" dirty="0" smtClean="0"/>
              <a:t>.</a:t>
            </a:r>
            <a:endParaRPr lang="en-US" dirty="0"/>
          </a:p>
        </p:txBody>
      </p:sp>
      <p:cxnSp>
        <p:nvCxnSpPr>
          <p:cNvPr id="15" name="Straight Arrow Connector 14"/>
          <p:cNvCxnSpPr/>
          <p:nvPr/>
        </p:nvCxnSpPr>
        <p:spPr>
          <a:xfrm flipH="1" flipV="1">
            <a:off x="1447800" y="2438400"/>
            <a:ext cx="457200" cy="3810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5410200" y="5105400"/>
            <a:ext cx="457200" cy="3810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6629400" y="3505200"/>
            <a:ext cx="2286000" cy="3231653"/>
          </a:xfrm>
          <a:prstGeom prst="rect">
            <a:avLst/>
          </a:prstGeom>
          <a:noFill/>
        </p:spPr>
        <p:txBody>
          <a:bodyPr wrap="square" rtlCol="0">
            <a:spAutoFit/>
          </a:bodyPr>
          <a:lstStyle/>
          <a:p>
            <a:pPr marL="171450" indent="-171450" algn="ctr">
              <a:buFontTx/>
              <a:buChar char="-"/>
            </a:pPr>
            <a:r>
              <a:rPr lang="en-US" sz="1200" dirty="0" smtClean="0">
                <a:latin typeface="Comic Sans MS"/>
                <a:cs typeface="Comic Sans MS"/>
              </a:rPr>
              <a:t>Island state of Australia.</a:t>
            </a:r>
          </a:p>
          <a:p>
            <a:pPr marL="171450" indent="-171450" algn="ctr">
              <a:buFontTx/>
              <a:buChar char="-"/>
            </a:pPr>
            <a:r>
              <a:rPr lang="en-US" sz="1200" dirty="0" smtClean="0">
                <a:latin typeface="Comic Sans MS"/>
                <a:cs typeface="Comic Sans MS"/>
              </a:rPr>
              <a:t>26</a:t>
            </a:r>
            <a:r>
              <a:rPr lang="en-US" sz="1200" baseline="30000" dirty="0" smtClean="0">
                <a:latin typeface="Comic Sans MS"/>
                <a:cs typeface="Comic Sans MS"/>
              </a:rPr>
              <a:t>th</a:t>
            </a:r>
            <a:r>
              <a:rPr lang="en-US" sz="1200" dirty="0" smtClean="0">
                <a:latin typeface="Comic Sans MS"/>
                <a:cs typeface="Comic Sans MS"/>
              </a:rPr>
              <a:t> largest island in world</a:t>
            </a:r>
          </a:p>
          <a:p>
            <a:pPr marL="171450" indent="-171450" algn="ctr">
              <a:buFontTx/>
              <a:buChar char="-"/>
            </a:pPr>
            <a:r>
              <a:rPr lang="en-US" sz="1200" dirty="0">
                <a:latin typeface="Comic Sans MS"/>
                <a:cs typeface="Comic Sans MS"/>
              </a:rPr>
              <a:t>C</a:t>
            </a:r>
            <a:r>
              <a:rPr lang="en-US" sz="1200" dirty="0" smtClean="0">
                <a:latin typeface="Comic Sans MS"/>
                <a:cs typeface="Comic Sans MS"/>
              </a:rPr>
              <a:t>limate similar, but not as cold, as ours.</a:t>
            </a:r>
          </a:p>
          <a:p>
            <a:pPr marL="171450" indent="-171450" algn="ctr">
              <a:buFontTx/>
              <a:buChar char="-"/>
            </a:pPr>
            <a:r>
              <a:rPr lang="en-US" sz="1200" dirty="0" smtClean="0">
                <a:latin typeface="Comic Sans MS"/>
                <a:cs typeface="Comic Sans MS"/>
              </a:rPr>
              <a:t>Four </a:t>
            </a:r>
            <a:r>
              <a:rPr lang="en-US" sz="1200" dirty="0">
                <a:latin typeface="Comic Sans MS"/>
                <a:cs typeface="Comic Sans MS"/>
              </a:rPr>
              <a:t>seasons. </a:t>
            </a:r>
            <a:endParaRPr lang="en-US" sz="1200" dirty="0" smtClean="0">
              <a:latin typeface="Comic Sans MS"/>
              <a:cs typeface="Comic Sans MS"/>
            </a:endParaRPr>
          </a:p>
          <a:p>
            <a:pPr marL="171450" indent="-171450" algn="ctr">
              <a:buFontTx/>
              <a:buChar char="-"/>
            </a:pPr>
            <a:r>
              <a:rPr lang="en-US" sz="1200" dirty="0" smtClean="0">
                <a:latin typeface="Comic Sans MS"/>
                <a:cs typeface="Comic Sans MS"/>
              </a:rPr>
              <a:t>Summer </a:t>
            </a:r>
            <a:r>
              <a:rPr lang="en-US" sz="1200" dirty="0">
                <a:latin typeface="Comic Sans MS"/>
                <a:cs typeface="Comic Sans MS"/>
              </a:rPr>
              <a:t>lasts from December to </a:t>
            </a:r>
            <a:r>
              <a:rPr lang="en-US" sz="1200" dirty="0" smtClean="0">
                <a:latin typeface="Comic Sans MS"/>
                <a:cs typeface="Comic Sans MS"/>
              </a:rPr>
              <a:t>February.</a:t>
            </a:r>
          </a:p>
          <a:p>
            <a:pPr marL="171450" indent="-171450" algn="ctr">
              <a:buFontTx/>
              <a:buChar char="-"/>
            </a:pPr>
            <a:r>
              <a:rPr lang="en-US" sz="1200" dirty="0" smtClean="0">
                <a:latin typeface="Comic Sans MS"/>
                <a:cs typeface="Comic Sans MS"/>
              </a:rPr>
              <a:t>35,042 square miles.</a:t>
            </a:r>
          </a:p>
          <a:p>
            <a:pPr marL="171450" indent="-171450" algn="ctr">
              <a:buFontTx/>
              <a:buChar char="-"/>
            </a:pPr>
            <a:r>
              <a:rPr lang="en-US" sz="1200" dirty="0" smtClean="0">
                <a:latin typeface="Comic Sans MS"/>
                <a:cs typeface="Comic Sans MS"/>
              </a:rPr>
              <a:t>Population 515,000.</a:t>
            </a:r>
          </a:p>
          <a:p>
            <a:pPr marL="171450" indent="-171450" algn="ctr">
              <a:buFontTx/>
              <a:buChar char="-"/>
            </a:pPr>
            <a:r>
              <a:rPr lang="en-US" sz="1200" dirty="0" smtClean="0">
                <a:latin typeface="Comic Sans MS"/>
                <a:cs typeface="Comic Sans MS"/>
              </a:rPr>
              <a:t>Michigan LP </a:t>
            </a:r>
            <a:r>
              <a:rPr lang="en-US" sz="1200" dirty="0">
                <a:latin typeface="Comic Sans MS"/>
                <a:cs typeface="Comic Sans MS"/>
              </a:rPr>
              <a:t>is </a:t>
            </a:r>
            <a:r>
              <a:rPr lang="en-US" sz="1200" dirty="0" smtClean="0">
                <a:latin typeface="Comic Sans MS"/>
                <a:cs typeface="Comic Sans MS"/>
              </a:rPr>
              <a:t>56,809 square miles.</a:t>
            </a:r>
          </a:p>
          <a:p>
            <a:pPr marL="171450" indent="-171450" algn="ctr">
              <a:buFontTx/>
              <a:buChar char="-"/>
            </a:pPr>
            <a:r>
              <a:rPr lang="en-US" sz="1200" dirty="0" smtClean="0">
                <a:latin typeface="Comic Sans MS"/>
                <a:cs typeface="Comic Sans MS"/>
              </a:rPr>
              <a:t>Michigan LP population almost 10 million.</a:t>
            </a:r>
          </a:p>
          <a:p>
            <a:pPr marL="171450" indent="-171450" algn="ctr">
              <a:buFontTx/>
              <a:buChar char="-"/>
            </a:pPr>
            <a:r>
              <a:rPr lang="en-US" sz="1200" dirty="0" smtClean="0">
                <a:latin typeface="Comic Sans MS"/>
                <a:cs typeface="Comic Sans MS"/>
              </a:rPr>
              <a:t>It would take more than 24 hours to take an airplane there!</a:t>
            </a:r>
            <a:endParaRPr lang="en-US" sz="1200" dirty="0">
              <a:latin typeface="Comic Sans MS"/>
              <a:cs typeface="Comic Sans MS"/>
            </a:endParaRPr>
          </a:p>
          <a:p>
            <a:pPr marL="171450" indent="-171450" algn="ctr">
              <a:buFontTx/>
              <a:buChar char="-"/>
            </a:pPr>
            <a:endParaRPr lang="en-US" sz="1200" dirty="0">
              <a:latin typeface="Comic Sans MS"/>
              <a:cs typeface="Comic Sans MS"/>
            </a:endParaRPr>
          </a:p>
        </p:txBody>
      </p:sp>
    </p:spTree>
    <p:extLst>
      <p:ext uri="{BB962C8B-B14F-4D97-AF65-F5344CB8AC3E}">
        <p14:creationId xmlns:p14="http://schemas.microsoft.com/office/powerpoint/2010/main" val="4705124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txBox="1">
            <a:spLocks noChangeArrowheads="1"/>
          </p:cNvSpPr>
          <p:nvPr/>
        </p:nvSpPr>
        <p:spPr bwMode="auto">
          <a:xfrm>
            <a:off x="685800" y="533400"/>
            <a:ext cx="4495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b="1" dirty="0" smtClean="0">
                <a:latin typeface="Comic Sans MS" charset="0"/>
              </a:rPr>
              <a:t>Lets watch more videos of Tasmanian Devils!</a:t>
            </a:r>
            <a:endParaRPr lang="en-US" sz="3600" b="1" dirty="0">
              <a:latin typeface="Comic Sans MS" charset="0"/>
            </a:endParaRPr>
          </a:p>
        </p:txBody>
      </p:sp>
      <p:sp>
        <p:nvSpPr>
          <p:cNvPr id="10" name="Text Box 18"/>
          <p:cNvSpPr txBox="1">
            <a:spLocks noChangeArrowheads="1"/>
          </p:cNvSpPr>
          <p:nvPr/>
        </p:nvSpPr>
        <p:spPr bwMode="auto">
          <a:xfrm>
            <a:off x="7162800" y="6629400"/>
            <a:ext cx="1981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spcBef>
                <a:spcPct val="50000"/>
              </a:spcBef>
              <a:defRPr/>
            </a:pPr>
            <a:r>
              <a:rPr lang="en-US" sz="1000" dirty="0" smtClean="0">
                <a:latin typeface="Comic Sans MS" charset="0"/>
                <a:cs typeface="+mn-cs"/>
              </a:rPr>
              <a:t>Image: </a:t>
            </a:r>
            <a:r>
              <a:rPr lang="en-US" sz="1000" dirty="0" smtClean="0">
                <a:latin typeface="Comic Sans MS" charset="0"/>
                <a:cs typeface="+mn-cs"/>
                <a:hlinkClick r:id="rId3"/>
              </a:rPr>
              <a:t>Tasmanian Devil</a:t>
            </a:r>
            <a:r>
              <a:rPr lang="en-US" sz="1000" dirty="0" smtClean="0">
                <a:latin typeface="Comic Sans MS" charset="0"/>
                <a:cs typeface="+mn-cs"/>
              </a:rPr>
              <a:t>, Wiki </a:t>
            </a:r>
          </a:p>
        </p:txBody>
      </p:sp>
      <p:sp>
        <p:nvSpPr>
          <p:cNvPr id="11" name="Rectangle 6"/>
          <p:cNvSpPr>
            <a:spLocks noChangeArrowheads="1"/>
          </p:cNvSpPr>
          <p:nvPr/>
        </p:nvSpPr>
        <p:spPr bwMode="auto">
          <a:xfrm>
            <a:off x="0" y="6613525"/>
            <a:ext cx="39354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dirty="0">
                <a:latin typeface="Comic Sans MS" charset="0"/>
                <a:cs typeface="+mn-cs"/>
              </a:rPr>
              <a:t>From the Virtual Biology Classroom on </a:t>
            </a:r>
            <a:r>
              <a:rPr lang="en-US" sz="1000" dirty="0">
                <a:latin typeface="Comic Sans MS" charset="0"/>
                <a:cs typeface="+mn-cs"/>
                <a:hlinkClick r:id="rId4"/>
              </a:rPr>
              <a:t>ScienceProfOnline.com</a:t>
            </a:r>
            <a:endParaRPr lang="en-US" sz="1000" dirty="0">
              <a:latin typeface="Comic Sans MS" charset="0"/>
              <a:cs typeface="+mn-cs"/>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7400" y="304800"/>
            <a:ext cx="2665727"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990600" y="2895600"/>
            <a:ext cx="7543800" cy="2923877"/>
          </a:xfrm>
          <a:prstGeom prst="rect">
            <a:avLst/>
          </a:prstGeom>
          <a:noFill/>
        </p:spPr>
        <p:txBody>
          <a:bodyPr wrap="square" rtlCol="0">
            <a:spAutoFit/>
          </a:bodyPr>
          <a:lstStyle/>
          <a:p>
            <a:pPr algn="ctr"/>
            <a:endParaRPr lang="en-US" sz="2400" dirty="0" smtClean="0">
              <a:latin typeface="Comic Sans MS"/>
              <a:cs typeface="Comic Sans MS"/>
              <a:hlinkClick r:id="rId6"/>
            </a:endParaRPr>
          </a:p>
          <a:p>
            <a:pPr algn="ctr"/>
            <a:r>
              <a:rPr lang="en-US" sz="2400" dirty="0" smtClean="0">
                <a:latin typeface="Comic Sans MS"/>
                <a:cs typeface="Comic Sans MS"/>
                <a:hlinkClick r:id="rId6"/>
              </a:rPr>
              <a:t>Tasmanian Devil</a:t>
            </a:r>
            <a:r>
              <a:rPr lang="en-US" sz="2400" dirty="0" smtClean="0">
                <a:latin typeface="Comic Sans MS"/>
                <a:cs typeface="Comic Sans MS"/>
              </a:rPr>
              <a:t>, </a:t>
            </a:r>
            <a:r>
              <a:rPr lang="en-US" sz="2000" dirty="0" smtClean="0">
                <a:latin typeface="Comic Sans MS"/>
                <a:cs typeface="Comic Sans MS"/>
              </a:rPr>
              <a:t>from Science Channel</a:t>
            </a:r>
          </a:p>
          <a:p>
            <a:pPr algn="ctr"/>
            <a:endParaRPr lang="en-US" sz="2400" dirty="0">
              <a:latin typeface="Comic Sans MS"/>
              <a:cs typeface="Comic Sans MS"/>
            </a:endParaRPr>
          </a:p>
          <a:p>
            <a:pPr algn="ctr"/>
            <a:r>
              <a:rPr lang="en-US" sz="2400" dirty="0" smtClean="0">
                <a:latin typeface="Comic Sans MS"/>
                <a:cs typeface="Comic Sans MS"/>
                <a:hlinkClick r:id="rId7"/>
              </a:rPr>
              <a:t>Taz Devil Talking to Me </a:t>
            </a:r>
            <a:r>
              <a:rPr lang="en-US" sz="2000" dirty="0" smtClean="0">
                <a:latin typeface="Comic Sans MS"/>
                <a:cs typeface="Comic Sans MS"/>
              </a:rPr>
              <a:t>(followed by Angry Devil), from Snake Artist</a:t>
            </a:r>
          </a:p>
          <a:p>
            <a:pPr algn="ctr"/>
            <a:endParaRPr lang="en-US" sz="2400" dirty="0">
              <a:latin typeface="Comic Sans MS"/>
              <a:cs typeface="Comic Sans MS"/>
            </a:endParaRPr>
          </a:p>
          <a:p>
            <a:pPr algn="ctr"/>
            <a:r>
              <a:rPr lang="en-US" sz="2400" dirty="0" smtClean="0">
                <a:latin typeface="Comic Sans MS"/>
                <a:cs typeface="Comic Sans MS"/>
                <a:hlinkClick r:id="rId8"/>
              </a:rPr>
              <a:t>Baby Tasmanian Devils in Kitchen</a:t>
            </a:r>
            <a:r>
              <a:rPr lang="en-US" sz="2400" dirty="0" smtClean="0">
                <a:latin typeface="Comic Sans MS"/>
                <a:cs typeface="Comic Sans MS"/>
              </a:rPr>
              <a:t>, </a:t>
            </a:r>
            <a:r>
              <a:rPr lang="en-US" sz="2000" dirty="0" smtClean="0">
                <a:latin typeface="Comic Sans MS"/>
                <a:cs typeface="Comic Sans MS"/>
              </a:rPr>
              <a:t>from Snake Artist</a:t>
            </a:r>
          </a:p>
          <a:p>
            <a:pPr algn="ctr"/>
            <a:endParaRPr lang="en-US" sz="2000" dirty="0" smtClean="0">
              <a:latin typeface="Comic Sans MS"/>
              <a:cs typeface="Comic Sans MS"/>
            </a:endParaRPr>
          </a:p>
        </p:txBody>
      </p:sp>
      <p:sp>
        <p:nvSpPr>
          <p:cNvPr id="7" name="Text Box 18"/>
          <p:cNvSpPr txBox="1">
            <a:spLocks noChangeArrowheads="1"/>
          </p:cNvSpPr>
          <p:nvPr/>
        </p:nvSpPr>
        <p:spPr bwMode="auto">
          <a:xfrm>
            <a:off x="7315200" y="6781800"/>
            <a:ext cx="1981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spcBef>
                <a:spcPct val="50000"/>
              </a:spcBef>
              <a:defRPr/>
            </a:pPr>
            <a:r>
              <a:rPr lang="en-US" sz="1000" dirty="0" smtClean="0">
                <a:latin typeface="Comic Sans MS" charset="0"/>
                <a:cs typeface="+mn-cs"/>
              </a:rPr>
              <a:t>Image: </a:t>
            </a:r>
            <a:r>
              <a:rPr lang="en-US" sz="1000" dirty="0" smtClean="0">
                <a:latin typeface="Comic Sans MS" charset="0"/>
                <a:cs typeface="+mn-cs"/>
                <a:hlinkClick r:id="rId9"/>
              </a:rPr>
              <a:t>Tasmanian Devil</a:t>
            </a:r>
            <a:r>
              <a:rPr lang="en-US" sz="1000" dirty="0" smtClean="0">
                <a:latin typeface="Comic Sans MS" charset="0"/>
                <a:cs typeface="+mn-cs"/>
              </a:rPr>
              <a:t>, Wiki </a:t>
            </a:r>
          </a:p>
        </p:txBody>
      </p:sp>
    </p:spTree>
    <p:extLst>
      <p:ext uri="{BB962C8B-B14F-4D97-AF65-F5344CB8AC3E}">
        <p14:creationId xmlns:p14="http://schemas.microsoft.com/office/powerpoint/2010/main" val="153050143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txBox="1">
            <a:spLocks noChangeArrowheads="1"/>
          </p:cNvSpPr>
          <p:nvPr/>
        </p:nvSpPr>
        <p:spPr bwMode="auto">
          <a:xfrm>
            <a:off x="838200" y="304800"/>
            <a:ext cx="3962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dirty="0" smtClean="0">
                <a:latin typeface="Comic Sans MS" charset="0"/>
              </a:rPr>
              <a:t>Why Would </a:t>
            </a:r>
            <a:r>
              <a:rPr lang="en-US" sz="3200" b="1" dirty="0">
                <a:latin typeface="Comic Sans MS" charset="0"/>
              </a:rPr>
              <a:t>A</a:t>
            </a:r>
            <a:r>
              <a:rPr lang="en-US" sz="3200" b="1" dirty="0" smtClean="0">
                <a:latin typeface="Comic Sans MS" charset="0"/>
              </a:rPr>
              <a:t>n Animal this Fierce Need Our Help?</a:t>
            </a:r>
          </a:p>
          <a:p>
            <a:pPr algn="ctr" eaLnBrk="1" hangingPunct="1"/>
            <a:endParaRPr lang="en-US" sz="3600" b="1" dirty="0">
              <a:latin typeface="Comic Sans MS" charset="0"/>
            </a:endParaRPr>
          </a:p>
        </p:txBody>
      </p:sp>
      <p:sp>
        <p:nvSpPr>
          <p:cNvPr id="10" name="Text Box 18"/>
          <p:cNvSpPr txBox="1">
            <a:spLocks noChangeArrowheads="1"/>
          </p:cNvSpPr>
          <p:nvPr/>
        </p:nvSpPr>
        <p:spPr bwMode="auto">
          <a:xfrm>
            <a:off x="5562600" y="6629400"/>
            <a:ext cx="3581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spcBef>
                <a:spcPct val="50000"/>
              </a:spcBef>
              <a:defRPr/>
            </a:pPr>
            <a:r>
              <a:rPr lang="en-US" sz="1000" dirty="0" smtClean="0">
                <a:latin typeface="Comic Sans MS" charset="0"/>
                <a:cs typeface="+mn-cs"/>
              </a:rPr>
              <a:t>Image: </a:t>
            </a:r>
            <a:r>
              <a:rPr lang="en-US" sz="1000" dirty="0" smtClean="0">
                <a:latin typeface="Comic Sans MS" charset="0"/>
                <a:cs typeface="+mn-cs"/>
                <a:hlinkClick r:id="rId3"/>
              </a:rPr>
              <a:t>Tasmanian Devil with facial tumors</a:t>
            </a:r>
            <a:r>
              <a:rPr lang="en-US" sz="1000" dirty="0" smtClean="0">
                <a:latin typeface="Comic Sans MS" charset="0"/>
                <a:cs typeface="+mn-cs"/>
              </a:rPr>
              <a:t>, Wiki </a:t>
            </a:r>
          </a:p>
        </p:txBody>
      </p:sp>
      <p:sp>
        <p:nvSpPr>
          <p:cNvPr id="11" name="Rectangle 6"/>
          <p:cNvSpPr>
            <a:spLocks noChangeArrowheads="1"/>
          </p:cNvSpPr>
          <p:nvPr/>
        </p:nvSpPr>
        <p:spPr bwMode="auto">
          <a:xfrm>
            <a:off x="0" y="6613525"/>
            <a:ext cx="39354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dirty="0">
                <a:latin typeface="Comic Sans MS" charset="0"/>
                <a:cs typeface="+mn-cs"/>
              </a:rPr>
              <a:t>From the Virtual Biology Classroom on </a:t>
            </a:r>
            <a:r>
              <a:rPr lang="en-US" sz="1000" dirty="0">
                <a:latin typeface="Comic Sans MS" charset="0"/>
                <a:cs typeface="+mn-cs"/>
                <a:hlinkClick r:id="rId4"/>
              </a:rPr>
              <a:t>ScienceProfOnline.com</a:t>
            </a:r>
            <a:endParaRPr lang="en-US" sz="1000" dirty="0">
              <a:latin typeface="Comic Sans MS" charset="0"/>
              <a:cs typeface="+mn-cs"/>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9508" y="304799"/>
            <a:ext cx="2907292" cy="19050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descr="Tasmanian_Devil_Facial_Tumour_Disease.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4399" y="2514600"/>
            <a:ext cx="5536385" cy="3581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6858000" y="3200400"/>
            <a:ext cx="1752600" cy="1938992"/>
          </a:xfrm>
          <a:prstGeom prst="rect">
            <a:avLst/>
          </a:prstGeom>
          <a:noFill/>
        </p:spPr>
        <p:txBody>
          <a:bodyPr wrap="square" rtlCol="0">
            <a:spAutoFit/>
          </a:bodyPr>
          <a:lstStyle/>
          <a:p>
            <a:pPr algn="ctr"/>
            <a:r>
              <a:rPr lang="en-US" sz="2400" dirty="0">
                <a:latin typeface="Comic Sans MS"/>
                <a:cs typeface="Comic Sans MS"/>
              </a:rPr>
              <a:t>Tasmanian Devil Facial </a:t>
            </a:r>
            <a:r>
              <a:rPr lang="en-US" sz="2400" dirty="0" smtClean="0">
                <a:latin typeface="Comic Sans MS"/>
                <a:cs typeface="Comic Sans MS"/>
              </a:rPr>
              <a:t>Tumor </a:t>
            </a:r>
            <a:r>
              <a:rPr lang="en-US" sz="2400" dirty="0">
                <a:latin typeface="Comic Sans MS"/>
                <a:cs typeface="Comic Sans MS"/>
              </a:rPr>
              <a:t>Disease</a:t>
            </a:r>
          </a:p>
        </p:txBody>
      </p:sp>
    </p:spTree>
    <p:extLst>
      <p:ext uri="{BB962C8B-B14F-4D97-AF65-F5344CB8AC3E}">
        <p14:creationId xmlns:p14="http://schemas.microsoft.com/office/powerpoint/2010/main" val="13937944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14415</TotalTime>
  <Words>1103</Words>
  <Application>Microsoft Macintosh PowerPoint</Application>
  <PresentationFormat>On-screen Show (4:3)</PresentationFormat>
  <Paragraphs>149</Paragraphs>
  <Slides>15</Slides>
  <Notes>14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Online Education Resources, LLC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Tasmanian Devil Conservation Lecture PowerPoint</dc:title>
  <dc:subject/>
  <dc:creator>Tami Port</dc:creator>
  <cp:keywords>tasmanian devil presentation, tasmanian devil conservation, devil facial tumor disease, tasmanian devil DFTD presentation PPT</cp:keywords>
  <dc:description/>
  <cp:lastModifiedBy>Voicemail</cp:lastModifiedBy>
  <cp:revision>248</cp:revision>
  <dcterms:created xsi:type="dcterms:W3CDTF">2007-05-11T14:48:37Z</dcterms:created>
  <dcterms:modified xsi:type="dcterms:W3CDTF">2015-12-08T15:29:53Z</dcterms:modified>
  <cp:category>Zoology Conservation Lecture PowerPoint</cp:category>
</cp:coreProperties>
</file>