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9" r:id="rId2"/>
    <p:sldId id="264" r:id="rId3"/>
    <p:sldId id="292" r:id="rId4"/>
    <p:sldId id="293" r:id="rId5"/>
    <p:sldId id="350" r:id="rId6"/>
    <p:sldId id="372" r:id="rId7"/>
    <p:sldId id="374" r:id="rId8"/>
    <p:sldId id="375" r:id="rId9"/>
    <p:sldId id="356" r:id="rId10"/>
    <p:sldId id="359" r:id="rId11"/>
    <p:sldId id="354" r:id="rId12"/>
    <p:sldId id="367" r:id="rId13"/>
    <p:sldId id="361" r:id="rId14"/>
    <p:sldId id="362" r:id="rId15"/>
    <p:sldId id="363" r:id="rId16"/>
    <p:sldId id="364" r:id="rId17"/>
    <p:sldId id="365" r:id="rId18"/>
    <p:sldId id="371" r:id="rId19"/>
    <p:sldId id="377" r:id="rId20"/>
    <p:sldId id="378" r:id="rId21"/>
    <p:sldId id="379" r:id="rId22"/>
    <p:sldId id="380" r:id="rId23"/>
    <p:sldId id="370" r:id="rId24"/>
    <p:sldId id="369" r:id="rId25"/>
    <p:sldId id="37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85FF"/>
    <a:srgbClr val="000084"/>
    <a:srgbClr val="FF9900"/>
    <a:srgbClr val="FFCC00"/>
    <a:srgbClr val="CC3AF4"/>
    <a:srgbClr val="FF0000"/>
    <a:srgbClr val="3366FF"/>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216" y="-9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785D528-2805-CF45-8035-EBA58040E722}" type="slidenum">
              <a:rPr lang="en-US"/>
              <a:pPr>
                <a:defRPr/>
              </a:pPr>
              <a:t>‹#›</a:t>
            </a:fld>
            <a:endParaRPr lang="en-US"/>
          </a:p>
        </p:txBody>
      </p:sp>
    </p:spTree>
    <p:extLst>
      <p:ext uri="{BB962C8B-B14F-4D97-AF65-F5344CB8AC3E}">
        <p14:creationId xmlns:p14="http://schemas.microsoft.com/office/powerpoint/2010/main" val="64672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EA7BCD4-DA3A-9547-915D-6CE3E172F92B}" type="slidenum">
              <a:rPr lang="en-US" smtClean="0">
                <a:cs typeface="Arial" charset="0"/>
              </a:rPr>
              <a:pPr eaLnBrk="1" hangingPunct="1">
                <a:defRPr/>
              </a:pPr>
              <a:t>1</a:t>
            </a:fld>
            <a:endParaRPr lang="en-US" smtClean="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Welcome to Science Prof Online PowerPoint Resources!</a:t>
            </a:r>
          </a:p>
          <a:p>
            <a:pPr eaLnBrk="1" hangingPunct="1">
              <a:defRPr/>
            </a:pPr>
            <a:r>
              <a:rPr lang="en-US">
                <a:cs typeface="+mn-cs"/>
              </a:rPr>
              <a:t>This PowerPoint Presentation comes from the Virtual Cell Biology Classroom of Science Prof Online, and, as such, is licensed under Creative Commons Attribution-ShareAlike 3.0.; meaning you can download, share and alter any of this presentation, but you can</a:t>
            </a:r>
            <a:r>
              <a:rPr lang="ja-JP" altLang="en-US">
                <a:cs typeface="+mn-cs"/>
              </a:rPr>
              <a:t>’</a:t>
            </a:r>
            <a:r>
              <a:rPr lang="en-US">
                <a:cs typeface="+mn-cs"/>
              </a:rPr>
              <a:t>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700">
                <a:solidFill>
                  <a:schemeClr val="tx1"/>
                </a:solidFill>
                <a:latin typeface="Arial" charset="0"/>
                <a:ea typeface="ＭＳ Ｐゴシック" charset="0"/>
              </a:defRPr>
            </a:lvl1pPr>
            <a:lvl2pPr marL="745990" indent="-286920" eaLnBrk="0" hangingPunct="0">
              <a:defRPr sz="1700">
                <a:solidFill>
                  <a:schemeClr val="tx1"/>
                </a:solidFill>
                <a:latin typeface="Arial" charset="0"/>
                <a:ea typeface="ＭＳ Ｐゴシック" charset="0"/>
              </a:defRPr>
            </a:lvl2pPr>
            <a:lvl3pPr marL="1147677" indent="-229536" eaLnBrk="0" hangingPunct="0">
              <a:defRPr sz="1700">
                <a:solidFill>
                  <a:schemeClr val="tx1"/>
                </a:solidFill>
                <a:latin typeface="Arial" charset="0"/>
                <a:ea typeface="ＭＳ Ｐゴシック" charset="0"/>
              </a:defRPr>
            </a:lvl3pPr>
            <a:lvl4pPr marL="1606748" indent="-229536" eaLnBrk="0" hangingPunct="0">
              <a:defRPr sz="1700">
                <a:solidFill>
                  <a:schemeClr val="tx1"/>
                </a:solidFill>
                <a:latin typeface="Arial" charset="0"/>
                <a:ea typeface="ＭＳ Ｐゴシック" charset="0"/>
              </a:defRPr>
            </a:lvl4pPr>
            <a:lvl5pPr marL="2065819" indent="-229536" eaLnBrk="0" hangingPunct="0">
              <a:defRPr sz="1700">
                <a:solidFill>
                  <a:schemeClr val="tx1"/>
                </a:solidFill>
                <a:latin typeface="Arial" charset="0"/>
                <a:ea typeface="ＭＳ Ｐゴシック" charset="0"/>
              </a:defRPr>
            </a:lvl5pPr>
            <a:lvl6pPr marL="2524890" indent="-229536" eaLnBrk="0" fontAlgn="base" hangingPunct="0">
              <a:spcBef>
                <a:spcPct val="0"/>
              </a:spcBef>
              <a:spcAft>
                <a:spcPct val="0"/>
              </a:spcAft>
              <a:defRPr sz="1700">
                <a:solidFill>
                  <a:schemeClr val="tx1"/>
                </a:solidFill>
                <a:latin typeface="Arial" charset="0"/>
                <a:ea typeface="ＭＳ Ｐゴシック" charset="0"/>
              </a:defRPr>
            </a:lvl6pPr>
            <a:lvl7pPr marL="2983961" indent="-229536" eaLnBrk="0" fontAlgn="base" hangingPunct="0">
              <a:spcBef>
                <a:spcPct val="0"/>
              </a:spcBef>
              <a:spcAft>
                <a:spcPct val="0"/>
              </a:spcAft>
              <a:defRPr sz="1700">
                <a:solidFill>
                  <a:schemeClr val="tx1"/>
                </a:solidFill>
                <a:latin typeface="Arial" charset="0"/>
                <a:ea typeface="ＭＳ Ｐゴシック" charset="0"/>
              </a:defRPr>
            </a:lvl7pPr>
            <a:lvl8pPr marL="3443032" indent="-229536" eaLnBrk="0" fontAlgn="base" hangingPunct="0">
              <a:spcBef>
                <a:spcPct val="0"/>
              </a:spcBef>
              <a:spcAft>
                <a:spcPct val="0"/>
              </a:spcAft>
              <a:defRPr sz="1700">
                <a:solidFill>
                  <a:schemeClr val="tx1"/>
                </a:solidFill>
                <a:latin typeface="Arial" charset="0"/>
                <a:ea typeface="ＭＳ Ｐゴシック" charset="0"/>
              </a:defRPr>
            </a:lvl8pPr>
            <a:lvl9pPr marL="3902102" indent="-229536" eaLnBrk="0" fontAlgn="base" hangingPunct="0">
              <a:spcBef>
                <a:spcPct val="0"/>
              </a:spcBef>
              <a:spcAft>
                <a:spcPct val="0"/>
              </a:spcAft>
              <a:defRPr sz="1700">
                <a:solidFill>
                  <a:schemeClr val="tx1"/>
                </a:solidFill>
                <a:latin typeface="Arial" charset="0"/>
                <a:ea typeface="ＭＳ Ｐゴシック" charset="0"/>
              </a:defRPr>
            </a:lvl9pPr>
          </a:lstStyle>
          <a:p>
            <a:pPr eaLnBrk="1" hangingPunct="1">
              <a:defRPr/>
            </a:pPr>
            <a:fld id="{C586B3F9-7939-CE48-8342-43337AD24EA9}" type="slidenum">
              <a:rPr lang="en-US" sz="1200"/>
              <a:pPr eaLnBrk="1" hangingPunct="1">
                <a:defRPr/>
              </a:pPr>
              <a:t>11</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A0A923EA-8FB0-B64A-B662-FB48B5A0503A}" type="slidenum">
              <a:rPr lang="en-US" sz="1200" smtClean="0"/>
              <a:pPr eaLnBrk="1" hangingPunct="1">
                <a:defRPr/>
              </a:pPr>
              <a:t>12</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C6A4A8-50FD-DF42-8498-33209F5DFDDA}" type="slidenum">
              <a:rPr lang="en-US" sz="1200"/>
              <a:pPr eaLnBrk="1" hangingPunct="1"/>
              <a:t>14</a:t>
            </a:fld>
            <a:endParaRPr lang="en-US" sz="1200"/>
          </a:p>
        </p:txBody>
      </p:sp>
      <p:sp>
        <p:nvSpPr>
          <p:cNvPr id="46083"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i="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9B5A5A-A640-B744-A259-43BFBC093D61}" type="slidenum">
              <a:rPr lang="en-US" sz="1200"/>
              <a:pPr eaLnBrk="1" hangingPunct="1"/>
              <a:t>15</a:t>
            </a:fld>
            <a:endParaRPr lang="en-US" sz="1200"/>
          </a:p>
        </p:txBody>
      </p:sp>
      <p:sp>
        <p:nvSpPr>
          <p:cNvPr id="38915"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lnSpc>
                <a:spcPct val="90000"/>
              </a:lnSpc>
            </a:pPr>
            <a:r>
              <a:rPr lang="en-US" sz="1400" b="1"/>
              <a:t>Prokaryotes …</a:t>
            </a:r>
          </a:p>
          <a:p>
            <a:pPr eaLnBrk="1" hangingPunct="1">
              <a:lnSpc>
                <a:spcPct val="90000"/>
              </a:lnSpc>
              <a:buFontTx/>
              <a:buChar char="-"/>
            </a:pPr>
            <a:endParaRPr lang="en-US" sz="1400"/>
          </a:p>
          <a:p>
            <a:pPr eaLnBrk="1" hangingPunct="1">
              <a:lnSpc>
                <a:spcPct val="90000"/>
              </a:lnSpc>
              <a:buFontTx/>
              <a:buChar char="-"/>
            </a:pPr>
            <a:r>
              <a:rPr lang="en-US" sz="1400"/>
              <a:t> Reproduce by means of binary fission. </a:t>
            </a:r>
          </a:p>
          <a:p>
            <a:pPr eaLnBrk="1" hangingPunct="1">
              <a:lnSpc>
                <a:spcPct val="90000"/>
              </a:lnSpc>
            </a:pPr>
            <a:endParaRPr lang="en-US" sz="1400"/>
          </a:p>
          <a:p>
            <a:pPr eaLnBrk="1" hangingPunct="1">
              <a:lnSpc>
                <a:spcPct val="90000"/>
              </a:lnSpc>
              <a:buFontTx/>
              <a:buChar char="-"/>
            </a:pPr>
            <a:r>
              <a:rPr lang="en-US" sz="1400"/>
              <a:t> Do not have a cell nucleus or any other organelles with membranes. Plasma membrane their only membrane.</a:t>
            </a:r>
          </a:p>
          <a:p>
            <a:pPr eaLnBrk="1" hangingPunct="1">
              <a:lnSpc>
                <a:spcPct val="90000"/>
              </a:lnSpc>
              <a:buFontTx/>
              <a:buChar char="-"/>
            </a:pPr>
            <a:endParaRPr lang="en-US" sz="1400"/>
          </a:p>
          <a:p>
            <a:pPr eaLnBrk="1" hangingPunct="1">
              <a:lnSpc>
                <a:spcPct val="90000"/>
              </a:lnSpc>
              <a:buFontTx/>
              <a:buChar char="-"/>
            </a:pPr>
            <a:r>
              <a:rPr lang="en-US" sz="1400"/>
              <a:t> DNA travels openly around the cell. </a:t>
            </a:r>
          </a:p>
          <a:p>
            <a:pPr eaLnBrk="1" hangingPunct="1">
              <a:lnSpc>
                <a:spcPct val="90000"/>
              </a:lnSpc>
            </a:pPr>
            <a:r>
              <a:rPr lang="en-US" sz="1400"/>
              <a:t>	         </a:t>
            </a:r>
          </a:p>
          <a:p>
            <a:pPr eaLnBrk="1" hangingPunct="1">
              <a:lnSpc>
                <a:spcPct val="90000"/>
              </a:lnSpc>
              <a:buFontTx/>
              <a:buChar char="-"/>
            </a:pPr>
            <a:r>
              <a:rPr lang="en-US" sz="1400"/>
              <a:t>All bacteria are prokaryotes. </a:t>
            </a:r>
          </a:p>
          <a:p>
            <a:pPr eaLnBrk="1" hangingPunct="1">
              <a:lnSpc>
                <a:spcPct val="90000"/>
              </a:lnSpc>
              <a:buFontTx/>
              <a:buChar char="-"/>
            </a:pPr>
            <a:endParaRPr lang="en-US" sz="1400"/>
          </a:p>
          <a:p>
            <a:pPr eaLnBrk="1" hangingPunct="1">
              <a:lnSpc>
                <a:spcPct val="90000"/>
              </a:lnSpc>
              <a:buFontTx/>
              <a:buChar char="-"/>
            </a:pPr>
            <a:endParaRPr lang="en-US"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AEA958-83C5-D044-8949-7EFDCA6F7298}" type="slidenum">
              <a:rPr lang="en-US" sz="1200"/>
              <a:pPr eaLnBrk="1" hangingPunct="1"/>
              <a:t>16</a:t>
            </a:fld>
            <a:endParaRPr lang="en-US" sz="1200"/>
          </a:p>
        </p:txBody>
      </p:sp>
      <p:sp>
        <p:nvSpPr>
          <p:cNvPr id="38915"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lnSpc>
                <a:spcPct val="90000"/>
              </a:lnSpc>
              <a:buFontTx/>
              <a:buChar char="-"/>
            </a:pPr>
            <a:endParaRPr 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515250-ECC8-D542-8C2A-E49C72AFD701}" type="slidenum">
              <a:rPr lang="en-US" sz="1200"/>
              <a:pPr eaLnBrk="1" hangingPunct="1"/>
              <a:t>17</a:t>
            </a:fld>
            <a:endParaRPr lang="en-US" sz="1200"/>
          </a:p>
        </p:txBody>
      </p:sp>
      <p:sp>
        <p:nvSpPr>
          <p:cNvPr id="38915"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lnSpc>
                <a:spcPct val="90000"/>
              </a:lnSpc>
              <a:buFontTx/>
              <a:buChar char="-"/>
            </a:pPr>
            <a:endParaRPr 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sz="1600">
                <a:solidFill>
                  <a:schemeClr val="tx1"/>
                </a:solidFill>
                <a:latin typeface="Arial" charset="0"/>
              </a:defRPr>
            </a:lvl1pPr>
            <a:lvl2pPr marL="723113" indent="-278120" defTabSz="914707" eaLnBrk="0" hangingPunct="0">
              <a:defRPr sz="1600">
                <a:solidFill>
                  <a:schemeClr val="tx1"/>
                </a:solidFill>
                <a:latin typeface="Arial" charset="0"/>
              </a:defRPr>
            </a:lvl2pPr>
            <a:lvl3pPr marL="1112482" indent="-222496" defTabSz="914707" eaLnBrk="0" hangingPunct="0">
              <a:defRPr sz="1600">
                <a:solidFill>
                  <a:schemeClr val="tx1"/>
                </a:solidFill>
                <a:latin typeface="Arial" charset="0"/>
              </a:defRPr>
            </a:lvl3pPr>
            <a:lvl4pPr marL="1557475" indent="-222496" defTabSz="914707" eaLnBrk="0" hangingPunct="0">
              <a:defRPr sz="1600">
                <a:solidFill>
                  <a:schemeClr val="tx1"/>
                </a:solidFill>
                <a:latin typeface="Arial" charset="0"/>
              </a:defRPr>
            </a:lvl4pPr>
            <a:lvl5pPr marL="2002467" indent="-222496" defTabSz="914707" eaLnBrk="0" hangingPunct="0">
              <a:defRPr sz="1600">
                <a:solidFill>
                  <a:schemeClr val="tx1"/>
                </a:solidFill>
                <a:latin typeface="Arial" charset="0"/>
              </a:defRPr>
            </a:lvl5pPr>
            <a:lvl6pPr marL="2447460" indent="-222496" defTabSz="914707" eaLnBrk="0" fontAlgn="base" hangingPunct="0">
              <a:spcBef>
                <a:spcPct val="0"/>
              </a:spcBef>
              <a:spcAft>
                <a:spcPct val="0"/>
              </a:spcAft>
              <a:defRPr sz="1600">
                <a:solidFill>
                  <a:schemeClr val="tx1"/>
                </a:solidFill>
                <a:latin typeface="Arial" charset="0"/>
              </a:defRPr>
            </a:lvl6pPr>
            <a:lvl7pPr marL="2892453" indent="-222496" defTabSz="914707" eaLnBrk="0" fontAlgn="base" hangingPunct="0">
              <a:spcBef>
                <a:spcPct val="0"/>
              </a:spcBef>
              <a:spcAft>
                <a:spcPct val="0"/>
              </a:spcAft>
              <a:defRPr sz="1600">
                <a:solidFill>
                  <a:schemeClr val="tx1"/>
                </a:solidFill>
                <a:latin typeface="Arial" charset="0"/>
              </a:defRPr>
            </a:lvl7pPr>
            <a:lvl8pPr marL="3337446" indent="-222496" defTabSz="914707" eaLnBrk="0" fontAlgn="base" hangingPunct="0">
              <a:spcBef>
                <a:spcPct val="0"/>
              </a:spcBef>
              <a:spcAft>
                <a:spcPct val="0"/>
              </a:spcAft>
              <a:defRPr sz="1600">
                <a:solidFill>
                  <a:schemeClr val="tx1"/>
                </a:solidFill>
                <a:latin typeface="Arial" charset="0"/>
              </a:defRPr>
            </a:lvl8pPr>
            <a:lvl9pPr marL="3782438" indent="-222496" defTabSz="914707" eaLnBrk="0" fontAlgn="base" hangingPunct="0">
              <a:spcBef>
                <a:spcPct val="0"/>
              </a:spcBef>
              <a:spcAft>
                <a:spcPct val="0"/>
              </a:spcAft>
              <a:defRPr sz="1600">
                <a:solidFill>
                  <a:schemeClr val="tx1"/>
                </a:solidFill>
                <a:latin typeface="Arial" charset="0"/>
              </a:defRPr>
            </a:lvl9pPr>
          </a:lstStyle>
          <a:p>
            <a:pPr eaLnBrk="1" hangingPunct="1"/>
            <a:fld id="{767A9C49-6BF9-4E9B-A33D-8382422F99C3}" type="slidenum">
              <a:rPr lang="en-US" sz="1200"/>
              <a:pPr eaLnBrk="1" hangingPunct="1"/>
              <a:t>19</a:t>
            </a:fld>
            <a:endParaRPr lang="en-US" sz="1200"/>
          </a:p>
        </p:txBody>
      </p:sp>
      <p:sp>
        <p:nvSpPr>
          <p:cNvPr id="36867" name="Rectangle 2"/>
          <p:cNvSpPr>
            <a:spLocks noGrp="1" noRot="1" noChangeAspect="1" noChangeArrowheads="1" noTextEdit="1"/>
          </p:cNvSpPr>
          <p:nvPr>
            <p:ph type="sldImg"/>
          </p:nvPr>
        </p:nvSpPr>
        <p:spPr>
          <a:xfrm>
            <a:off x="1149350" y="685800"/>
            <a:ext cx="4570413" cy="3429000"/>
          </a:xfrm>
          <a:ln/>
        </p:spPr>
      </p:sp>
      <p:sp>
        <p:nvSpPr>
          <p:cNvPr id="36868" name="Rectangle 3"/>
          <p:cNvSpPr>
            <a:spLocks noGrp="1" noChangeArrowheads="1"/>
          </p:cNvSpPr>
          <p:nvPr>
            <p:ph type="body" idx="1"/>
          </p:nvPr>
        </p:nvSpPr>
        <p:spPr>
          <a:noFill/>
        </p:spPr>
        <p:txBody>
          <a:bodyPr/>
          <a:lstStyle/>
          <a:p>
            <a:pPr eaLnBrk="1" hangingPunct="1"/>
            <a:endParaRPr lang="en-US" smtClean="0"/>
          </a:p>
          <a:p>
            <a:pPr eaLnBrk="1" hangingPunct="1"/>
            <a:endParaRPr lang="en-US" smtClean="0"/>
          </a:p>
          <a:p>
            <a:pPr eaLnBrk="1" hangingPunct="1"/>
            <a:endParaRPr lang="en-US" smtClean="0"/>
          </a:p>
        </p:txBody>
      </p:sp>
    </p:spTree>
    <p:extLst>
      <p:ext uri="{BB962C8B-B14F-4D97-AF65-F5344CB8AC3E}">
        <p14:creationId xmlns:p14="http://schemas.microsoft.com/office/powerpoint/2010/main" val="3161566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707" eaLnBrk="0" hangingPunct="0">
              <a:defRPr sz="1600">
                <a:solidFill>
                  <a:schemeClr val="tx1"/>
                </a:solidFill>
                <a:latin typeface="Arial" charset="0"/>
              </a:defRPr>
            </a:lvl1pPr>
            <a:lvl2pPr marL="723113" indent="-278120" defTabSz="914707" eaLnBrk="0" hangingPunct="0">
              <a:defRPr sz="1600">
                <a:solidFill>
                  <a:schemeClr val="tx1"/>
                </a:solidFill>
                <a:latin typeface="Arial" charset="0"/>
              </a:defRPr>
            </a:lvl2pPr>
            <a:lvl3pPr marL="1112482" indent="-222496" defTabSz="914707" eaLnBrk="0" hangingPunct="0">
              <a:defRPr sz="1600">
                <a:solidFill>
                  <a:schemeClr val="tx1"/>
                </a:solidFill>
                <a:latin typeface="Arial" charset="0"/>
              </a:defRPr>
            </a:lvl3pPr>
            <a:lvl4pPr marL="1557475" indent="-222496" defTabSz="914707" eaLnBrk="0" hangingPunct="0">
              <a:defRPr sz="1600">
                <a:solidFill>
                  <a:schemeClr val="tx1"/>
                </a:solidFill>
                <a:latin typeface="Arial" charset="0"/>
              </a:defRPr>
            </a:lvl4pPr>
            <a:lvl5pPr marL="2002467" indent="-222496" defTabSz="914707" eaLnBrk="0" hangingPunct="0">
              <a:defRPr sz="1600">
                <a:solidFill>
                  <a:schemeClr val="tx1"/>
                </a:solidFill>
                <a:latin typeface="Arial" charset="0"/>
              </a:defRPr>
            </a:lvl5pPr>
            <a:lvl6pPr marL="2447460" indent="-222496" defTabSz="914707" eaLnBrk="0" fontAlgn="base" hangingPunct="0">
              <a:spcBef>
                <a:spcPct val="0"/>
              </a:spcBef>
              <a:spcAft>
                <a:spcPct val="0"/>
              </a:spcAft>
              <a:defRPr sz="1600">
                <a:solidFill>
                  <a:schemeClr val="tx1"/>
                </a:solidFill>
                <a:latin typeface="Arial" charset="0"/>
              </a:defRPr>
            </a:lvl6pPr>
            <a:lvl7pPr marL="2892453" indent="-222496" defTabSz="914707" eaLnBrk="0" fontAlgn="base" hangingPunct="0">
              <a:spcBef>
                <a:spcPct val="0"/>
              </a:spcBef>
              <a:spcAft>
                <a:spcPct val="0"/>
              </a:spcAft>
              <a:defRPr sz="1600">
                <a:solidFill>
                  <a:schemeClr val="tx1"/>
                </a:solidFill>
                <a:latin typeface="Arial" charset="0"/>
              </a:defRPr>
            </a:lvl7pPr>
            <a:lvl8pPr marL="3337446" indent="-222496" defTabSz="914707" eaLnBrk="0" fontAlgn="base" hangingPunct="0">
              <a:spcBef>
                <a:spcPct val="0"/>
              </a:spcBef>
              <a:spcAft>
                <a:spcPct val="0"/>
              </a:spcAft>
              <a:defRPr sz="1600">
                <a:solidFill>
                  <a:schemeClr val="tx1"/>
                </a:solidFill>
                <a:latin typeface="Arial" charset="0"/>
              </a:defRPr>
            </a:lvl8pPr>
            <a:lvl9pPr marL="3782438" indent="-222496" defTabSz="914707" eaLnBrk="0" fontAlgn="base" hangingPunct="0">
              <a:spcBef>
                <a:spcPct val="0"/>
              </a:spcBef>
              <a:spcAft>
                <a:spcPct val="0"/>
              </a:spcAft>
              <a:defRPr sz="1600">
                <a:solidFill>
                  <a:schemeClr val="tx1"/>
                </a:solidFill>
                <a:latin typeface="Arial" charset="0"/>
              </a:defRPr>
            </a:lvl9pPr>
          </a:lstStyle>
          <a:p>
            <a:pPr eaLnBrk="1" hangingPunct="1"/>
            <a:fld id="{EC0C56D7-C774-4DA1-8841-3A2C51BB7A01}" type="slidenum">
              <a:rPr lang="en-US" sz="1200"/>
              <a:pPr eaLnBrk="1" hangingPunct="1"/>
              <a:t>21</a:t>
            </a:fld>
            <a:endParaRPr lang="en-US" sz="1200"/>
          </a:p>
        </p:txBody>
      </p:sp>
      <p:sp>
        <p:nvSpPr>
          <p:cNvPr id="54275" name="Rectangle 2"/>
          <p:cNvSpPr>
            <a:spLocks noGrp="1" noRot="1" noChangeAspect="1" noChangeArrowheads="1" noTextEdit="1"/>
          </p:cNvSpPr>
          <p:nvPr>
            <p:ph type="sldImg"/>
          </p:nvPr>
        </p:nvSpPr>
        <p:spPr>
          <a:xfrm>
            <a:off x="1146175" y="685800"/>
            <a:ext cx="4570413" cy="3429000"/>
          </a:xfrm>
          <a:ln/>
        </p:spPr>
      </p:sp>
      <p:sp>
        <p:nvSpPr>
          <p:cNvPr id="5427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31735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FFD4EE2-6D80-43EE-BF21-C268C9411AA0}" type="slidenum">
              <a:rPr lang="en-US" b="0"/>
              <a:pPr eaLnBrk="1" hangingPunct="1"/>
              <a:t>22</a:t>
            </a:fld>
            <a:endParaRPr lang="en-US"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z="1400" smtClean="0">
                <a:latin typeface="Arial" panose="020B0604020202020204" pitchFamily="34" charset="0"/>
              </a:rPr>
              <a:t>Antibiotic resistance </a:t>
            </a:r>
          </a:p>
        </p:txBody>
      </p:sp>
    </p:spTree>
    <p:extLst>
      <p:ext uri="{BB962C8B-B14F-4D97-AF65-F5344CB8AC3E}">
        <p14:creationId xmlns:p14="http://schemas.microsoft.com/office/powerpoint/2010/main" val="313711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41EF965-2A01-7443-911A-987E008B7ABF}" type="slidenum">
              <a:rPr lang="en-US" altLang="en-US" smtClean="0"/>
              <a:pPr eaLnBrk="1" hangingPunct="1">
                <a:defRPr/>
              </a:pPr>
              <a:t>25</a:t>
            </a:fld>
            <a:endParaRPr lang="en-US" altLang="en-US" smtClean="0"/>
          </a:p>
        </p:txBody>
      </p:sp>
      <p:sp>
        <p:nvSpPr>
          <p:cNvPr id="44035" name="Rectangle 2"/>
          <p:cNvSpPr>
            <a:spLocks noGrp="1" noRot="1" noChangeAspect="1" noChangeArrowheads="1" noTextEdit="1"/>
          </p:cNvSpPr>
          <p:nvPr>
            <p:ph type="sldImg"/>
          </p:nvPr>
        </p:nvSpPr>
        <p:spPr>
          <a:xfrm>
            <a:off x="1144588" y="685800"/>
            <a:ext cx="4572000" cy="3429000"/>
          </a:xfrm>
          <a:ln/>
        </p:spPr>
      </p:sp>
      <p:sp>
        <p:nvSpPr>
          <p:cNvPr id="51203"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4510413-31B1-4E4D-AAD1-AAF228C902A9}" type="slidenum">
              <a:rPr lang="en-US" smtClean="0"/>
              <a:pPr eaLnBrk="1" hangingPunct="1">
                <a:defRPr/>
              </a:pPr>
              <a:t>2</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62201494-93FD-1144-BA21-8669283A2A86}" type="slidenum">
              <a:rPr lang="en-US" smtClean="0"/>
              <a:pPr eaLnBrk="1" hangingPunct="1">
                <a:defRPr/>
              </a:pPr>
              <a:t>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Tool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C045F2D-2C0E-C846-8B2B-D0C95798DB2F}" type="slidenum">
              <a:rPr lang="en-US" smtClean="0"/>
              <a:pPr eaLnBrk="1" hangingPunct="1">
                <a:defRPr/>
              </a:pPr>
              <a:t>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CE2BD0-5615-2242-B379-A05DC97B3807}" type="slidenum">
              <a:rPr lang="en-US" sz="1200"/>
              <a:pPr eaLnBrk="1" hangingPunct="1"/>
              <a:t>5</a:t>
            </a:fld>
            <a:endParaRPr lang="en-US" sz="1200"/>
          </a:p>
        </p:txBody>
      </p:sp>
      <p:sp>
        <p:nvSpPr>
          <p:cNvPr id="36867"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pitchFamily="34" charset="0"/>
              </a:defRPr>
            </a:lvl1pPr>
            <a:lvl2pPr marL="723113" indent="-278120" defTabSz="914707" eaLnBrk="0" hangingPunct="0">
              <a:defRPr>
                <a:solidFill>
                  <a:schemeClr val="tx1"/>
                </a:solidFill>
                <a:latin typeface="Arial" pitchFamily="34" charset="0"/>
              </a:defRPr>
            </a:lvl2pPr>
            <a:lvl3pPr marL="1112482" indent="-222496" defTabSz="914707" eaLnBrk="0" hangingPunct="0">
              <a:defRPr>
                <a:solidFill>
                  <a:schemeClr val="tx1"/>
                </a:solidFill>
                <a:latin typeface="Arial" pitchFamily="34" charset="0"/>
              </a:defRPr>
            </a:lvl3pPr>
            <a:lvl4pPr marL="1557475" indent="-222496" defTabSz="914707" eaLnBrk="0" hangingPunct="0">
              <a:defRPr>
                <a:solidFill>
                  <a:schemeClr val="tx1"/>
                </a:solidFill>
                <a:latin typeface="Arial" pitchFamily="34" charset="0"/>
              </a:defRPr>
            </a:lvl4pPr>
            <a:lvl5pPr marL="2002467" indent="-222496" defTabSz="914707" eaLnBrk="0" hangingPunct="0">
              <a:defRPr>
                <a:solidFill>
                  <a:schemeClr val="tx1"/>
                </a:solidFill>
                <a:latin typeface="Arial" pitchFamily="34" charset="0"/>
              </a:defRPr>
            </a:lvl5pPr>
            <a:lvl6pPr marL="2447460" indent="-222496" defTabSz="914707" eaLnBrk="0" fontAlgn="base" hangingPunct="0">
              <a:spcBef>
                <a:spcPct val="0"/>
              </a:spcBef>
              <a:spcAft>
                <a:spcPct val="0"/>
              </a:spcAft>
              <a:defRPr>
                <a:solidFill>
                  <a:schemeClr val="tx1"/>
                </a:solidFill>
                <a:latin typeface="Arial" pitchFamily="34" charset="0"/>
              </a:defRPr>
            </a:lvl6pPr>
            <a:lvl7pPr marL="2892453" indent="-222496" defTabSz="914707" eaLnBrk="0" fontAlgn="base" hangingPunct="0">
              <a:spcBef>
                <a:spcPct val="0"/>
              </a:spcBef>
              <a:spcAft>
                <a:spcPct val="0"/>
              </a:spcAft>
              <a:defRPr>
                <a:solidFill>
                  <a:schemeClr val="tx1"/>
                </a:solidFill>
                <a:latin typeface="Arial" pitchFamily="34" charset="0"/>
              </a:defRPr>
            </a:lvl7pPr>
            <a:lvl8pPr marL="3337446" indent="-222496" defTabSz="914707" eaLnBrk="0" fontAlgn="base" hangingPunct="0">
              <a:spcBef>
                <a:spcPct val="0"/>
              </a:spcBef>
              <a:spcAft>
                <a:spcPct val="0"/>
              </a:spcAft>
              <a:defRPr>
                <a:solidFill>
                  <a:schemeClr val="tx1"/>
                </a:solidFill>
                <a:latin typeface="Arial" pitchFamily="34" charset="0"/>
              </a:defRPr>
            </a:lvl8pPr>
            <a:lvl9pPr marL="3782438" indent="-222496" defTabSz="914707" eaLnBrk="0" fontAlgn="base" hangingPunct="0">
              <a:spcBef>
                <a:spcPct val="0"/>
              </a:spcBef>
              <a:spcAft>
                <a:spcPct val="0"/>
              </a:spcAft>
              <a:defRPr>
                <a:solidFill>
                  <a:schemeClr val="tx1"/>
                </a:solidFill>
                <a:latin typeface="Arial" pitchFamily="34" charset="0"/>
              </a:defRPr>
            </a:lvl9pPr>
          </a:lstStyle>
          <a:p>
            <a:pPr eaLnBrk="1" hangingPunct="1"/>
            <a:fld id="{83FBB16F-8229-41FF-B8AF-29F9A45EE6F4}" type="slidenum">
              <a:rPr lang="en-US" smtClean="0"/>
              <a:pPr eaLnBrk="1" hangingPunct="1"/>
              <a:t>7</a:t>
            </a:fld>
            <a:endParaRPr lang="en-US" smtClean="0"/>
          </a:p>
        </p:txBody>
      </p:sp>
      <p:sp>
        <p:nvSpPr>
          <p:cNvPr id="16387" name="Rectangle 2"/>
          <p:cNvSpPr>
            <a:spLocks noGrp="1" noRot="1" noChangeAspect="1" noChangeArrowheads="1" noTextEdit="1"/>
          </p:cNvSpPr>
          <p:nvPr>
            <p:ph type="sldImg"/>
          </p:nvPr>
        </p:nvSpPr>
        <p:spPr>
          <a:xfrm>
            <a:off x="1146175" y="685800"/>
            <a:ext cx="4570413" cy="3429000"/>
          </a:xfrm>
          <a:ln/>
        </p:spPr>
      </p:sp>
      <p:sp>
        <p:nvSpPr>
          <p:cNvPr id="1638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2562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pitchFamily="34" charset="0"/>
              </a:defRPr>
            </a:lvl1pPr>
            <a:lvl2pPr marL="723113" indent="-278120" defTabSz="914707" eaLnBrk="0" hangingPunct="0">
              <a:defRPr>
                <a:solidFill>
                  <a:schemeClr val="tx1"/>
                </a:solidFill>
                <a:latin typeface="Arial" pitchFamily="34" charset="0"/>
              </a:defRPr>
            </a:lvl2pPr>
            <a:lvl3pPr marL="1112482" indent="-222496" defTabSz="914707" eaLnBrk="0" hangingPunct="0">
              <a:defRPr>
                <a:solidFill>
                  <a:schemeClr val="tx1"/>
                </a:solidFill>
                <a:latin typeface="Arial" pitchFamily="34" charset="0"/>
              </a:defRPr>
            </a:lvl3pPr>
            <a:lvl4pPr marL="1557475" indent="-222496" defTabSz="914707" eaLnBrk="0" hangingPunct="0">
              <a:defRPr>
                <a:solidFill>
                  <a:schemeClr val="tx1"/>
                </a:solidFill>
                <a:latin typeface="Arial" pitchFamily="34" charset="0"/>
              </a:defRPr>
            </a:lvl4pPr>
            <a:lvl5pPr marL="2002467" indent="-222496" defTabSz="914707" eaLnBrk="0" hangingPunct="0">
              <a:defRPr>
                <a:solidFill>
                  <a:schemeClr val="tx1"/>
                </a:solidFill>
                <a:latin typeface="Arial" pitchFamily="34" charset="0"/>
              </a:defRPr>
            </a:lvl5pPr>
            <a:lvl6pPr marL="2447460" indent="-222496" defTabSz="914707" eaLnBrk="0" fontAlgn="base" hangingPunct="0">
              <a:spcBef>
                <a:spcPct val="0"/>
              </a:spcBef>
              <a:spcAft>
                <a:spcPct val="0"/>
              </a:spcAft>
              <a:defRPr>
                <a:solidFill>
                  <a:schemeClr val="tx1"/>
                </a:solidFill>
                <a:latin typeface="Arial" pitchFamily="34" charset="0"/>
              </a:defRPr>
            </a:lvl6pPr>
            <a:lvl7pPr marL="2892453" indent="-222496" defTabSz="914707" eaLnBrk="0" fontAlgn="base" hangingPunct="0">
              <a:spcBef>
                <a:spcPct val="0"/>
              </a:spcBef>
              <a:spcAft>
                <a:spcPct val="0"/>
              </a:spcAft>
              <a:defRPr>
                <a:solidFill>
                  <a:schemeClr val="tx1"/>
                </a:solidFill>
                <a:latin typeface="Arial" pitchFamily="34" charset="0"/>
              </a:defRPr>
            </a:lvl7pPr>
            <a:lvl8pPr marL="3337446" indent="-222496" defTabSz="914707" eaLnBrk="0" fontAlgn="base" hangingPunct="0">
              <a:spcBef>
                <a:spcPct val="0"/>
              </a:spcBef>
              <a:spcAft>
                <a:spcPct val="0"/>
              </a:spcAft>
              <a:defRPr>
                <a:solidFill>
                  <a:schemeClr val="tx1"/>
                </a:solidFill>
                <a:latin typeface="Arial" pitchFamily="34" charset="0"/>
              </a:defRPr>
            </a:lvl8pPr>
            <a:lvl9pPr marL="3782438" indent="-222496" defTabSz="914707" eaLnBrk="0" fontAlgn="base" hangingPunct="0">
              <a:spcBef>
                <a:spcPct val="0"/>
              </a:spcBef>
              <a:spcAft>
                <a:spcPct val="0"/>
              </a:spcAft>
              <a:defRPr>
                <a:solidFill>
                  <a:schemeClr val="tx1"/>
                </a:solidFill>
                <a:latin typeface="Arial" pitchFamily="34" charset="0"/>
              </a:defRPr>
            </a:lvl9pPr>
          </a:lstStyle>
          <a:p>
            <a:pPr eaLnBrk="1" hangingPunct="1"/>
            <a:fld id="{B8FF79C2-0D03-4B27-8C96-B1ABF5FBA0ED}" type="slidenum">
              <a:rPr lang="en-US" smtClean="0"/>
              <a:pPr eaLnBrk="1" hangingPunct="1"/>
              <a:t>8</a:t>
            </a:fld>
            <a:endParaRPr lang="en-US" smtClean="0"/>
          </a:p>
        </p:txBody>
      </p:sp>
      <p:sp>
        <p:nvSpPr>
          <p:cNvPr id="17411" name="Rectangle 2"/>
          <p:cNvSpPr>
            <a:spLocks noGrp="1" noRot="1" noChangeAspect="1" noChangeArrowheads="1" noTextEdit="1"/>
          </p:cNvSpPr>
          <p:nvPr>
            <p:ph type="sldImg"/>
          </p:nvPr>
        </p:nvSpPr>
        <p:spPr>
          <a:xfrm>
            <a:off x="1146175" y="685800"/>
            <a:ext cx="4572000" cy="3429000"/>
          </a:xfrm>
          <a:ln/>
        </p:spPr>
      </p:sp>
      <p:sp>
        <p:nvSpPr>
          <p:cNvPr id="17412" name="Rectangle 3"/>
          <p:cNvSpPr>
            <a:spLocks noGrp="1" noChangeArrowheads="1"/>
          </p:cNvSpPr>
          <p:nvPr>
            <p:ph type="body" idx="1"/>
          </p:nvPr>
        </p:nvSpPr>
        <p:spPr>
          <a:xfrm>
            <a:off x="913785" y="4344097"/>
            <a:ext cx="5030431" cy="4354951"/>
          </a:xfrm>
          <a:noFill/>
        </p:spPr>
        <p:txBody>
          <a:bodyPr/>
          <a:lstStyle/>
          <a:p>
            <a:pPr eaLnBrk="1" hangingPunct="1"/>
            <a:endParaRPr lang="en-US" sz="1000">
              <a:latin typeface="Arial" pitchFamily="34" charset="0"/>
            </a:endParaRPr>
          </a:p>
        </p:txBody>
      </p:sp>
    </p:spTree>
    <p:extLst>
      <p:ext uri="{BB962C8B-B14F-4D97-AF65-F5344CB8AC3E}">
        <p14:creationId xmlns:p14="http://schemas.microsoft.com/office/powerpoint/2010/main" val="102900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887413" eaLnBrk="0" hangingPunct="0">
              <a:defRPr sz="2400">
                <a:solidFill>
                  <a:schemeClr val="tx1"/>
                </a:solidFill>
                <a:latin typeface="Arial" charset="0"/>
                <a:ea typeface="ＭＳ Ｐゴシック" charset="0"/>
                <a:cs typeface="ＭＳ Ｐゴシック" charset="0"/>
              </a:defRPr>
            </a:lvl1pPr>
            <a:lvl2pPr marL="742950" indent="-285750" defTabSz="887413" eaLnBrk="0" hangingPunct="0">
              <a:defRPr sz="2400">
                <a:solidFill>
                  <a:schemeClr val="tx1"/>
                </a:solidFill>
                <a:latin typeface="Arial" charset="0"/>
                <a:ea typeface="ＭＳ Ｐゴシック" charset="0"/>
              </a:defRPr>
            </a:lvl2pPr>
            <a:lvl3pPr marL="1143000" indent="-228600" defTabSz="887413" eaLnBrk="0" hangingPunct="0">
              <a:defRPr sz="2400">
                <a:solidFill>
                  <a:schemeClr val="tx1"/>
                </a:solidFill>
                <a:latin typeface="Arial" charset="0"/>
                <a:ea typeface="ＭＳ Ｐゴシック" charset="0"/>
              </a:defRPr>
            </a:lvl3pPr>
            <a:lvl4pPr marL="1600200" indent="-228600" defTabSz="887413" eaLnBrk="0" hangingPunct="0">
              <a:defRPr sz="2400">
                <a:solidFill>
                  <a:schemeClr val="tx1"/>
                </a:solidFill>
                <a:latin typeface="Arial" charset="0"/>
                <a:ea typeface="ＭＳ Ｐゴシック" charset="0"/>
              </a:defRPr>
            </a:lvl4pPr>
            <a:lvl5pPr marL="2057400" indent="-228600" defTabSz="887413" eaLnBrk="0" hangingPunct="0">
              <a:defRPr sz="2400">
                <a:solidFill>
                  <a:schemeClr val="tx1"/>
                </a:solidFill>
                <a:latin typeface="Arial" charset="0"/>
                <a:ea typeface="ＭＳ Ｐゴシック" charset="0"/>
              </a:defRPr>
            </a:lvl5pPr>
            <a:lvl6pPr marL="2514600" indent="-228600" defTabSz="8874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874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874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874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392FBA-EC58-6B45-ADBD-691F8C53A440}" type="slidenum">
              <a:rPr lang="en-US" sz="1200"/>
              <a:pPr eaLnBrk="1" hangingPunct="1"/>
              <a:t>9</a:t>
            </a:fld>
            <a:endParaRPr lang="en-US" sz="1200"/>
          </a:p>
        </p:txBody>
      </p:sp>
      <p:sp>
        <p:nvSpPr>
          <p:cNvPr id="37891"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0127B4-C8C0-9E46-99F4-14EE90FB1DCC}" type="slidenum">
              <a:rPr lang="en-US" sz="1200"/>
              <a:pPr eaLnBrk="1" hangingPunct="1"/>
              <a:t>10</a:t>
            </a:fld>
            <a:endParaRPr lang="en-US" sz="1200"/>
          </a:p>
        </p:txBody>
      </p:sp>
      <p:sp>
        <p:nvSpPr>
          <p:cNvPr id="38915"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lnSpc>
                <a:spcPct val="90000"/>
              </a:lnSpc>
            </a:pPr>
            <a:r>
              <a:rPr lang="en-US" sz="1400" b="1"/>
              <a:t>Prokaryotes …</a:t>
            </a:r>
          </a:p>
          <a:p>
            <a:pPr eaLnBrk="1" hangingPunct="1">
              <a:lnSpc>
                <a:spcPct val="90000"/>
              </a:lnSpc>
              <a:buFontTx/>
              <a:buChar char="-"/>
            </a:pPr>
            <a:endParaRPr lang="en-US" sz="1400"/>
          </a:p>
          <a:p>
            <a:pPr eaLnBrk="1" hangingPunct="1">
              <a:lnSpc>
                <a:spcPct val="90000"/>
              </a:lnSpc>
              <a:buFontTx/>
              <a:buChar char="-"/>
            </a:pPr>
            <a:r>
              <a:rPr lang="en-US" sz="1400"/>
              <a:t> Reproduce by means of binary fission. </a:t>
            </a:r>
          </a:p>
          <a:p>
            <a:pPr eaLnBrk="1" hangingPunct="1">
              <a:lnSpc>
                <a:spcPct val="90000"/>
              </a:lnSpc>
            </a:pPr>
            <a:endParaRPr lang="en-US" sz="1400"/>
          </a:p>
          <a:p>
            <a:pPr eaLnBrk="1" hangingPunct="1">
              <a:lnSpc>
                <a:spcPct val="90000"/>
              </a:lnSpc>
              <a:buFontTx/>
              <a:buChar char="-"/>
            </a:pPr>
            <a:r>
              <a:rPr lang="en-US" sz="1400"/>
              <a:t> Do not have a cell nucleus or any other organelles with membranes. Plasma membrane their only membrane.</a:t>
            </a:r>
          </a:p>
          <a:p>
            <a:pPr eaLnBrk="1" hangingPunct="1">
              <a:lnSpc>
                <a:spcPct val="90000"/>
              </a:lnSpc>
              <a:buFontTx/>
              <a:buChar char="-"/>
            </a:pPr>
            <a:endParaRPr lang="en-US" sz="1400"/>
          </a:p>
          <a:p>
            <a:pPr eaLnBrk="1" hangingPunct="1">
              <a:lnSpc>
                <a:spcPct val="90000"/>
              </a:lnSpc>
              <a:buFontTx/>
              <a:buChar char="-"/>
            </a:pPr>
            <a:r>
              <a:rPr lang="en-US" sz="1400"/>
              <a:t> DNA travels openly around the cell. </a:t>
            </a:r>
          </a:p>
          <a:p>
            <a:pPr eaLnBrk="1" hangingPunct="1">
              <a:lnSpc>
                <a:spcPct val="90000"/>
              </a:lnSpc>
            </a:pPr>
            <a:r>
              <a:rPr lang="en-US" sz="1400"/>
              <a:t>	         </a:t>
            </a:r>
          </a:p>
          <a:p>
            <a:pPr eaLnBrk="1" hangingPunct="1">
              <a:lnSpc>
                <a:spcPct val="90000"/>
              </a:lnSpc>
              <a:buFontTx/>
              <a:buChar char="-"/>
            </a:pPr>
            <a:r>
              <a:rPr lang="en-US" sz="1400"/>
              <a:t>All bacteria are prokaryotes. </a:t>
            </a:r>
          </a:p>
          <a:p>
            <a:pPr eaLnBrk="1" hangingPunct="1">
              <a:lnSpc>
                <a:spcPct val="90000"/>
              </a:lnSpc>
              <a:buFontTx/>
              <a:buChar char="-"/>
            </a:pPr>
            <a:endParaRPr lang="en-US" sz="1400"/>
          </a:p>
          <a:p>
            <a:pPr eaLnBrk="1" hangingPunct="1">
              <a:lnSpc>
                <a:spcPct val="90000"/>
              </a:lnSpc>
              <a:buFontTx/>
              <a:buChar char="-"/>
            </a:pPr>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CA1CA9-D004-874B-B52B-99566D0DF634}" type="slidenum">
              <a:rPr lang="en-US"/>
              <a:pPr>
                <a:defRPr/>
              </a:pPr>
              <a:t>‹#›</a:t>
            </a:fld>
            <a:endParaRPr lang="en-US"/>
          </a:p>
        </p:txBody>
      </p:sp>
    </p:spTree>
    <p:extLst>
      <p:ext uri="{BB962C8B-B14F-4D97-AF65-F5344CB8AC3E}">
        <p14:creationId xmlns:p14="http://schemas.microsoft.com/office/powerpoint/2010/main" val="59361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24E30-7FFB-ED49-BDB9-B93613F7A0B9}" type="slidenum">
              <a:rPr lang="en-US"/>
              <a:pPr>
                <a:defRPr/>
              </a:pPr>
              <a:t>‹#›</a:t>
            </a:fld>
            <a:endParaRPr lang="en-US"/>
          </a:p>
        </p:txBody>
      </p:sp>
    </p:spTree>
    <p:extLst>
      <p:ext uri="{BB962C8B-B14F-4D97-AF65-F5344CB8AC3E}">
        <p14:creationId xmlns:p14="http://schemas.microsoft.com/office/powerpoint/2010/main" val="350552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FC554-DD4B-004D-9FC3-F58894CD4269}" type="slidenum">
              <a:rPr lang="en-US"/>
              <a:pPr>
                <a:defRPr/>
              </a:pPr>
              <a:t>‹#›</a:t>
            </a:fld>
            <a:endParaRPr lang="en-US"/>
          </a:p>
        </p:txBody>
      </p:sp>
    </p:spTree>
    <p:extLst>
      <p:ext uri="{BB962C8B-B14F-4D97-AF65-F5344CB8AC3E}">
        <p14:creationId xmlns:p14="http://schemas.microsoft.com/office/powerpoint/2010/main" val="190609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ACBC10-F402-C744-8704-3A3206F7A463}" type="slidenum">
              <a:rPr lang="en-US"/>
              <a:pPr>
                <a:defRPr/>
              </a:pPr>
              <a:t>‹#›</a:t>
            </a:fld>
            <a:endParaRPr lang="en-US"/>
          </a:p>
        </p:txBody>
      </p:sp>
    </p:spTree>
    <p:extLst>
      <p:ext uri="{BB962C8B-B14F-4D97-AF65-F5344CB8AC3E}">
        <p14:creationId xmlns:p14="http://schemas.microsoft.com/office/powerpoint/2010/main" val="7625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1BA940A-DB85-FF4A-B2BD-24A8F99EF017}" type="slidenum">
              <a:rPr lang="en-US"/>
              <a:pPr>
                <a:defRPr/>
              </a:pPr>
              <a:t>‹#›</a:t>
            </a:fld>
            <a:endParaRPr lang="en-US"/>
          </a:p>
        </p:txBody>
      </p:sp>
    </p:spTree>
    <p:extLst>
      <p:ext uri="{BB962C8B-B14F-4D97-AF65-F5344CB8AC3E}">
        <p14:creationId xmlns:p14="http://schemas.microsoft.com/office/powerpoint/2010/main" val="34047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E32ECD-0B54-1148-BAB5-0D0EBDB3CC5D}" type="slidenum">
              <a:rPr lang="en-US"/>
              <a:pPr>
                <a:defRPr/>
              </a:pPr>
              <a:t>‹#›</a:t>
            </a:fld>
            <a:endParaRPr lang="en-US"/>
          </a:p>
        </p:txBody>
      </p:sp>
    </p:spTree>
    <p:extLst>
      <p:ext uri="{BB962C8B-B14F-4D97-AF65-F5344CB8AC3E}">
        <p14:creationId xmlns:p14="http://schemas.microsoft.com/office/powerpoint/2010/main" val="182326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C98DED-D775-0A48-88FB-DAF5041E3A72}" type="slidenum">
              <a:rPr lang="en-US"/>
              <a:pPr>
                <a:defRPr/>
              </a:pPr>
              <a:t>‹#›</a:t>
            </a:fld>
            <a:endParaRPr lang="en-US"/>
          </a:p>
        </p:txBody>
      </p:sp>
    </p:spTree>
    <p:extLst>
      <p:ext uri="{BB962C8B-B14F-4D97-AF65-F5344CB8AC3E}">
        <p14:creationId xmlns:p14="http://schemas.microsoft.com/office/powerpoint/2010/main" val="193122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EC796-AF74-1040-83EE-918E6857772A}" type="slidenum">
              <a:rPr lang="en-US"/>
              <a:pPr>
                <a:defRPr/>
              </a:pPr>
              <a:t>‹#›</a:t>
            </a:fld>
            <a:endParaRPr lang="en-US"/>
          </a:p>
        </p:txBody>
      </p:sp>
    </p:spTree>
    <p:extLst>
      <p:ext uri="{BB962C8B-B14F-4D97-AF65-F5344CB8AC3E}">
        <p14:creationId xmlns:p14="http://schemas.microsoft.com/office/powerpoint/2010/main" val="137666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545B55-7B13-1C4B-8565-C833728AA6FD}" type="slidenum">
              <a:rPr lang="en-US"/>
              <a:pPr>
                <a:defRPr/>
              </a:pPr>
              <a:t>‹#›</a:t>
            </a:fld>
            <a:endParaRPr lang="en-US"/>
          </a:p>
        </p:txBody>
      </p:sp>
    </p:spTree>
    <p:extLst>
      <p:ext uri="{BB962C8B-B14F-4D97-AF65-F5344CB8AC3E}">
        <p14:creationId xmlns:p14="http://schemas.microsoft.com/office/powerpoint/2010/main" val="180596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25B7CF-76C5-3940-B105-44A6EA55D291}" type="slidenum">
              <a:rPr lang="en-US"/>
              <a:pPr>
                <a:defRPr/>
              </a:pPr>
              <a:t>‹#›</a:t>
            </a:fld>
            <a:endParaRPr lang="en-US"/>
          </a:p>
        </p:txBody>
      </p:sp>
    </p:spTree>
    <p:extLst>
      <p:ext uri="{BB962C8B-B14F-4D97-AF65-F5344CB8AC3E}">
        <p14:creationId xmlns:p14="http://schemas.microsoft.com/office/powerpoint/2010/main" val="16255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A9F729-7021-2748-97E7-5EB1466E2B5D}" type="slidenum">
              <a:rPr lang="en-US"/>
              <a:pPr>
                <a:defRPr/>
              </a:pPr>
              <a:t>‹#›</a:t>
            </a:fld>
            <a:endParaRPr lang="en-US"/>
          </a:p>
        </p:txBody>
      </p:sp>
    </p:spTree>
    <p:extLst>
      <p:ext uri="{BB962C8B-B14F-4D97-AF65-F5344CB8AC3E}">
        <p14:creationId xmlns:p14="http://schemas.microsoft.com/office/powerpoint/2010/main" val="331739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F6F28D-5786-3E46-BD42-C5C32D95440A}" type="slidenum">
              <a:rPr lang="en-US"/>
              <a:pPr>
                <a:defRPr/>
              </a:pPr>
              <a:t>‹#›</a:t>
            </a:fld>
            <a:endParaRPr lang="en-US"/>
          </a:p>
        </p:txBody>
      </p:sp>
    </p:spTree>
    <p:extLst>
      <p:ext uri="{BB962C8B-B14F-4D97-AF65-F5344CB8AC3E}">
        <p14:creationId xmlns:p14="http://schemas.microsoft.com/office/powerpoint/2010/main" val="145096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91AC11-7051-3A40-98E2-C1A3425C37A2}" type="slidenum">
              <a:rPr lang="en-US"/>
              <a:pPr>
                <a:defRPr/>
              </a:pPr>
              <a:t>‹#›</a:t>
            </a:fld>
            <a:endParaRPr lang="en-US"/>
          </a:p>
        </p:txBody>
      </p:sp>
    </p:spTree>
    <p:extLst>
      <p:ext uri="{BB962C8B-B14F-4D97-AF65-F5344CB8AC3E}">
        <p14:creationId xmlns:p14="http://schemas.microsoft.com/office/powerpoint/2010/main" val="210314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C544C9-70C6-174B-9F40-53021E7FC155}" type="slidenum">
              <a:rPr lang="en-US"/>
              <a:pPr>
                <a:defRPr/>
              </a:pPr>
              <a:t>‹#›</a:t>
            </a:fld>
            <a:endParaRPr lang="en-US"/>
          </a:p>
        </p:txBody>
      </p:sp>
    </p:spTree>
    <p:extLst>
      <p:ext uri="{BB962C8B-B14F-4D97-AF65-F5344CB8AC3E}">
        <p14:creationId xmlns:p14="http://schemas.microsoft.com/office/powerpoint/2010/main" val="27528348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42F78DF-6A36-6A43-9686-E9BCAAA449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 TargetMode="External"/><Relationship Id="rId8"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en.wikipedia.org/wiki/File:Average_prokaryote_cell-_en.sv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llZsaNGtVg" TargetMode="External"/><Relationship Id="rId4" Type="http://schemas.openxmlformats.org/officeDocument/2006/relationships/hyperlink" Target="http://en.wikipedia.org/wiki/File:Yersinia_pestis_fluorescent.jpeg" TargetMode="External"/><Relationship Id="rId5" Type="http://schemas.openxmlformats.org/officeDocument/2006/relationships/hyperlink" Target="http://en.wikipedia.org/wiki/File:Smallpox01.jpg" TargetMode="External"/><Relationship Id="rId6" Type="http://schemas.openxmlformats.org/officeDocument/2006/relationships/hyperlink" Target="http://en.wikipedia.org/wiki/File:Doktorschnabel_430px.jpg" TargetMode="External"/><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png"/><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1" Type="http://schemas.openxmlformats.org/officeDocument/2006/relationships/image" Target="../media/image24.jpeg"/><Relationship Id="rId12" Type="http://schemas.openxmlformats.org/officeDocument/2006/relationships/image" Target="../media/image25.jpeg"/><Relationship Id="rId13"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en.wikipedia.org/wiki/File:World_distribution_of_plague_1998.PNG" TargetMode="External"/><Relationship Id="rId4" Type="http://schemas.openxmlformats.org/officeDocument/2006/relationships/hyperlink" Target="http://en.wikipedia.org/wiki/File:Veg_waste_Hyd_Market.jpg" TargetMode="External"/><Relationship Id="rId5" Type="http://schemas.openxmlformats.org/officeDocument/2006/relationships/hyperlink" Target="http://en.wikipedia.org/wiki/File:Rattus_norvegicus_1.jpg" TargetMode="External"/><Relationship Id="rId6" Type="http://schemas.openxmlformats.org/officeDocument/2006/relationships/hyperlink" Target="http://commons.wikimedia.org/wiki/File:Flea_Scanning_Electron_Micrograph_False_Color.jpg" TargetMode="External"/><Relationship Id="rId7" Type="http://schemas.openxmlformats.org/officeDocument/2006/relationships/hyperlink" Target="http://en.wikipedia.org/wiki/File:Yersinia_pestis_fluorescent.jpeg" TargetMode="External"/><Relationship Id="rId8" Type="http://schemas.openxmlformats.org/officeDocument/2006/relationships/image" Target="../media/image21.jpeg"/><Relationship Id="rId9" Type="http://schemas.openxmlformats.org/officeDocument/2006/relationships/image" Target="../media/image22.png"/><Relationship Id="rId10"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hyperlink" Target="http://en.wikipedia.org/wiki/File:EscherichiaColi_NIAID.jpg" TargetMode="External"/><Relationship Id="rId6" Type="http://schemas.openxmlformats.org/officeDocument/2006/relationships/hyperlink" Target="http://en.wikipedia.org/wiki/File:Stomach_colon_rectum_diagram.svg"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www.scienceprofonline.org/microbiology/what-are-normal-flora-resident-transient-opportunistic.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microbiology/what-are-normal-flora-resident-transient-opportunistic.html" TargetMode="External"/><Relationship Id="rId4" Type="http://schemas.openxmlformats.org/officeDocument/2006/relationships/image" Target="../media/image28.jpeg"/><Relationship Id="rId5" Type="http://schemas.openxmlformats.org/officeDocument/2006/relationships/hyperlink" Target="http://phil.cdc.gov/phil/home.asp" TargetMode="External"/><Relationship Id="rId6" Type="http://schemas.openxmlformats.org/officeDocument/2006/relationships/hyperlink" Target="http://www.scienceprofonline.com/microbiology/gram-stain-test-for-gram-positive-gram-negative-bacteria-id.html" TargetMode="External"/><Relationship Id="rId7" Type="http://schemas.openxmlformats.org/officeDocument/2006/relationships/image" Target="../media/image29.jpeg"/><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Animal_cell_structure_no_text.svg" TargetMode="External"/><Relationship Id="rId4" Type="http://schemas.openxmlformats.org/officeDocument/2006/relationships/hyperlink" Target="http://commons.wikimedia.org/wiki/File:Plant_cell_structure_no_text-2.svg" TargetMode="External"/><Relationship Id="rId5" Type="http://schemas.openxmlformats.org/officeDocument/2006/relationships/image" Target="../media/image34.jpeg"/><Relationship Id="rId6" Type="http://schemas.openxmlformats.org/officeDocument/2006/relationships/image" Target="../media/image35.png"/><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1" Type="http://schemas.openxmlformats.org/officeDocument/2006/relationships/image" Target="../media/image41.jpeg"/><Relationship Id="rId12"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hyperlink" Target="http://phil.cdc.gov/phil/home.asp" TargetMode="External"/><Relationship Id="rId9" Type="http://schemas.openxmlformats.org/officeDocument/2006/relationships/hyperlink" Target="http://en.wikipedia.org/wiki/File:Quercus_robur.jpg" TargetMode="External"/><Relationship Id="rId10" Type="http://schemas.openxmlformats.org/officeDocument/2006/relationships/hyperlink" Target="http://en.wikipedia.org/wiki/File:PizzleTreat.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hyperlink" Target="http://www.scienceprofonline.com/" TargetMode="External"/><Relationship Id="rId5" Type="http://schemas.openxmlformats.org/officeDocument/2006/relationships/image" Target="../media/image43.jpg"/><Relationship Id="rId6" Type="http://schemas.openxmlformats.org/officeDocument/2006/relationships/image" Target="../media/image44.jpg"/><Relationship Id="rId7" Type="http://schemas.openxmlformats.org/officeDocument/2006/relationships/image" Target="../media/image2.jpeg"/><Relationship Id="rId8" Type="http://schemas.openxmlformats.org/officeDocument/2006/relationships/image" Target="../media/image45.jpg"/><Relationship Id="rId9" Type="http://schemas.openxmlformats.org/officeDocument/2006/relationships/hyperlink" Target="http://phil.cdc.gov/phil/home.asp" TargetMode="External"/><Relationship Id="rId10" Type="http://schemas.openxmlformats.org/officeDocument/2006/relationships/hyperlink" Target="http://commons.wikimedia.org/wiki/File:Halobacteria.jpg" TargetMode="External"/><Relationship Id="rId1" Type="http://schemas.openxmlformats.org/officeDocument/2006/relationships/slideLayout" Target="../slideLayouts/slideLayout13.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hyperlink" Target="http://www.scienceprofonline.com/science-image-libr/sci-image-libr-genetics.html" TargetMode="External"/><Relationship Id="rId5" Type="http://schemas.openxmlformats.org/officeDocument/2006/relationships/hyperlink" Target="http://en.wikipedia.org/wiki/File:DNA_chemical_structure.svg" TargetMode="External"/><Relationship Id="rId6" Type="http://schemas.openxmlformats.org/officeDocument/2006/relationships/hyperlink" Target="http://www.biologycorner.com/bio1/DNA.html" TargetMode="External"/><Relationship Id="rId7" Type="http://schemas.openxmlformats.org/officeDocument/2006/relationships/hyperlink" Target="http://www.scienceprofonline.org/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47.jpeg"/><Relationship Id="rId10" Type="http://schemas.openxmlformats.org/officeDocument/2006/relationships/image" Target="../media/image48.jp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scienceprofonline.com/" TargetMode="External"/><Relationship Id="rId5" Type="http://schemas.openxmlformats.org/officeDocument/2006/relationships/hyperlink" Target="https://www.youtube.com/watch?v=7L7x0BAqWis"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5" Type="http://schemas.openxmlformats.org/officeDocument/2006/relationships/hyperlink" Target="https://commons.wikimedia.org/wiki/File:Howlsnow.jpg" TargetMode="External"/><Relationship Id="rId6" Type="http://schemas.openxmlformats.org/officeDocument/2006/relationships/hyperlink" Target="https://commons.wikimedia.org/wiki/File:English_Bulldog_about_to_sleep.jpg" TargetMode="External"/><Relationship Id="rId7" Type="http://schemas.openxmlformats.org/officeDocument/2006/relationships/hyperlink" Target="http://www.scienceprofonline.com/" TargetMode="External"/><Relationship Id="rId8" Type="http://schemas.openxmlformats.org/officeDocument/2006/relationships/image" Target="../media/image52.jpeg"/><Relationship Id="rId1" Type="http://schemas.openxmlformats.org/officeDocument/2006/relationships/slideLayout" Target="../slideLayouts/slideLayout13.xml"/><Relationship Id="rId2"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53.jpeg"/><Relationship Id="rId5" Type="http://schemas.openxmlformats.org/officeDocument/2006/relationships/image" Target="../media/image54.png"/><Relationship Id="rId6" Type="http://schemas.openxmlformats.org/officeDocument/2006/relationships/hyperlink" Target="http://www.scienceprofonline.org/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File:Staphylococcus_aureus_(AB_Test).jpg" TargetMode="External"/><Relationship Id="rId4" Type="http://schemas.openxmlformats.org/officeDocument/2006/relationships/image" Target="../media/image55.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www.sumanasinc.com/scienceinfocus/antibiotics/antibiotics_fla.html" TargetMode="External"/><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ile:Child_with_Smallpox_Bangladesh.jpg" TargetMode="External"/><Relationship Id="rId4" Type="http://schemas.openxmlformats.org/officeDocument/2006/relationships/image" Target="../media/image57.jpg"/><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image" Target="../media/image5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cienceprofonline.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ty33v7UYYbw" TargetMode="External"/><Relationship Id="rId4" Type="http://schemas.openxmlformats.org/officeDocument/2006/relationships/hyperlink" Target="http://www.scienceprofonline.com/index.html" TargetMode="External"/><Relationship Id="rId5" Type="http://schemas.openxmlformats.org/officeDocument/2006/relationships/hyperlink" Target="http://www.cellsalive.com/" TargetMode="External"/><Relationship Id="rId6" Type="http://schemas.openxmlformats.org/officeDocument/2006/relationships/hyperlink" Target="http://www.discoveryeducation.com//students/?campaign=flyout_students" TargetMode="External"/><Relationship Id="rId7" Type="http://schemas.openxmlformats.org/officeDocument/2006/relationships/hyperlink" Target="http://www.youtube.com/watch?v=9kf51FpBuXQ" TargetMode="External"/><Relationship Id="rId8" Type="http://schemas.openxmlformats.org/officeDocument/2006/relationships/hyperlink" Target="http://www.biology.arizona.edu/" TargetMode="External"/><Relationship Id="rId9" Type="http://schemas.openxmlformats.org/officeDocument/2006/relationships/hyperlink" Target="http://www.youtube.com/watch?v=2IlHgbOWj4o" TargetMode="External"/><Relationship Id="rId10" Type="http://schemas.openxmlformats.org/officeDocument/2006/relationships/image" Target="../media/image58.wmf"/><Relationship Id="rId11"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jpg"/><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hyperlink" Target="http://commons.wikimedia.org/wiki/File:Earth_Eastern_Hemisphere.jp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scienceprofonline.com/cell-biology/eukaryotic-cell-parts-functions-diagrams.html"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image" Target="../media/image12.jpeg"/><Relationship Id="rId7" Type="http://schemas.openxmlformats.org/officeDocument/2006/relationships/hyperlink" Target="http://en.wikipedia.org/wiki/File:Average_prokaryote_cell-_en.svg" TargetMode="External"/><Relationship Id="rId8" Type="http://schemas.openxmlformats.org/officeDocument/2006/relationships/hyperlink" Target="http://en.wikipedia.org/wiki/File:Animal_cell_structure_en.svg" TargetMode="External"/><Relationship Id="rId9" Type="http://schemas.openxmlformats.org/officeDocument/2006/relationships/hyperlink" Target="http://www.scienceprofonline.com/" TargetMode="External"/><Relationship Id="rId10" Type="http://schemas.openxmlformats.org/officeDocument/2006/relationships/hyperlink" Target="http://learn.genetics.utah.edu/content/begin/cells/scale/"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hyperlink" Target="http://www.scienceprofonline.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scienceprofonline.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phil.cdc.gov/phil/home.asp" TargetMode="External"/><Relationship Id="rId5" Type="http://schemas.openxmlformats.org/officeDocument/2006/relationships/image" Target="../media/image14.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15.jpeg"/><Relationship Id="rId9" Type="http://schemas.openxmlformats.org/officeDocument/2006/relationships/hyperlink" Target="http://www.radiolab.org/" TargetMode="External"/><Relationship Id="rId10" Type="http://schemas.openxmlformats.org/officeDocument/2006/relationships/hyperlink" Target="http://www.radiolab.org/story/shrink/"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en.wikipedia.org/wiki/Image:Relative_scale.svg" TargetMode="External"/><Relationship Id="rId5" Type="http://schemas.openxmlformats.org/officeDocument/2006/relationships/image" Target="../media/image17.png"/><Relationship Id="rId6" Type="http://schemas.openxmlformats.org/officeDocument/2006/relationships/hyperlink" Target="http://www.cellsalive.com/howbig.htm"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2800" b="1">
                <a:solidFill>
                  <a:schemeClr val="tx2"/>
                </a:solidFill>
                <a:latin typeface="Comic Sans MS" charset="0"/>
                <a:cs typeface="+mn-cs"/>
              </a:rPr>
              <a:t>About </a:t>
            </a:r>
            <a:r>
              <a:rPr lang="en-US" sz="2800" b="1">
                <a:solidFill>
                  <a:schemeClr val="tx2"/>
                </a:solidFill>
                <a:latin typeface="Comic Sans MS" charset="0"/>
                <a:cs typeface="+mn-cs"/>
                <a:hlinkClick r:id="rId4"/>
              </a:rPr>
              <a:t>Science Prof Online</a:t>
            </a:r>
            <a:r>
              <a:rPr lang="en-US" sz="2800" b="1">
                <a:solidFill>
                  <a:schemeClr val="tx2"/>
                </a:solidFill>
                <a:latin typeface="Comic Sans MS" charset="0"/>
                <a:cs typeface="+mn-cs"/>
              </a:rPr>
              <a:t> </a:t>
            </a:r>
          </a:p>
          <a:p>
            <a:pPr algn="ctr">
              <a:defRPr/>
            </a:pPr>
            <a:r>
              <a:rPr lang="en-US" sz="2800" b="1">
                <a:solidFill>
                  <a:schemeClr val="tx2"/>
                </a:solidFill>
                <a:latin typeface="Comic Sans MS" charset="0"/>
                <a:cs typeface="+mn-cs"/>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buFontTx/>
              <a:buChar char="•"/>
              <a:defRPr/>
            </a:pPr>
            <a:r>
              <a:rPr lang="en-US" sz="1400">
                <a:latin typeface="Comic Sans MS" charset="0"/>
                <a:cs typeface="+mn-cs"/>
              </a:rPr>
              <a:t> </a:t>
            </a:r>
            <a:r>
              <a:rPr lang="en-US" sz="1200">
                <a:latin typeface="Comic Sans MS" charset="0"/>
                <a:cs typeface="+mn-cs"/>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charset="0"/>
                <a:cs typeface="+mn-cs"/>
              </a:rPr>
              <a:t>slide show mode </a:t>
            </a:r>
            <a:r>
              <a:rPr lang="en-US" sz="1200">
                <a:latin typeface="Comic Sans MS" charset="0"/>
                <a:cs typeface="+mn-cs"/>
              </a:rPr>
              <a:t>to use the hyperlinks directly.</a:t>
            </a:r>
          </a:p>
          <a:p>
            <a:pPr>
              <a:lnSpc>
                <a:spcPct val="80000"/>
              </a:lnSpc>
              <a:spcBef>
                <a:spcPct val="20000"/>
              </a:spcBef>
              <a:defRPr/>
            </a:pPr>
            <a:endParaRPr lang="en-US" sz="1200">
              <a:latin typeface="Comic Sans MS" charset="0"/>
              <a:cs typeface="+mn-cs"/>
            </a:endParaRPr>
          </a:p>
          <a:p>
            <a:pPr>
              <a:lnSpc>
                <a:spcPct val="80000"/>
              </a:lnSpc>
              <a:spcBef>
                <a:spcPct val="20000"/>
              </a:spcBef>
              <a:buFontTx/>
              <a:buChar char="•"/>
              <a:defRPr/>
            </a:pPr>
            <a:r>
              <a:rPr lang="en-US" sz="1200">
                <a:latin typeface="Comic Sans MS" charset="0"/>
                <a:cs typeface="+mn-cs"/>
              </a:rPr>
              <a:t> Several helpful links to fun and interactive learning tools are included throughout the PPT and on the Smart Links slide, near the end of each presentation. You must be in </a:t>
            </a:r>
            <a:r>
              <a:rPr lang="en-US" sz="1200" i="1">
                <a:latin typeface="Comic Sans MS" charset="0"/>
                <a:cs typeface="+mn-cs"/>
              </a:rPr>
              <a:t>slide show mode </a:t>
            </a:r>
            <a:r>
              <a:rPr lang="en-US" sz="1200">
                <a:latin typeface="Comic Sans MS" charset="0"/>
                <a:cs typeface="+mn-cs"/>
              </a:rPr>
              <a:t>to utilize hyperlinks and animations.</a:t>
            </a:r>
          </a:p>
          <a:p>
            <a:pPr>
              <a:lnSpc>
                <a:spcPct val="80000"/>
              </a:lnSpc>
              <a:spcBef>
                <a:spcPct val="20000"/>
              </a:spcBef>
              <a:defRPr/>
            </a:pPr>
            <a:r>
              <a:rPr lang="en-US" sz="1200">
                <a:latin typeface="Comic Sans MS" charset="0"/>
                <a:cs typeface="+mn-cs"/>
              </a:rPr>
              <a:t>	</a:t>
            </a:r>
          </a:p>
          <a:p>
            <a:pPr>
              <a:lnSpc>
                <a:spcPct val="80000"/>
              </a:lnSpc>
              <a:spcBef>
                <a:spcPct val="20000"/>
              </a:spcBef>
              <a:buFontTx/>
              <a:buChar char="•"/>
              <a:defRPr/>
            </a:pPr>
            <a:r>
              <a:rPr lang="en-US" sz="1200">
                <a:latin typeface="Comic Sans MS" charset="0"/>
                <a:cs typeface="+mn-cs"/>
              </a:rPr>
              <a:t>This digital resource is licensed under Creative Commons </a:t>
            </a:r>
            <a:r>
              <a:rPr lang="en-US" sz="1100">
                <a:latin typeface="Comic Sans MS" charset="0"/>
                <a:cs typeface="+mn-cs"/>
              </a:rPr>
              <a:t>Attribution-ShareAlike 3.0:</a:t>
            </a:r>
          </a:p>
          <a:p>
            <a:pPr>
              <a:lnSpc>
                <a:spcPct val="80000"/>
              </a:lnSpc>
              <a:spcBef>
                <a:spcPct val="20000"/>
              </a:spcBef>
              <a:defRPr/>
            </a:pPr>
            <a:r>
              <a:rPr lang="en-US" sz="1100">
                <a:latin typeface="Comic Sans MS" charset="0"/>
                <a:cs typeface="+mn-cs"/>
              </a:rPr>
              <a:t>  </a:t>
            </a:r>
            <a:r>
              <a:rPr lang="en-US" sz="1100">
                <a:latin typeface="Comic Sans MS" charset="0"/>
                <a:cs typeface="+mn-cs"/>
                <a:hlinkClick r:id="rId5"/>
              </a:rPr>
              <a:t>http://creativecommons.org/licenses/by-sa/3.0/</a:t>
            </a:r>
            <a:r>
              <a:rPr lang="en-US" sz="1100">
                <a:latin typeface="Comic Sans MS" charset="0"/>
                <a:cs typeface="+mn-cs"/>
              </a:rPr>
              <a:t>	                 </a:t>
            </a:r>
            <a:endParaRPr lang="en-US" sz="1200">
              <a:latin typeface="Comic Sans MS" charset="0"/>
              <a:cs typeface="+mn-cs"/>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1200" smtClean="0">
                <a:latin typeface="Comic Sans MS" charset="0"/>
                <a:cs typeface="Arial" charset="0"/>
              </a:rPr>
              <a:t>Alicia Cepaitis, MS</a:t>
            </a:r>
          </a:p>
          <a:p>
            <a:pPr eaLnBrk="1" hangingPunct="1">
              <a:lnSpc>
                <a:spcPct val="80000"/>
              </a:lnSpc>
              <a:spcBef>
                <a:spcPct val="20000"/>
              </a:spcBef>
              <a:defRPr/>
            </a:pPr>
            <a:r>
              <a:rPr lang="en-US" sz="1200" smtClean="0">
                <a:latin typeface="Comic Sans MS" charset="0"/>
                <a:cs typeface="Arial" charset="0"/>
              </a:rPr>
              <a:t>Chief Creative Nerd</a:t>
            </a:r>
          </a:p>
          <a:p>
            <a:pPr eaLnBrk="1" hangingPunct="1">
              <a:lnSpc>
                <a:spcPct val="80000"/>
              </a:lnSpc>
              <a:spcBef>
                <a:spcPct val="20000"/>
              </a:spcBef>
              <a:defRPr/>
            </a:pPr>
            <a:r>
              <a:rPr lang="en-US" sz="1200" smtClean="0">
                <a:latin typeface="Comic Sans MS" charset="0"/>
                <a:cs typeface="Arial" charset="0"/>
              </a:rPr>
              <a:t>Science Prof Online</a:t>
            </a:r>
          </a:p>
          <a:p>
            <a:pPr eaLnBrk="1" hangingPunct="1">
              <a:lnSpc>
                <a:spcPct val="80000"/>
              </a:lnSpc>
              <a:spcBef>
                <a:spcPct val="20000"/>
              </a:spcBef>
              <a:defRPr/>
            </a:pPr>
            <a:r>
              <a:rPr lang="en-US" sz="1200" smtClean="0">
                <a:latin typeface="Comic Sans MS" charset="0"/>
                <a:cs typeface="Arial" charset="0"/>
              </a:rPr>
              <a:t>Online Education Resources, LLC</a:t>
            </a:r>
          </a:p>
          <a:p>
            <a:pPr eaLnBrk="1" hangingPunct="1">
              <a:lnSpc>
                <a:spcPct val="80000"/>
              </a:lnSpc>
              <a:spcBef>
                <a:spcPct val="20000"/>
              </a:spcBef>
              <a:defRPr/>
            </a:pPr>
            <a:r>
              <a:rPr lang="en-US" sz="1200" smtClean="0">
                <a:latin typeface="Comic Sans MS" charset="0"/>
                <a:cs typeface="Arial" charset="0"/>
                <a:hlinkClick r:id="rId6"/>
              </a:rPr>
              <a:t>alicia@scienceprofonline.com</a:t>
            </a:r>
            <a:endParaRPr lang="en-US" sz="1200" smtClean="0">
              <a:latin typeface="Comic Sans MS" charset="0"/>
              <a:cs typeface="Arial" charset="0"/>
            </a:endParaRPr>
          </a:p>
        </p:txBody>
      </p:sp>
      <p:sp>
        <p:nvSpPr>
          <p:cNvPr id="2054"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smtClean="0">
                <a:latin typeface="Comic Sans MS" charset="0"/>
                <a:cs typeface="Arial"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20000"/>
              </a:spcBef>
              <a:defRPr/>
            </a:pPr>
            <a:r>
              <a:rPr lang="en-US" sz="1200" smtClean="0">
                <a:latin typeface="Comic Sans MS" charset="0"/>
                <a:cs typeface="Arial" charset="0"/>
              </a:rPr>
              <a:t>Tami Port, MS</a:t>
            </a:r>
          </a:p>
          <a:p>
            <a:pPr eaLnBrk="1" hangingPunct="1">
              <a:lnSpc>
                <a:spcPct val="80000"/>
              </a:lnSpc>
              <a:spcBef>
                <a:spcPct val="20000"/>
              </a:spcBef>
              <a:defRPr/>
            </a:pPr>
            <a:r>
              <a:rPr lang="en-US" sz="1200" smtClean="0">
                <a:latin typeface="Comic Sans MS" charset="0"/>
                <a:cs typeface="Arial" charset="0"/>
              </a:rPr>
              <a:t>Creator of Science Prof Online</a:t>
            </a:r>
          </a:p>
          <a:p>
            <a:pPr eaLnBrk="1" hangingPunct="1">
              <a:lnSpc>
                <a:spcPct val="80000"/>
              </a:lnSpc>
              <a:spcBef>
                <a:spcPct val="20000"/>
              </a:spcBef>
              <a:defRPr/>
            </a:pPr>
            <a:r>
              <a:rPr lang="en-US" sz="1200" smtClean="0">
                <a:latin typeface="Comic Sans MS" charset="0"/>
                <a:cs typeface="Arial" charset="0"/>
              </a:rPr>
              <a:t>Chief Executive Nerd</a:t>
            </a:r>
          </a:p>
          <a:p>
            <a:pPr eaLnBrk="1" hangingPunct="1">
              <a:lnSpc>
                <a:spcPct val="80000"/>
              </a:lnSpc>
              <a:spcBef>
                <a:spcPct val="20000"/>
              </a:spcBef>
              <a:defRPr/>
            </a:pPr>
            <a:r>
              <a:rPr lang="en-US" sz="1200" smtClean="0">
                <a:latin typeface="Comic Sans MS" charset="0"/>
                <a:cs typeface="Arial" charset="0"/>
              </a:rPr>
              <a:t>Science Prof Online</a:t>
            </a:r>
          </a:p>
          <a:p>
            <a:pPr eaLnBrk="1" hangingPunct="1">
              <a:lnSpc>
                <a:spcPct val="80000"/>
              </a:lnSpc>
              <a:spcBef>
                <a:spcPct val="20000"/>
              </a:spcBef>
              <a:defRPr/>
            </a:pPr>
            <a:r>
              <a:rPr lang="en-US" sz="1200" smtClean="0">
                <a:latin typeface="Comic Sans MS" charset="0"/>
                <a:cs typeface="Arial" charset="0"/>
              </a:rPr>
              <a:t>Online Education Resources, LLC</a:t>
            </a:r>
          </a:p>
          <a:p>
            <a:pPr eaLnBrk="1" hangingPunct="1">
              <a:lnSpc>
                <a:spcPct val="80000"/>
              </a:lnSpc>
              <a:spcBef>
                <a:spcPct val="20000"/>
              </a:spcBef>
              <a:defRPr/>
            </a:pPr>
            <a:r>
              <a:rPr lang="en-US" sz="1200" smtClean="0">
                <a:latin typeface="Comic Sans MS" charset="0"/>
                <a:cs typeface="Arial" charset="0"/>
                <a:hlinkClick r:id="rId8"/>
              </a:rPr>
              <a:t>info@scienceprofonline.com</a:t>
            </a:r>
            <a:endParaRPr lang="en-US" sz="1200" smtClean="0">
              <a:latin typeface="Comic Sans MS"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077200" cy="868363"/>
          </a:xfrm>
        </p:spPr>
        <p:txBody>
          <a:bodyPr>
            <a:normAutofit fontScale="90000"/>
          </a:bodyPr>
          <a:lstStyle/>
          <a:p>
            <a:pPr algn="l" eaLnBrk="1" hangingPunct="1">
              <a:defRPr/>
            </a:pPr>
            <a:r>
              <a:rPr lang="en-US" altLang="en-US" sz="3600" b="1" dirty="0" smtClean="0">
                <a:latin typeface="Comic Sans MS" pitchFamily="66" charset="0"/>
                <a:cs typeface="+mj-cs"/>
              </a:rPr>
              <a:t>Prokaryotes</a:t>
            </a:r>
            <a:r>
              <a:rPr lang="en-US" altLang="en-US" sz="3100" dirty="0" smtClean="0">
                <a:latin typeface="Comic Sans MS" pitchFamily="66" charset="0"/>
                <a:cs typeface="+mj-cs"/>
              </a:rPr>
              <a:t>…The “studio apartment” of cells.</a:t>
            </a:r>
            <a:r>
              <a:rPr lang="en-US" altLang="en-US" sz="3100" dirty="0" smtClean="0">
                <a:cs typeface="+mj-cs"/>
              </a:rPr>
              <a:t> </a:t>
            </a:r>
          </a:p>
        </p:txBody>
      </p:sp>
      <p:pic>
        <p:nvPicPr>
          <p:cNvPr id="30722" name="Picture 6" descr="Prokaryote_cell_Ruiz"/>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903413" y="1143000"/>
            <a:ext cx="6858000" cy="527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7"/>
          <p:cNvSpPr txBox="1">
            <a:spLocks noChangeArrowheads="1"/>
          </p:cNvSpPr>
          <p:nvPr/>
        </p:nvSpPr>
        <p:spPr bwMode="auto">
          <a:xfrm>
            <a:off x="5867400" y="66167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4"/>
              </a:rPr>
              <a:t>Prokaryotic cell diagram</a:t>
            </a:r>
            <a:r>
              <a:rPr lang="en-US" sz="1000">
                <a:latin typeface="Comic Sans MS" charset="0"/>
              </a:rPr>
              <a:t>, M. Ruiz,</a:t>
            </a:r>
          </a:p>
        </p:txBody>
      </p:sp>
      <p:sp>
        <p:nvSpPr>
          <p:cNvPr id="30724"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5410200" y="1524000"/>
            <a:ext cx="3581400" cy="4479925"/>
          </a:xfrm>
        </p:spPr>
        <p:txBody>
          <a:bodyPr/>
          <a:lstStyle/>
          <a:p>
            <a:pPr eaLnBrk="1" hangingPunct="1">
              <a:buFontTx/>
              <a:buNone/>
              <a:defRPr/>
            </a:pPr>
            <a:r>
              <a:rPr lang="en-US" b="1" dirty="0">
                <a:solidFill>
                  <a:srgbClr val="7F7F7F"/>
                </a:solidFill>
                <a:latin typeface="Comic Sans MS" charset="0"/>
                <a:cs typeface="+mn-cs"/>
              </a:rPr>
              <a:t>Bubonic Plague </a:t>
            </a:r>
          </a:p>
          <a:p>
            <a:pPr eaLnBrk="1" hangingPunct="1">
              <a:buFontTx/>
              <a:buNone/>
              <a:defRPr/>
            </a:pPr>
            <a:endParaRPr lang="en-US" sz="1000" b="1" dirty="0">
              <a:latin typeface="Comic Sans MS" charset="0"/>
              <a:cs typeface="+mn-cs"/>
            </a:endParaRPr>
          </a:p>
          <a:p>
            <a:pPr eaLnBrk="1" hangingPunct="1">
              <a:defRPr/>
            </a:pPr>
            <a:r>
              <a:rPr lang="en-US" sz="1400" dirty="0">
                <a:latin typeface="Comic Sans MS" charset="0"/>
                <a:cs typeface="+mn-cs"/>
              </a:rPr>
              <a:t>a.k.a. Black Plague &amp; Black Death</a:t>
            </a:r>
          </a:p>
          <a:p>
            <a:pPr eaLnBrk="1" hangingPunct="1">
              <a:defRPr/>
            </a:pPr>
            <a:endParaRPr lang="en-US" sz="500" dirty="0" smtClean="0">
              <a:latin typeface="Comic Sans MS" charset="0"/>
              <a:cs typeface="+mn-cs"/>
            </a:endParaRPr>
          </a:p>
          <a:p>
            <a:pPr eaLnBrk="1" hangingPunct="1">
              <a:defRPr/>
            </a:pPr>
            <a:endParaRPr lang="en-US" sz="500" dirty="0">
              <a:latin typeface="Comic Sans MS" charset="0"/>
              <a:cs typeface="+mn-cs"/>
            </a:endParaRPr>
          </a:p>
          <a:p>
            <a:pPr eaLnBrk="1" hangingPunct="1">
              <a:defRPr/>
            </a:pPr>
            <a:r>
              <a:rPr lang="en-US" sz="1400" dirty="0">
                <a:latin typeface="Comic Sans MS" charset="0"/>
                <a:cs typeface="+mn-cs"/>
              </a:rPr>
              <a:t>Caused by bacteria </a:t>
            </a:r>
            <a:r>
              <a:rPr lang="en-US" sz="1400" i="1" dirty="0" err="1">
                <a:latin typeface="Comic Sans MS" charset="0"/>
                <a:cs typeface="+mn-cs"/>
              </a:rPr>
              <a:t>Yersenia</a:t>
            </a:r>
            <a:r>
              <a:rPr lang="en-US" sz="1400" i="1" dirty="0">
                <a:latin typeface="Comic Sans MS" charset="0"/>
                <a:cs typeface="+mn-cs"/>
              </a:rPr>
              <a:t> </a:t>
            </a:r>
            <a:r>
              <a:rPr lang="en-US" sz="1400" i="1" dirty="0" err="1">
                <a:latin typeface="Comic Sans MS" charset="0"/>
                <a:cs typeface="+mn-cs"/>
              </a:rPr>
              <a:t>pestis</a:t>
            </a:r>
            <a:r>
              <a:rPr lang="en-US" sz="1400" i="1" dirty="0" smtClean="0">
                <a:latin typeface="Comic Sans MS" charset="0"/>
                <a:cs typeface="+mn-cs"/>
              </a:rPr>
              <a:t>.</a:t>
            </a:r>
            <a:endParaRPr lang="en-US" sz="1400" i="1" dirty="0">
              <a:latin typeface="Comic Sans MS" charset="0"/>
              <a:cs typeface="+mn-cs"/>
            </a:endParaRPr>
          </a:p>
          <a:p>
            <a:pPr eaLnBrk="1" hangingPunct="1">
              <a:defRPr/>
            </a:pPr>
            <a:endParaRPr lang="en-US" sz="500" i="1" dirty="0" smtClean="0">
              <a:latin typeface="Comic Sans MS" charset="0"/>
              <a:cs typeface="+mn-cs"/>
            </a:endParaRPr>
          </a:p>
          <a:p>
            <a:pPr eaLnBrk="1" hangingPunct="1">
              <a:defRPr/>
            </a:pPr>
            <a:endParaRPr lang="en-US" sz="500" i="1" dirty="0">
              <a:latin typeface="Comic Sans MS" charset="0"/>
              <a:cs typeface="+mn-cs"/>
            </a:endParaRPr>
          </a:p>
          <a:p>
            <a:pPr eaLnBrk="1" hangingPunct="1">
              <a:defRPr/>
            </a:pPr>
            <a:r>
              <a:rPr lang="en-US" sz="1400" dirty="0" smtClean="0">
                <a:latin typeface="Comic Sans MS" charset="0"/>
                <a:cs typeface="+mn-cs"/>
              </a:rPr>
              <a:t>Several pandemics </a:t>
            </a:r>
            <a:r>
              <a:rPr lang="en-US" sz="1400" dirty="0">
                <a:latin typeface="Comic Sans MS" charset="0"/>
                <a:cs typeface="+mn-cs"/>
              </a:rPr>
              <a:t>of plague have occurred throughout history.</a:t>
            </a:r>
          </a:p>
          <a:p>
            <a:pPr eaLnBrk="1" hangingPunct="1">
              <a:buFontTx/>
              <a:buNone/>
              <a:defRPr/>
            </a:pPr>
            <a:endParaRPr lang="en-US" sz="500" dirty="0" smtClean="0">
              <a:latin typeface="Comic Sans MS" charset="0"/>
              <a:cs typeface="+mn-cs"/>
            </a:endParaRPr>
          </a:p>
          <a:p>
            <a:pPr eaLnBrk="1" hangingPunct="1">
              <a:buFontTx/>
              <a:buNone/>
              <a:defRPr/>
            </a:pPr>
            <a:endParaRPr lang="en-US" sz="500" dirty="0">
              <a:latin typeface="Comic Sans MS" charset="0"/>
              <a:cs typeface="+mn-cs"/>
            </a:endParaRPr>
          </a:p>
          <a:p>
            <a:pPr eaLnBrk="1" hangingPunct="1">
              <a:defRPr/>
            </a:pPr>
            <a:r>
              <a:rPr lang="en-US" sz="1400" dirty="0">
                <a:latin typeface="Comic Sans MS" charset="0"/>
                <a:cs typeface="+mn-cs"/>
              </a:rPr>
              <a:t>50 million deaths between years 1346 – 50</a:t>
            </a:r>
            <a:r>
              <a:rPr lang="en-US" sz="1600" dirty="0">
                <a:latin typeface="Comic Sans MS" charset="0"/>
                <a:cs typeface="+mn-cs"/>
              </a:rPr>
              <a:t>.</a:t>
            </a:r>
            <a:endParaRPr lang="en-US" sz="1200" dirty="0">
              <a:latin typeface="Comic Sans MS" charset="0"/>
              <a:cs typeface="+mn-cs"/>
            </a:endParaRPr>
          </a:p>
          <a:p>
            <a:pPr eaLnBrk="1" hangingPunct="1">
              <a:defRPr/>
            </a:pPr>
            <a:endParaRPr lang="en-US" sz="600" dirty="0" smtClean="0">
              <a:latin typeface="Comic Sans MS" charset="0"/>
              <a:cs typeface="+mn-cs"/>
            </a:endParaRPr>
          </a:p>
          <a:p>
            <a:pPr eaLnBrk="1" hangingPunct="1">
              <a:defRPr/>
            </a:pPr>
            <a:endParaRPr lang="en-US" sz="600" dirty="0">
              <a:latin typeface="Comic Sans MS" charset="0"/>
              <a:cs typeface="+mn-cs"/>
            </a:endParaRPr>
          </a:p>
          <a:p>
            <a:pPr eaLnBrk="1" hangingPunct="1">
              <a:defRPr/>
            </a:pPr>
            <a:r>
              <a:rPr lang="en-US" sz="1400" dirty="0">
                <a:latin typeface="Comic Sans MS" charset="0"/>
                <a:cs typeface="+mn-cs"/>
              </a:rPr>
              <a:t>Nearly 1/2 of Europe perished in this </a:t>
            </a:r>
            <a:r>
              <a:rPr lang="en-US" sz="1400" dirty="0" smtClean="0">
                <a:latin typeface="Comic Sans MS" charset="0"/>
                <a:cs typeface="+mn-cs"/>
              </a:rPr>
              <a:t>plague</a:t>
            </a:r>
          </a:p>
          <a:p>
            <a:pPr eaLnBrk="1" hangingPunct="1">
              <a:defRPr/>
            </a:pPr>
            <a:endParaRPr lang="en-US" sz="500" dirty="0" smtClean="0">
              <a:latin typeface="Comic Sans MS" charset="0"/>
              <a:cs typeface="+mn-cs"/>
            </a:endParaRPr>
          </a:p>
          <a:p>
            <a:pPr eaLnBrk="1" hangingPunct="1">
              <a:defRPr/>
            </a:pPr>
            <a:endParaRPr lang="en-US" sz="500" dirty="0">
              <a:latin typeface="Comic Sans MS" charset="0"/>
              <a:cs typeface="+mn-cs"/>
            </a:endParaRPr>
          </a:p>
          <a:p>
            <a:pPr eaLnBrk="1" hangingPunct="1">
              <a:defRPr/>
            </a:pPr>
            <a:r>
              <a:rPr lang="en-US" sz="1400" b="1" dirty="0" smtClean="0">
                <a:solidFill>
                  <a:srgbClr val="FF0000"/>
                </a:solidFill>
                <a:latin typeface="Comic Sans MS" charset="0"/>
              </a:rPr>
              <a:t>WATCH THIS !</a:t>
            </a:r>
            <a:r>
              <a:rPr lang="en-US" sz="1400" dirty="0" smtClean="0">
                <a:solidFill>
                  <a:schemeClr val="tx2"/>
                </a:solidFill>
                <a:latin typeface="Comic Sans MS" charset="0"/>
                <a:hlinkClick r:id="rId3"/>
              </a:rPr>
              <a:t>”Bring </a:t>
            </a:r>
            <a:r>
              <a:rPr lang="en-US" sz="1400" dirty="0">
                <a:solidFill>
                  <a:schemeClr val="tx2"/>
                </a:solidFill>
                <a:latin typeface="Comic Sans MS" charset="0"/>
                <a:hlinkClick r:id="rId3"/>
              </a:rPr>
              <a:t>out your dead</a:t>
            </a:r>
            <a:r>
              <a:rPr lang="en-US" sz="1400" dirty="0">
                <a:solidFill>
                  <a:schemeClr val="tx2"/>
                </a:solidFill>
                <a:latin typeface="Comic Sans MS" charset="0"/>
              </a:rPr>
              <a:t>!” plague scene from Monty Python &amp; Holy Grail.</a:t>
            </a:r>
          </a:p>
          <a:p>
            <a:pPr marL="0" indent="0" eaLnBrk="1" hangingPunct="1">
              <a:buNone/>
              <a:defRPr/>
            </a:pPr>
            <a:endParaRPr lang="en-US" sz="1800" dirty="0">
              <a:latin typeface="Comic Sans MS" charset="0"/>
              <a:cs typeface="+mn-cs"/>
            </a:endParaRPr>
          </a:p>
          <a:p>
            <a:pPr lvl="1" eaLnBrk="1" hangingPunct="1">
              <a:buFontTx/>
              <a:buNone/>
              <a:defRPr/>
            </a:pPr>
            <a:endParaRPr lang="en-US" sz="1600" dirty="0">
              <a:latin typeface="Comic Sans MS" charset="0"/>
            </a:endParaRPr>
          </a:p>
        </p:txBody>
      </p:sp>
      <p:sp>
        <p:nvSpPr>
          <p:cNvPr id="14340" name="Text Box 6"/>
          <p:cNvSpPr txBox="1">
            <a:spLocks noChangeArrowheads="1"/>
          </p:cNvSpPr>
          <p:nvPr/>
        </p:nvSpPr>
        <p:spPr bwMode="auto">
          <a:xfrm>
            <a:off x="5410200" y="6308725"/>
            <a:ext cx="3733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dirty="0">
                <a:latin typeface="Comic Sans MS" charset="0"/>
                <a:cs typeface="+mn-cs"/>
              </a:rPr>
              <a:t>Images: </a:t>
            </a:r>
            <a:r>
              <a:rPr lang="en-US" sz="1000" i="1" dirty="0">
                <a:latin typeface="Comic Sans MS" charset="0"/>
                <a:cs typeface="+mn-cs"/>
                <a:hlinkClick r:id="rId4"/>
              </a:rPr>
              <a:t>Yersenia pestis</a:t>
            </a:r>
            <a:r>
              <a:rPr lang="en-US" sz="1000" dirty="0">
                <a:latin typeface="Comic Sans MS" charset="0"/>
                <a:cs typeface="+mn-cs"/>
              </a:rPr>
              <a:t>, CDC; </a:t>
            </a:r>
            <a:r>
              <a:rPr lang="en-US" sz="1000" dirty="0">
                <a:latin typeface="Comic Sans MS" charset="0"/>
                <a:cs typeface="+mn-cs"/>
                <a:hlinkClick r:id="rId5"/>
              </a:rPr>
              <a:t>Black Death illustration</a:t>
            </a:r>
            <a:r>
              <a:rPr lang="en-US" sz="1000" dirty="0">
                <a:latin typeface="Comic Sans MS" charset="0"/>
                <a:cs typeface="+mn-cs"/>
              </a:rPr>
              <a:t>, </a:t>
            </a:r>
            <a:r>
              <a:rPr lang="en-US" sz="1000" dirty="0" err="1">
                <a:latin typeface="Comic Sans MS" charset="0"/>
                <a:cs typeface="+mn-cs"/>
              </a:rPr>
              <a:t>Toggenburg</a:t>
            </a:r>
            <a:r>
              <a:rPr lang="en-US" sz="1000" dirty="0">
                <a:latin typeface="Comic Sans MS" charset="0"/>
                <a:cs typeface="+mn-cs"/>
              </a:rPr>
              <a:t> Bible (1411);  </a:t>
            </a:r>
            <a:r>
              <a:rPr lang="en-US" sz="1000" dirty="0">
                <a:latin typeface="Comic Sans MS" charset="0"/>
                <a:cs typeface="+mn-cs"/>
                <a:hlinkClick r:id="rId6"/>
              </a:rPr>
              <a:t>Black Plague Physician Attire</a:t>
            </a:r>
            <a:r>
              <a:rPr lang="en-US" sz="1000" dirty="0">
                <a:latin typeface="Comic Sans MS" charset="0"/>
                <a:cs typeface="+mn-cs"/>
              </a:rPr>
              <a:t>, History of Medicine, Paul </a:t>
            </a:r>
            <a:r>
              <a:rPr lang="en-US" sz="1000" dirty="0" err="1">
                <a:latin typeface="Comic Sans MS" charset="0"/>
                <a:cs typeface="+mn-cs"/>
              </a:rPr>
              <a:t>Furst</a:t>
            </a:r>
            <a:endParaRPr lang="en-US" sz="1000" dirty="0">
              <a:latin typeface="Comic Sans MS" charset="0"/>
              <a:cs typeface="+mn-cs"/>
            </a:endParaRPr>
          </a:p>
        </p:txBody>
      </p:sp>
      <p:pic>
        <p:nvPicPr>
          <p:cNvPr id="13317" name="Picture 26" descr="Ypestis"/>
          <p:cNvPicPr>
            <a:picLocks noGrp="1" noChangeAspect="1" noChangeArrowheads="1"/>
          </p:cNvPicPr>
          <p:nvPr>
            <p:ph sz="quarter" idx="2"/>
          </p:nvPr>
        </p:nvPicPr>
        <p:blipFill>
          <a:blip r:embed="rId7" cstate="email">
            <a:extLst>
              <a:ext uri="{28A0092B-C50C-407E-A947-70E740481C1C}">
                <a14:useLocalDpi xmlns:a14="http://schemas.microsoft.com/office/drawing/2010/main"/>
              </a:ext>
            </a:extLst>
          </a:blip>
          <a:srcRect/>
          <a:stretch>
            <a:fillRect/>
          </a:stretch>
        </p:blipFill>
        <p:spPr>
          <a:xfrm>
            <a:off x="7516090" y="228600"/>
            <a:ext cx="1246909"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342" name="Text Box 27"/>
          <p:cNvSpPr txBox="1">
            <a:spLocks noChangeArrowheads="1"/>
          </p:cNvSpPr>
          <p:nvPr/>
        </p:nvSpPr>
        <p:spPr bwMode="auto">
          <a:xfrm>
            <a:off x="3124200" y="50292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spcBef>
                <a:spcPct val="50000"/>
              </a:spcBef>
              <a:defRPr/>
            </a:pPr>
            <a:r>
              <a:rPr lang="en-US" sz="1200" dirty="0">
                <a:cs typeface="+mn-cs"/>
              </a:rPr>
              <a:t>Doctor beak from Roman engraving, 1656 Physician attire for protection from the Bubonic plague </a:t>
            </a:r>
            <a:r>
              <a:rPr lang="en-US" sz="1000" dirty="0">
                <a:cs typeface="+mn-cs"/>
              </a:rPr>
              <a:t>(</a:t>
            </a:r>
            <a:r>
              <a:rPr lang="en-US" sz="1000" dirty="0" err="1">
                <a:cs typeface="+mn-cs"/>
              </a:rPr>
              <a:t>a.k.a</a:t>
            </a:r>
            <a:r>
              <a:rPr lang="en-US" sz="1000" dirty="0">
                <a:cs typeface="+mn-cs"/>
              </a:rPr>
              <a:t> Black death).</a:t>
            </a:r>
            <a:r>
              <a:rPr lang="en-US" sz="1200" dirty="0">
                <a:cs typeface="+mn-cs"/>
              </a:rPr>
              <a:t> </a:t>
            </a:r>
          </a:p>
        </p:txBody>
      </p:sp>
      <p:pic>
        <p:nvPicPr>
          <p:cNvPr id="32773" name="Picture 28" descr="BlackDeath-illustr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1219200"/>
            <a:ext cx="4876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0"/>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609600" y="4114799"/>
            <a:ext cx="2362200" cy="2279615"/>
          </a:xfrm>
        </p:spPr>
      </p:pic>
      <p:sp>
        <p:nvSpPr>
          <p:cNvPr id="32775"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10"/>
              </a:rPr>
              <a:t>ScienceProfOnline.com</a:t>
            </a:r>
            <a:endParaRPr lang="en-US" sz="1000">
              <a:latin typeface="Comic Sans MS" charset="0"/>
            </a:endParaRPr>
          </a:p>
        </p:txBody>
      </p:sp>
      <p:sp>
        <p:nvSpPr>
          <p:cNvPr id="12" name="Title 1"/>
          <p:cNvSpPr txBox="1">
            <a:spLocks/>
          </p:cNvSpPr>
          <p:nvPr/>
        </p:nvSpPr>
        <p:spPr bwMode="auto">
          <a:xfrm>
            <a:off x="0" y="228600"/>
            <a:ext cx="81534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200" b="1" dirty="0" smtClean="0">
                <a:solidFill>
                  <a:srgbClr val="00CC00"/>
                </a:solidFill>
                <a:latin typeface="Comic Sans MS" pitchFamily="66" charset="0"/>
                <a:cs typeface="+mj-cs"/>
              </a:rPr>
              <a:t>Prokaryotes can be our foes…</a:t>
            </a:r>
            <a:endParaRPr lang="en-US" sz="3200" dirty="0">
              <a:solidFill>
                <a:srgbClr val="00CC00"/>
              </a:solidFill>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4114800" cy="1143000"/>
          </a:xfrm>
        </p:spPr>
        <p:txBody>
          <a:bodyPr/>
          <a:lstStyle/>
          <a:p>
            <a:pPr algn="l" eaLnBrk="1" hangingPunct="1">
              <a:defRPr/>
            </a:pPr>
            <a:r>
              <a:rPr lang="en-US" sz="3200" b="1" dirty="0" smtClean="0">
                <a:solidFill>
                  <a:schemeClr val="folHlink"/>
                </a:solidFill>
                <a:latin typeface="Comic Sans MS" charset="0"/>
                <a:cs typeface="+mj-cs"/>
              </a:rPr>
              <a:t>Ecology of </a:t>
            </a:r>
            <a:br>
              <a:rPr lang="en-US" sz="3200" b="1" dirty="0" smtClean="0">
                <a:solidFill>
                  <a:schemeClr val="folHlink"/>
                </a:solidFill>
                <a:latin typeface="Comic Sans MS" charset="0"/>
                <a:cs typeface="+mj-cs"/>
              </a:rPr>
            </a:br>
            <a:r>
              <a:rPr lang="en-US" sz="3200" b="1" i="1" dirty="0" err="1" smtClean="0">
                <a:solidFill>
                  <a:schemeClr val="folHlink"/>
                </a:solidFill>
                <a:latin typeface="Comic Sans MS" charset="0"/>
                <a:cs typeface="+mj-cs"/>
              </a:rPr>
              <a:t>Yersenia</a:t>
            </a:r>
            <a:r>
              <a:rPr lang="en-US" sz="3200" b="1" i="1" dirty="0" smtClean="0">
                <a:solidFill>
                  <a:schemeClr val="folHlink"/>
                </a:solidFill>
                <a:latin typeface="Comic Sans MS" charset="0"/>
                <a:cs typeface="+mj-cs"/>
              </a:rPr>
              <a:t> </a:t>
            </a:r>
            <a:r>
              <a:rPr lang="en-US" sz="3200" b="1" i="1" dirty="0" err="1" smtClean="0">
                <a:solidFill>
                  <a:schemeClr val="folHlink"/>
                </a:solidFill>
                <a:latin typeface="Comic Sans MS" charset="0"/>
                <a:cs typeface="+mj-cs"/>
              </a:rPr>
              <a:t>pestis</a:t>
            </a:r>
            <a:endParaRPr lang="en-US" sz="4000" i="1" dirty="0">
              <a:solidFill>
                <a:schemeClr val="folHlink"/>
              </a:solidFill>
              <a:latin typeface="Jokerman" charset="0"/>
              <a:cs typeface="+mj-cs"/>
            </a:endParaRPr>
          </a:p>
        </p:txBody>
      </p:sp>
      <p:sp>
        <p:nvSpPr>
          <p:cNvPr id="17411" name="Rectangle 3"/>
          <p:cNvSpPr>
            <a:spLocks noGrp="1" noChangeArrowheads="1"/>
          </p:cNvSpPr>
          <p:nvPr>
            <p:ph type="body" sz="half" idx="1"/>
          </p:nvPr>
        </p:nvSpPr>
        <p:spPr>
          <a:xfrm>
            <a:off x="457200" y="1600200"/>
            <a:ext cx="3505200" cy="685800"/>
          </a:xfrm>
        </p:spPr>
        <p:txBody>
          <a:bodyPr/>
          <a:lstStyle/>
          <a:p>
            <a:pPr eaLnBrk="1" hangingPunct="1">
              <a:buFontTx/>
              <a:buNone/>
              <a:defRPr/>
            </a:pPr>
            <a:r>
              <a:rPr lang="en-US" sz="3600" b="1" dirty="0" smtClean="0">
                <a:solidFill>
                  <a:schemeClr val="tx1">
                    <a:lumMod val="50000"/>
                    <a:lumOff val="50000"/>
                  </a:schemeClr>
                </a:solidFill>
                <a:latin typeface="Comic Sans MS" pitchFamily="66" charset="0"/>
                <a:ea typeface="+mn-ea"/>
                <a:cs typeface="+mn-cs"/>
              </a:rPr>
              <a:t>Bubonic Plague</a:t>
            </a:r>
            <a:r>
              <a:rPr lang="en-US" sz="2800" b="1" dirty="0" smtClean="0">
                <a:solidFill>
                  <a:schemeClr val="tx1">
                    <a:lumMod val="50000"/>
                    <a:lumOff val="50000"/>
                  </a:schemeClr>
                </a:solidFill>
                <a:latin typeface="Comic Sans MS" pitchFamily="66" charset="0"/>
                <a:ea typeface="+mn-ea"/>
                <a:cs typeface="+mn-cs"/>
              </a:rPr>
              <a:t> </a:t>
            </a:r>
            <a:endParaRPr lang="en-US" sz="2000" dirty="0" smtClean="0">
              <a:solidFill>
                <a:schemeClr val="tx1">
                  <a:lumMod val="50000"/>
                  <a:lumOff val="50000"/>
                </a:schemeClr>
              </a:solidFill>
              <a:latin typeface="Comic Sans MS" pitchFamily="66" charset="0"/>
              <a:ea typeface="+mn-ea"/>
              <a:cs typeface="+mn-cs"/>
            </a:endParaRPr>
          </a:p>
        </p:txBody>
      </p:sp>
      <p:sp>
        <p:nvSpPr>
          <p:cNvPr id="16388" name="Text Box 4"/>
          <p:cNvSpPr txBox="1">
            <a:spLocks noChangeArrowheads="1"/>
          </p:cNvSpPr>
          <p:nvPr/>
        </p:nvSpPr>
        <p:spPr bwMode="auto">
          <a:xfrm>
            <a:off x="0" y="6156325"/>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50000"/>
              </a:spcBef>
              <a:defRPr/>
            </a:pPr>
            <a:r>
              <a:rPr lang="en-US" sz="1000" dirty="0" smtClean="0">
                <a:latin typeface="Comic Sans MS" charset="0"/>
                <a:cs typeface="+mn-cs"/>
              </a:rPr>
              <a:t>Images: </a:t>
            </a:r>
            <a:r>
              <a:rPr lang="en-US" sz="1000" dirty="0" smtClean="0">
                <a:latin typeface="Comic Sans MS" charset="0"/>
                <a:cs typeface="+mn-cs"/>
                <a:hlinkClick r:id="rId3"/>
              </a:rPr>
              <a:t>Worldwide distribution of plague 1998</a:t>
            </a:r>
            <a:r>
              <a:rPr lang="en-US" sz="1000" dirty="0" smtClean="0">
                <a:latin typeface="Comic Sans MS" charset="0"/>
                <a:cs typeface="+mn-cs"/>
              </a:rPr>
              <a:t>, CDC; </a:t>
            </a:r>
            <a:r>
              <a:rPr lang="en-US" sz="1000" dirty="0" smtClean="0">
                <a:latin typeface="Comic Sans MS" charset="0"/>
                <a:cs typeface="+mn-cs"/>
                <a:hlinkClick r:id="rId4"/>
              </a:rPr>
              <a:t>Waste in open market</a:t>
            </a:r>
            <a:r>
              <a:rPr lang="en-US" sz="1000" dirty="0" smtClean="0">
                <a:latin typeface="Comic Sans MS" charset="0"/>
                <a:cs typeface="+mn-cs"/>
              </a:rPr>
              <a:t>, </a:t>
            </a:r>
            <a:r>
              <a:rPr lang="en-US" sz="1000" dirty="0" err="1" smtClean="0">
                <a:latin typeface="Comic Sans MS" charset="0"/>
                <a:cs typeface="+mn-cs"/>
              </a:rPr>
              <a:t>frabood</a:t>
            </a:r>
            <a:r>
              <a:rPr lang="en-US" sz="1000" dirty="0" smtClean="0">
                <a:latin typeface="Comic Sans MS" charset="0"/>
                <a:cs typeface="+mn-cs"/>
              </a:rPr>
              <a:t>; </a:t>
            </a:r>
            <a:r>
              <a:rPr lang="en-US" sz="1000" dirty="0" smtClean="0">
                <a:latin typeface="Comic Sans MS" charset="0"/>
                <a:cs typeface="+mn-cs"/>
                <a:hlinkClick r:id="rId5"/>
              </a:rPr>
              <a:t>Brown rat</a:t>
            </a:r>
            <a:r>
              <a:rPr lang="en-US" sz="1000" dirty="0" smtClean="0">
                <a:latin typeface="Comic Sans MS" charset="0"/>
                <a:cs typeface="+mn-cs"/>
              </a:rPr>
              <a:t>, National Park Service; </a:t>
            </a:r>
            <a:r>
              <a:rPr lang="en-US" sz="1000" dirty="0" smtClean="0">
                <a:latin typeface="Comic Sans MS" charset="0"/>
                <a:cs typeface="+mn-cs"/>
                <a:hlinkClick r:id="rId6"/>
              </a:rPr>
              <a:t>Scanning electron micrograph of flea</a:t>
            </a:r>
            <a:r>
              <a:rPr lang="en-US" sz="1000" dirty="0" smtClean="0">
                <a:latin typeface="Comic Sans MS" charset="0"/>
                <a:cs typeface="+mn-cs"/>
              </a:rPr>
              <a:t>, CDC; </a:t>
            </a:r>
            <a:r>
              <a:rPr lang="en-US" sz="1000" i="1" dirty="0" smtClean="0">
                <a:latin typeface="Comic Sans MS" charset="0"/>
                <a:cs typeface="+mn-cs"/>
                <a:hlinkClick r:id="rId7"/>
              </a:rPr>
              <a:t>Yersenia pestis</a:t>
            </a:r>
            <a:r>
              <a:rPr lang="en-US" sz="1000" dirty="0" smtClean="0">
                <a:latin typeface="Comic Sans MS" charset="0"/>
                <a:cs typeface="+mn-cs"/>
              </a:rPr>
              <a:t>, CDC</a:t>
            </a:r>
          </a:p>
        </p:txBody>
      </p:sp>
      <p:pic>
        <p:nvPicPr>
          <p:cNvPr id="34820" name="Picture 5" descr="Ypestis"/>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4038600" y="4495800"/>
            <a:ext cx="16764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11" descr="Plague_World_Distribution1998"/>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5257800" y="304800"/>
            <a:ext cx="3886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12" descr="Rattus_norvegicus-Brown-R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2514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5" descr="Refuse-was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2667000"/>
            <a:ext cx="28956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6"/>
          <p:cNvSpPr>
            <a:spLocks noChangeShapeType="1"/>
          </p:cNvSpPr>
          <p:nvPr/>
        </p:nvSpPr>
        <p:spPr bwMode="auto">
          <a:xfrm flipH="1" flipV="1">
            <a:off x="5867400" y="2819400"/>
            <a:ext cx="5334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394" name="Line 17"/>
          <p:cNvSpPr>
            <a:spLocks noChangeShapeType="1"/>
          </p:cNvSpPr>
          <p:nvPr/>
        </p:nvSpPr>
        <p:spPr bwMode="auto">
          <a:xfrm flipV="1">
            <a:off x="5867400" y="5638800"/>
            <a:ext cx="609600" cy="2889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395" name="Line 19"/>
          <p:cNvSpPr>
            <a:spLocks noChangeShapeType="1"/>
          </p:cNvSpPr>
          <p:nvPr/>
        </p:nvSpPr>
        <p:spPr bwMode="auto">
          <a:xfrm flipH="1">
            <a:off x="3276600" y="2590800"/>
            <a:ext cx="5334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34827" name="Picture 21" descr="Flea-Scanning_Electron_Micrograph_of_a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3124200"/>
            <a:ext cx="2047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From the  Virtual Biology Classroom on </a:t>
            </a:r>
            <a:r>
              <a:rPr lang="en-US" sz="1000" dirty="0" smtClean="0">
                <a:latin typeface="Comic Sans MS" charset="0"/>
                <a:cs typeface="+mn-cs"/>
                <a:hlinkClick r:id="rId13"/>
              </a:rPr>
              <a:t>ScienceProfOnline.com</a:t>
            </a:r>
            <a:endParaRPr lang="en-US" sz="1000" dirty="0" smtClean="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16650" cy="1143000"/>
          </a:xfrm>
        </p:spPr>
        <p:txBody>
          <a:bodyPr>
            <a:normAutofit/>
          </a:bodyPr>
          <a:lstStyle/>
          <a:p>
            <a:pPr algn="l">
              <a:defRPr/>
            </a:pPr>
            <a:r>
              <a:rPr lang="en-US" sz="3200" b="1" dirty="0" smtClean="0">
                <a:solidFill>
                  <a:srgbClr val="D60093"/>
                </a:solidFill>
                <a:latin typeface="Comic Sans MS" panose="030F0702030302020204" pitchFamily="66" charset="0"/>
                <a:ea typeface="Verdana" panose="020B0604030504040204" pitchFamily="34" charset="0"/>
                <a:cs typeface="Verdana" panose="020B0604030504040204" pitchFamily="34" charset="0"/>
              </a:rPr>
              <a:t>Prokaryotes can be our friends…</a:t>
            </a:r>
            <a:endParaRPr lang="en-US" sz="3200" b="1" dirty="0">
              <a:solidFill>
                <a:srgbClr val="D60093"/>
              </a:solidFill>
              <a:latin typeface="Comic Sans MS" panose="030F0702030302020204" pitchFamily="66" charset="0"/>
              <a:ea typeface="Verdana" panose="020B0604030504040204" pitchFamily="34" charset="0"/>
              <a:cs typeface="Verdana" panose="020B0604030504040204" pitchFamily="34" charset="0"/>
            </a:endParaRPr>
          </a:p>
        </p:txBody>
      </p:sp>
      <p:sp>
        <p:nvSpPr>
          <p:cNvPr id="3" name="Text Placeholder 2"/>
          <p:cNvSpPr>
            <a:spLocks noGrp="1"/>
          </p:cNvSpPr>
          <p:nvPr>
            <p:ph type="body" sz="half" idx="1"/>
          </p:nvPr>
        </p:nvSpPr>
        <p:spPr>
          <a:xfrm>
            <a:off x="304800" y="1524000"/>
            <a:ext cx="4191000" cy="4953000"/>
          </a:xfrm>
        </p:spPr>
        <p:txBody>
          <a:bodyPr>
            <a:noAutofit/>
          </a:bodyPr>
          <a:lstStyle/>
          <a:p>
            <a:pPr>
              <a:defRPr/>
            </a:pPr>
            <a:r>
              <a:rPr lang="en-US" sz="1400" dirty="0">
                <a:latin typeface="Comic Sans MS" panose="030F0702030302020204" pitchFamily="66" charset="0"/>
                <a:cs typeface="+mn-cs"/>
              </a:rPr>
              <a:t>H</a:t>
            </a:r>
            <a:r>
              <a:rPr lang="en-US" sz="1400" dirty="0" smtClean="0">
                <a:latin typeface="Comic Sans MS" panose="030F0702030302020204" pitchFamily="66" charset="0"/>
                <a:cs typeface="+mn-cs"/>
              </a:rPr>
              <a:t>uman body has ~ 100 trillion microbes in  intestines </a:t>
            </a:r>
            <a:r>
              <a:rPr lang="en-US" sz="1200" dirty="0" smtClean="0">
                <a:latin typeface="Comic Sans MS" panose="030F0702030302020204" pitchFamily="66" charset="0"/>
                <a:cs typeface="+mn-cs"/>
              </a:rPr>
              <a:t>(10x more than the total number of human cells in the body).</a:t>
            </a:r>
            <a:endParaRPr lang="en-US" sz="1400" dirty="0" smtClean="0">
              <a:latin typeface="Comic Sans MS" panose="030F0702030302020204" pitchFamily="66" charset="0"/>
              <a:cs typeface="+mn-cs"/>
            </a:endParaRPr>
          </a:p>
          <a:p>
            <a:pPr>
              <a:defRPr/>
            </a:pPr>
            <a:endParaRPr lang="en-US" sz="800" dirty="0">
              <a:latin typeface="Comic Sans MS" panose="030F0702030302020204" pitchFamily="66" charset="0"/>
              <a:cs typeface="+mn-cs"/>
            </a:endParaRPr>
          </a:p>
          <a:p>
            <a:pPr>
              <a:defRPr/>
            </a:pPr>
            <a:r>
              <a:rPr lang="en-US" sz="1400" dirty="0" smtClean="0">
                <a:latin typeface="Comic Sans MS" panose="030F0702030302020204" pitchFamily="66" charset="0"/>
                <a:cs typeface="+mn-cs"/>
              </a:rPr>
              <a:t>Bacteria that live on and in us without usually causing harm are called </a:t>
            </a:r>
          </a:p>
          <a:p>
            <a:pPr marL="0" indent="0">
              <a:buFontTx/>
              <a:buNone/>
              <a:defRPr/>
            </a:pPr>
            <a:r>
              <a:rPr lang="en-US" sz="1400" b="1" dirty="0">
                <a:latin typeface="Comic Sans MS" panose="030F0702030302020204" pitchFamily="66" charset="0"/>
                <a:cs typeface="+mn-cs"/>
              </a:rPr>
              <a:t> </a:t>
            </a:r>
            <a:r>
              <a:rPr lang="en-US" sz="1400" b="1" dirty="0" smtClean="0">
                <a:latin typeface="Comic Sans MS" panose="030F0702030302020204" pitchFamily="66" charset="0"/>
                <a:cs typeface="+mn-cs"/>
              </a:rPr>
              <a:t>   </a:t>
            </a:r>
            <a:r>
              <a:rPr lang="en-US" sz="1800" b="1" dirty="0" smtClean="0">
                <a:solidFill>
                  <a:schemeClr val="tx1">
                    <a:lumMod val="65000"/>
                    <a:lumOff val="35000"/>
                  </a:schemeClr>
                </a:solidFill>
                <a:latin typeface="Comic Sans MS" panose="030F0702030302020204" pitchFamily="66" charset="0"/>
                <a:cs typeface="+mn-cs"/>
                <a:hlinkClick r:id="rId2"/>
              </a:rPr>
              <a:t>normal flora</a:t>
            </a:r>
            <a:r>
              <a:rPr lang="en-US" sz="1400" dirty="0" smtClean="0">
                <a:latin typeface="Comic Sans MS" panose="030F0702030302020204" pitchFamily="66" charset="0"/>
                <a:cs typeface="+mn-cs"/>
              </a:rPr>
              <a:t>.</a:t>
            </a:r>
          </a:p>
          <a:p>
            <a:pPr>
              <a:defRPr/>
            </a:pPr>
            <a:endParaRPr lang="en-US" sz="800" dirty="0">
              <a:latin typeface="Comic Sans MS" panose="030F0702030302020204" pitchFamily="66" charset="0"/>
              <a:cs typeface="+mn-cs"/>
            </a:endParaRPr>
          </a:p>
          <a:p>
            <a:pPr>
              <a:defRPr/>
            </a:pPr>
            <a:r>
              <a:rPr lang="en-US" sz="1400" dirty="0" smtClean="0">
                <a:latin typeface="Comic Sans MS" panose="030F0702030302020204" pitchFamily="66" charset="0"/>
                <a:cs typeface="+mn-cs"/>
              </a:rPr>
              <a:t>Bacteria = ~ 60% of the dry mass of poo.</a:t>
            </a:r>
          </a:p>
          <a:p>
            <a:pPr>
              <a:defRPr/>
            </a:pPr>
            <a:endParaRPr lang="en-US" sz="800" dirty="0" smtClean="0">
              <a:latin typeface="Comic Sans MS" panose="030F0702030302020204" pitchFamily="66" charset="0"/>
              <a:cs typeface="+mn-cs"/>
            </a:endParaRPr>
          </a:p>
          <a:p>
            <a:pPr>
              <a:defRPr/>
            </a:pPr>
            <a:r>
              <a:rPr lang="en-US" sz="1400" dirty="0">
                <a:latin typeface="Comic Sans MS" panose="030F0702030302020204" pitchFamily="66" charset="0"/>
                <a:cs typeface="+mn-cs"/>
              </a:rPr>
              <a:t>R</a:t>
            </a:r>
            <a:r>
              <a:rPr lang="en-US" sz="1400" dirty="0" smtClean="0">
                <a:latin typeface="Comic Sans MS" panose="030F0702030302020204" pitchFamily="66" charset="0"/>
                <a:cs typeface="+mn-cs"/>
              </a:rPr>
              <a:t>elationship between gut flora and humans </a:t>
            </a:r>
            <a:r>
              <a:rPr lang="en-US" sz="1800" b="1" dirty="0" smtClean="0">
                <a:solidFill>
                  <a:schemeClr val="tx1">
                    <a:lumMod val="65000"/>
                    <a:lumOff val="35000"/>
                  </a:schemeClr>
                </a:solidFill>
                <a:latin typeface="Comic Sans MS" panose="030F0702030302020204" pitchFamily="66" charset="0"/>
                <a:cs typeface="+mn-cs"/>
              </a:rPr>
              <a:t>mutualistic</a:t>
            </a:r>
            <a:r>
              <a:rPr lang="en-US" sz="1400" dirty="0" smtClean="0">
                <a:latin typeface="Comic Sans MS" panose="030F0702030302020204" pitchFamily="66" charset="0"/>
                <a:cs typeface="+mn-cs"/>
              </a:rPr>
              <a:t> … win/win. </a:t>
            </a:r>
          </a:p>
          <a:p>
            <a:pPr>
              <a:defRPr/>
            </a:pPr>
            <a:endParaRPr lang="en-US" sz="800" dirty="0" smtClean="0">
              <a:latin typeface="Comic Sans MS" panose="030F0702030302020204" pitchFamily="66" charset="0"/>
              <a:cs typeface="+mn-cs"/>
            </a:endParaRPr>
          </a:p>
          <a:p>
            <a:pPr>
              <a:defRPr/>
            </a:pPr>
            <a:r>
              <a:rPr lang="en-US" sz="1400" dirty="0" smtClean="0">
                <a:latin typeface="Comic Sans MS" panose="030F0702030302020204" pitchFamily="66" charset="0"/>
                <a:cs typeface="+mn-cs"/>
              </a:rPr>
              <a:t>Gut microbes perform many useful functions:</a:t>
            </a:r>
          </a:p>
          <a:p>
            <a:pPr lvl="1">
              <a:defRPr/>
            </a:pPr>
            <a:r>
              <a:rPr lang="en-US" sz="1200" dirty="0" smtClean="0">
                <a:latin typeface="Comic Sans MS" panose="030F0702030302020204" pitchFamily="66" charset="0"/>
              </a:rPr>
              <a:t>preventing growth of harmful, pathogenic bacteria</a:t>
            </a:r>
          </a:p>
          <a:p>
            <a:pPr lvl="1">
              <a:defRPr/>
            </a:pPr>
            <a:r>
              <a:rPr lang="en-US" sz="1200" dirty="0" smtClean="0">
                <a:latin typeface="Comic Sans MS" panose="030F0702030302020204" pitchFamily="66" charset="0"/>
              </a:rPr>
              <a:t>producing vitamins for  host (such as biotin and vitamin K)</a:t>
            </a:r>
          </a:p>
          <a:p>
            <a:pPr lvl="1">
              <a:defRPr/>
            </a:pPr>
            <a:r>
              <a:rPr lang="en-US" sz="1200" dirty="0" smtClean="0">
                <a:latin typeface="Comic Sans MS" panose="030F0702030302020204" pitchFamily="66" charset="0"/>
              </a:rPr>
              <a:t> producing hormones to direct host to store fats</a:t>
            </a:r>
          </a:p>
          <a:p>
            <a:pPr lvl="1">
              <a:defRPr/>
            </a:pPr>
            <a:r>
              <a:rPr lang="en-US" sz="1200" dirty="0" smtClean="0">
                <a:latin typeface="Comic Sans MS" panose="030F0702030302020204" pitchFamily="66" charset="0"/>
              </a:rPr>
              <a:t>keeping our immune system on its toes</a:t>
            </a:r>
            <a:endParaRPr lang="en-US" sz="120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48200" y="1371600"/>
            <a:ext cx="3796672" cy="4648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6092013" y="-100111"/>
            <a:ext cx="2704435" cy="3153661"/>
          </a:xfrm>
          <a:prstGeom prst="ellipse">
            <a:avLst/>
          </a:prstGeom>
          <a:ln>
            <a:noFill/>
          </a:ln>
          <a:effectLst>
            <a:softEdge rad="112500"/>
          </a:effectLst>
        </p:spPr>
      </p:pic>
      <p:sp>
        <p:nvSpPr>
          <p:cNvPr id="8" name="TextBox 7"/>
          <p:cNvSpPr txBox="1"/>
          <p:nvPr/>
        </p:nvSpPr>
        <p:spPr>
          <a:xfrm>
            <a:off x="6477000" y="914400"/>
            <a:ext cx="2019300" cy="1076325"/>
          </a:xfrm>
          <a:prstGeom prst="rect">
            <a:avLst/>
          </a:prstGeom>
          <a:noFill/>
        </p:spPr>
        <p:txBody>
          <a:bodyPr>
            <a:spAutoFit/>
          </a:bodyPr>
          <a:lstStyle/>
          <a:p>
            <a:pPr algn="ctr">
              <a:defRPr/>
            </a:pPr>
            <a:r>
              <a:rPr lang="en-US" sz="3200" b="1" dirty="0">
                <a:solidFill>
                  <a:schemeClr val="bg1">
                    <a:lumMod val="95000"/>
                  </a:schemeClr>
                </a:solidFill>
                <a:latin typeface="Comic Sans MS" panose="030F0702030302020204" pitchFamily="66" charset="0"/>
                <a:cs typeface="+mn-cs"/>
              </a:rPr>
              <a:t>Gut Flora</a:t>
            </a:r>
          </a:p>
        </p:txBody>
      </p:sp>
      <p:sp>
        <p:nvSpPr>
          <p:cNvPr id="36870" name="Text Box 7"/>
          <p:cNvSpPr txBox="1">
            <a:spLocks noChangeArrowheads="1"/>
          </p:cNvSpPr>
          <p:nvPr/>
        </p:nvSpPr>
        <p:spPr bwMode="auto">
          <a:xfrm>
            <a:off x="5872163" y="6473825"/>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Images: </a:t>
            </a:r>
            <a:r>
              <a:rPr lang="en-US" sz="1000" i="1">
                <a:latin typeface="Comic Sans MS" charset="0"/>
                <a:hlinkClick r:id="rId5"/>
              </a:rPr>
              <a:t>E. coli</a:t>
            </a:r>
            <a:r>
              <a:rPr lang="en-US" sz="1000">
                <a:latin typeface="Comic Sans MS" charset="0"/>
              </a:rPr>
              <a:t>, Rocky Mountain Laboratories, NIAID, NIH; </a:t>
            </a:r>
            <a:r>
              <a:rPr lang="en-US" sz="1000">
                <a:latin typeface="Comic Sans MS" charset="0"/>
                <a:hlinkClick r:id="rId6"/>
              </a:rPr>
              <a:t>Human Gastrointestinal Tract</a:t>
            </a:r>
            <a:r>
              <a:rPr lang="en-US" sz="1000">
                <a:latin typeface="Comic Sans MS" charset="0"/>
              </a:rPr>
              <a:t>,  Wiki</a:t>
            </a:r>
          </a:p>
        </p:txBody>
      </p:sp>
      <p:sp>
        <p:nvSpPr>
          <p:cNvPr id="3687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7"/>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0" y="838200"/>
            <a:ext cx="5715000" cy="5783263"/>
          </a:xfrm>
        </p:spPr>
        <p:txBody>
          <a:bodyPr/>
          <a:lstStyle/>
          <a:p>
            <a:pPr eaLnBrk="1" hangingPunct="1">
              <a:buFontTx/>
              <a:buNone/>
              <a:defRPr/>
            </a:pPr>
            <a:endParaRPr lang="en-US" sz="1000" b="1" dirty="0" smtClean="0">
              <a:solidFill>
                <a:srgbClr val="800080"/>
              </a:solidFill>
              <a:latin typeface="Comic Sans MS" pitchFamily="66" charset="0"/>
              <a:cs typeface="+mn-cs"/>
            </a:endParaRPr>
          </a:p>
          <a:p>
            <a:pPr>
              <a:buFontTx/>
              <a:buNone/>
              <a:defRPr/>
            </a:pPr>
            <a:r>
              <a:rPr lang="en-US" sz="2400" b="1" i="1" dirty="0" smtClean="0">
                <a:latin typeface="Comic Sans MS" pitchFamily="66" charset="0"/>
                <a:cs typeface="+mn-cs"/>
              </a:rPr>
              <a:t> Staphylococcus</a:t>
            </a:r>
          </a:p>
          <a:p>
            <a:pPr eaLnBrk="1" hangingPunct="1">
              <a:buFontTx/>
              <a:buNone/>
              <a:defRPr/>
            </a:pPr>
            <a:endParaRPr lang="en-US" sz="1400" dirty="0" smtClean="0">
              <a:latin typeface="Comic Sans MS" pitchFamily="66" charset="0"/>
              <a:cs typeface="+mn-cs"/>
            </a:endParaRPr>
          </a:p>
          <a:p>
            <a:pPr eaLnBrk="1" hangingPunct="1">
              <a:buFontTx/>
              <a:buNone/>
              <a:defRPr/>
            </a:pPr>
            <a:endParaRPr lang="en-US" sz="900" dirty="0" smtClean="0">
              <a:latin typeface="Comic Sans MS" pitchFamily="66" charset="0"/>
              <a:cs typeface="+mn-cs"/>
            </a:endParaRPr>
          </a:p>
          <a:p>
            <a:pPr eaLnBrk="1" hangingPunct="1">
              <a:buFontTx/>
              <a:buNone/>
              <a:defRPr/>
            </a:pPr>
            <a:endParaRPr lang="en-US" sz="900" dirty="0">
              <a:latin typeface="Comic Sans MS" pitchFamily="66" charset="0"/>
              <a:cs typeface="+mn-cs"/>
            </a:endParaRPr>
          </a:p>
          <a:p>
            <a:pPr eaLnBrk="1" hangingPunct="1">
              <a:buFontTx/>
              <a:buNone/>
              <a:defRPr/>
            </a:pPr>
            <a:endParaRPr lang="en-US" sz="900" dirty="0" smtClean="0">
              <a:latin typeface="Comic Sans MS" pitchFamily="66" charset="0"/>
              <a:cs typeface="+mn-cs"/>
            </a:endParaRPr>
          </a:p>
          <a:p>
            <a:pPr eaLnBrk="1" hangingPunct="1">
              <a:buFontTx/>
              <a:buNone/>
              <a:defRPr/>
            </a:pPr>
            <a:endParaRPr lang="en-US" sz="900" dirty="0" smtClean="0">
              <a:latin typeface="Comic Sans MS" pitchFamily="66" charset="0"/>
              <a:cs typeface="+mn-cs"/>
            </a:endParaRPr>
          </a:p>
          <a:p>
            <a:pPr algn="ctr" eaLnBrk="1" hangingPunct="1">
              <a:buFontTx/>
              <a:buNone/>
              <a:defRPr/>
            </a:pPr>
            <a:r>
              <a:rPr lang="en-US" sz="2000" dirty="0" smtClean="0">
                <a:latin typeface="Comic Sans MS" pitchFamily="66" charset="0"/>
                <a:cs typeface="+mn-cs"/>
              </a:rPr>
              <a:t>	  </a:t>
            </a:r>
            <a:r>
              <a:rPr lang="en-US" sz="1600" dirty="0" err="1" smtClean="0">
                <a:latin typeface="Comic Sans MS" pitchFamily="66" charset="0"/>
                <a:cs typeface="+mn-cs"/>
              </a:rPr>
              <a:t>Coccus</a:t>
            </a:r>
            <a:r>
              <a:rPr lang="en-US" sz="1600" dirty="0" smtClean="0">
                <a:latin typeface="Comic Sans MS" pitchFamily="66" charset="0"/>
                <a:cs typeface="+mn-cs"/>
              </a:rPr>
              <a:t>-shaped bacteria, which divides in a way that     results in grape-like clusters. </a:t>
            </a:r>
          </a:p>
          <a:p>
            <a:pPr lvl="1" eaLnBrk="1" hangingPunct="1">
              <a:buFontTx/>
              <a:buNone/>
              <a:defRPr/>
            </a:pPr>
            <a:endParaRPr lang="en-US" sz="1000" i="1" dirty="0" smtClean="0">
              <a:latin typeface="Comic Sans MS" pitchFamily="66" charset="0"/>
            </a:endParaRPr>
          </a:p>
          <a:p>
            <a:pPr lvl="1" eaLnBrk="1" hangingPunct="1">
              <a:buFontTx/>
              <a:buChar char="-"/>
              <a:defRPr/>
            </a:pPr>
            <a:r>
              <a:rPr lang="en-US" sz="1200" b="1" i="1" dirty="0" smtClean="0">
                <a:latin typeface="Comic Sans MS" pitchFamily="66" charset="0"/>
              </a:rPr>
              <a:t>Staphylococcus </a:t>
            </a:r>
            <a:r>
              <a:rPr lang="en-US" sz="1200" b="1" i="1" dirty="0" err="1" smtClean="0">
                <a:latin typeface="Comic Sans MS" pitchFamily="66" charset="0"/>
              </a:rPr>
              <a:t>aureus</a:t>
            </a:r>
            <a:r>
              <a:rPr lang="en-US" sz="1200" dirty="0" smtClean="0">
                <a:latin typeface="Comic Sans MS" pitchFamily="66" charset="0"/>
              </a:rPr>
              <a:t>  (golden staph), most common cause of staph infections. </a:t>
            </a:r>
          </a:p>
          <a:p>
            <a:pPr lvl="1" eaLnBrk="1" hangingPunct="1">
              <a:buFontTx/>
              <a:buChar char="-"/>
              <a:defRPr/>
            </a:pPr>
            <a:endParaRPr lang="en-US" sz="800" dirty="0" smtClean="0">
              <a:latin typeface="Comic Sans MS" pitchFamily="66" charset="0"/>
            </a:endParaRPr>
          </a:p>
          <a:p>
            <a:pPr lvl="1" eaLnBrk="1" hangingPunct="1">
              <a:buFontTx/>
              <a:buChar char="-"/>
              <a:defRPr/>
            </a:pPr>
            <a:r>
              <a:rPr lang="en-US" sz="1200" dirty="0" smtClean="0">
                <a:latin typeface="Comic Sans MS" pitchFamily="66" charset="0"/>
              </a:rPr>
              <a:t>Approximately 20–30% of general population  “Staph carriers." </a:t>
            </a:r>
          </a:p>
          <a:p>
            <a:pPr lvl="1" eaLnBrk="1" hangingPunct="1">
              <a:buFontTx/>
              <a:buChar char="-"/>
              <a:defRPr/>
            </a:pPr>
            <a:endParaRPr lang="en-US" sz="800" dirty="0" smtClean="0">
              <a:latin typeface="Comic Sans MS" pitchFamily="66" charset="0"/>
            </a:endParaRPr>
          </a:p>
          <a:p>
            <a:pPr lvl="1" eaLnBrk="1" hangingPunct="1">
              <a:buFontTx/>
              <a:buChar char="-"/>
              <a:defRPr/>
            </a:pPr>
            <a:r>
              <a:rPr lang="en-US" sz="1200" i="1" dirty="0" smtClean="0">
                <a:latin typeface="Comic Sans MS" pitchFamily="66" charset="0"/>
              </a:rPr>
              <a:t>S. </a:t>
            </a:r>
            <a:r>
              <a:rPr lang="en-US" sz="1200" i="1" dirty="0" err="1" smtClean="0">
                <a:latin typeface="Comic Sans MS" pitchFamily="66" charset="0"/>
              </a:rPr>
              <a:t>aureus</a:t>
            </a:r>
            <a:r>
              <a:rPr lang="en-US" sz="1200" dirty="0" smtClean="0">
                <a:latin typeface="Comic Sans MS" pitchFamily="66" charset="0"/>
              </a:rPr>
              <a:t> can cause illnesses ranging from minor skin infections to life-threatening diseases, such as meningitis, toxic shock syndrome (TSS) &amp; septicemia. </a:t>
            </a:r>
          </a:p>
          <a:p>
            <a:pPr lvl="1" eaLnBrk="1" hangingPunct="1">
              <a:buFontTx/>
              <a:buChar char="-"/>
              <a:defRPr/>
            </a:pPr>
            <a:endParaRPr lang="en-US" sz="800" dirty="0" smtClean="0">
              <a:latin typeface="Comic Sans MS" pitchFamily="66" charset="0"/>
            </a:endParaRPr>
          </a:p>
          <a:p>
            <a:pPr lvl="1" eaLnBrk="1" hangingPunct="1">
              <a:buFontTx/>
              <a:buChar char="-"/>
              <a:defRPr/>
            </a:pPr>
            <a:r>
              <a:rPr lang="en-US" sz="1200" b="1" dirty="0" smtClean="0">
                <a:latin typeface="Comic Sans MS" pitchFamily="66" charset="0"/>
              </a:rPr>
              <a:t>MRSA</a:t>
            </a:r>
            <a:r>
              <a:rPr lang="en-US" sz="1200" dirty="0" smtClean="0">
                <a:latin typeface="Comic Sans MS" pitchFamily="66" charset="0"/>
              </a:rPr>
              <a:t> = </a:t>
            </a:r>
            <a:r>
              <a:rPr lang="en-US" sz="1200" dirty="0" smtClean="0">
                <a:solidFill>
                  <a:srgbClr val="C00000"/>
                </a:solidFill>
                <a:latin typeface="Comic Sans MS" pitchFamily="66" charset="0"/>
              </a:rPr>
              <a:t>M</a:t>
            </a:r>
            <a:r>
              <a:rPr lang="en-US" sz="1200" dirty="0" smtClean="0">
                <a:latin typeface="Comic Sans MS" pitchFamily="66" charset="0"/>
              </a:rPr>
              <a:t>ethicillin-</a:t>
            </a:r>
            <a:r>
              <a:rPr lang="en-US" sz="1200" dirty="0" smtClean="0">
                <a:solidFill>
                  <a:srgbClr val="C00000"/>
                </a:solidFill>
                <a:latin typeface="Comic Sans MS" pitchFamily="66" charset="0"/>
              </a:rPr>
              <a:t>r</a:t>
            </a:r>
            <a:r>
              <a:rPr lang="en-US" sz="1200" dirty="0" smtClean="0">
                <a:latin typeface="Comic Sans MS" pitchFamily="66" charset="0"/>
              </a:rPr>
              <a:t>esistant </a:t>
            </a:r>
            <a:r>
              <a:rPr lang="en-US" sz="1200" i="1" dirty="0" smtClean="0">
                <a:solidFill>
                  <a:srgbClr val="C00000"/>
                </a:solidFill>
                <a:latin typeface="Comic Sans MS" pitchFamily="66" charset="0"/>
              </a:rPr>
              <a:t>S</a:t>
            </a:r>
            <a:r>
              <a:rPr lang="en-US" sz="1200" i="1" dirty="0" smtClean="0">
                <a:latin typeface="Comic Sans MS" pitchFamily="66" charset="0"/>
              </a:rPr>
              <a:t>taphylococcus </a:t>
            </a:r>
            <a:r>
              <a:rPr lang="en-US" sz="1200" i="1" dirty="0" err="1" smtClean="0">
                <a:solidFill>
                  <a:srgbClr val="C00000"/>
                </a:solidFill>
                <a:latin typeface="Comic Sans MS" pitchFamily="66" charset="0"/>
              </a:rPr>
              <a:t>a</a:t>
            </a:r>
            <a:r>
              <a:rPr lang="en-US" sz="1200" i="1" dirty="0" err="1" smtClean="0">
                <a:latin typeface="Comic Sans MS" pitchFamily="66" charset="0"/>
              </a:rPr>
              <a:t>ureus</a:t>
            </a:r>
            <a:endParaRPr lang="en-US" sz="1200" i="1" dirty="0" smtClean="0">
              <a:latin typeface="Comic Sans MS" pitchFamily="66" charset="0"/>
            </a:endParaRPr>
          </a:p>
          <a:p>
            <a:pPr lvl="1" eaLnBrk="1" hangingPunct="1">
              <a:buFontTx/>
              <a:buChar char="-"/>
              <a:defRPr/>
            </a:pPr>
            <a:endParaRPr lang="en-US" sz="800" dirty="0" smtClean="0">
              <a:latin typeface="Comic Sans MS" pitchFamily="66" charset="0"/>
            </a:endParaRPr>
          </a:p>
          <a:p>
            <a:pPr lvl="1" eaLnBrk="1" hangingPunct="1">
              <a:buFontTx/>
              <a:buChar char="-"/>
              <a:defRPr/>
            </a:pPr>
            <a:r>
              <a:rPr lang="en-US" sz="1200" dirty="0" smtClean="0">
                <a:latin typeface="Comic Sans MS" pitchFamily="66" charset="0"/>
              </a:rPr>
              <a:t>One of the four most common causes of </a:t>
            </a:r>
            <a:r>
              <a:rPr lang="en-US" sz="1200" b="1" dirty="0" smtClean="0">
                <a:solidFill>
                  <a:schemeClr val="tx1">
                    <a:lumMod val="65000"/>
                    <a:lumOff val="35000"/>
                  </a:schemeClr>
                </a:solidFill>
                <a:latin typeface="Comic Sans MS" pitchFamily="66" charset="0"/>
              </a:rPr>
              <a:t>nosocomial infections</a:t>
            </a:r>
            <a:r>
              <a:rPr lang="en-US" sz="1200" dirty="0" smtClean="0">
                <a:latin typeface="Comic Sans MS" pitchFamily="66" charset="0"/>
              </a:rPr>
              <a:t>, often causing postsurgical wound infections. </a:t>
            </a:r>
          </a:p>
          <a:p>
            <a:pPr lvl="1" eaLnBrk="1" hangingPunct="1">
              <a:buFontTx/>
              <a:buChar char="-"/>
              <a:defRPr/>
            </a:pPr>
            <a:endParaRPr lang="en-US" sz="800" dirty="0" smtClean="0">
              <a:latin typeface="Comic Sans MS" pitchFamily="66" charset="0"/>
            </a:endParaRPr>
          </a:p>
          <a:p>
            <a:pPr lvl="1" eaLnBrk="1" hangingPunct="1">
              <a:buFontTx/>
              <a:buChar char="-"/>
              <a:defRPr/>
            </a:pPr>
            <a:r>
              <a:rPr lang="en-US" sz="1200" b="1" i="1" dirty="0" smtClean="0">
                <a:latin typeface="Comic Sans MS" pitchFamily="66" charset="0"/>
              </a:rPr>
              <a:t>S. </a:t>
            </a:r>
            <a:r>
              <a:rPr lang="en-US" sz="1200" b="1" i="1" dirty="0" err="1" smtClean="0">
                <a:latin typeface="Comic Sans MS" pitchFamily="66" charset="0"/>
              </a:rPr>
              <a:t>epidermidis</a:t>
            </a:r>
            <a:r>
              <a:rPr lang="en-US" sz="1200" dirty="0" smtClean="0">
                <a:latin typeface="Comic Sans MS" pitchFamily="66" charset="0"/>
              </a:rPr>
              <a:t> is </a:t>
            </a:r>
            <a:r>
              <a:rPr lang="en-US" sz="1200" dirty="0" smtClean="0">
                <a:latin typeface="Comic Sans MS" pitchFamily="66" charset="0"/>
                <a:hlinkClick r:id="rId3"/>
              </a:rPr>
              <a:t>normal flora</a:t>
            </a:r>
            <a:r>
              <a:rPr lang="en-US" sz="1200" dirty="0" smtClean="0">
                <a:latin typeface="Comic Sans MS" pitchFamily="66" charset="0"/>
              </a:rPr>
              <a:t> which inhabits the skin of healthy humans.</a:t>
            </a:r>
            <a:endParaRPr lang="en-US" sz="3600" dirty="0" smtClean="0">
              <a:latin typeface="Comic Sans MS" pitchFamily="66" charset="0"/>
            </a:endParaRPr>
          </a:p>
        </p:txBody>
      </p:sp>
      <p:pic>
        <p:nvPicPr>
          <p:cNvPr id="16393" name="Picture 13" descr="Staphylococcus"/>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5739618" y="1409700"/>
            <a:ext cx="3179021" cy="2378075"/>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1" name="Text Box 14"/>
          <p:cNvSpPr txBox="1">
            <a:spLocks noChangeArrowheads="1"/>
          </p:cNvSpPr>
          <p:nvPr/>
        </p:nvSpPr>
        <p:spPr bwMode="auto">
          <a:xfrm>
            <a:off x="5715000" y="6461125"/>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Mannitol salt plates, T. Port;</a:t>
            </a:r>
            <a:r>
              <a:rPr lang="en-US" sz="1000" i="1">
                <a:latin typeface="Comic Sans MS" charset="0"/>
              </a:rPr>
              <a:t> S. aureus, </a:t>
            </a:r>
            <a:r>
              <a:rPr lang="en-US" sz="1000">
                <a:latin typeface="Comic Sans MS" charset="0"/>
              </a:rPr>
              <a:t>Janice Haney Carr</a:t>
            </a:r>
            <a:r>
              <a:rPr lang="en-US" sz="1000" i="1">
                <a:latin typeface="Comic Sans MS" charset="0"/>
              </a:rPr>
              <a:t> , </a:t>
            </a:r>
            <a:r>
              <a:rPr lang="en-US" sz="1000">
                <a:latin typeface="Comic Sans MS" charset="0"/>
                <a:hlinkClick r:id="rId5"/>
              </a:rPr>
              <a:t>PHIL</a:t>
            </a:r>
            <a:r>
              <a:rPr lang="en-US" sz="1000">
                <a:latin typeface="Comic Sans MS" charset="0"/>
              </a:rPr>
              <a:t> #10046; </a:t>
            </a:r>
            <a:r>
              <a:rPr lang="en-US" sz="1000">
                <a:latin typeface="Comic Sans MS" charset="0"/>
                <a:hlinkClick r:id="rId6"/>
              </a:rPr>
              <a:t>Gram stain</a:t>
            </a:r>
            <a:r>
              <a:rPr lang="en-US" sz="1000" i="1">
                <a:latin typeface="Comic Sans MS" charset="0"/>
              </a:rPr>
              <a:t> Staph, </a:t>
            </a:r>
            <a:r>
              <a:rPr lang="en-US" sz="1000">
                <a:latin typeface="Comic Sans MS" charset="0"/>
              </a:rPr>
              <a:t>T. Port</a:t>
            </a:r>
            <a:endParaRPr lang="en-US" sz="1800">
              <a:latin typeface="Comic Sans MS" charset="0"/>
            </a:endParaRPr>
          </a:p>
        </p:txBody>
      </p:sp>
      <p:sp>
        <p:nvSpPr>
          <p:cNvPr id="16398" name="Text Box 20"/>
          <p:cNvSpPr txBox="1">
            <a:spLocks noChangeArrowheads="1"/>
          </p:cNvSpPr>
          <p:nvPr/>
        </p:nvSpPr>
        <p:spPr bwMode="auto">
          <a:xfrm>
            <a:off x="190500" y="228600"/>
            <a:ext cx="38481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US" sz="4000" dirty="0" smtClean="0">
                <a:solidFill>
                  <a:schemeClr val="tx1">
                    <a:lumMod val="75000"/>
                    <a:lumOff val="25000"/>
                  </a:schemeClr>
                </a:solidFill>
                <a:latin typeface="Comic Sans MS" pitchFamily="66" charset="0"/>
                <a:cs typeface="+mn-cs"/>
              </a:rPr>
              <a:t>Prokaryotes</a:t>
            </a:r>
            <a:endParaRPr lang="en-US" sz="4000" dirty="0">
              <a:solidFill>
                <a:schemeClr val="tx1">
                  <a:lumMod val="75000"/>
                  <a:lumOff val="25000"/>
                </a:schemeClr>
              </a:solidFill>
              <a:latin typeface="Comic Sans MS" pitchFamily="66" charset="0"/>
              <a:cs typeface="+mn-cs"/>
            </a:endParaRPr>
          </a:p>
        </p:txBody>
      </p:sp>
      <p:pic>
        <p:nvPicPr>
          <p:cNvPr id="16399" name="Picture 22" descr="Staphylococcus-simple-stain-sm"/>
          <p:cNvPicPr>
            <a:picLocks noGrp="1" noChangeAspect="1" noChangeArrowheads="1"/>
          </p:cNvPicPr>
          <p:nvPr>
            <p:ph sz="quarter" idx="2"/>
          </p:nvPr>
        </p:nvPicPr>
        <p:blipFill>
          <a:blip r:embed="rId7">
            <a:extLst>
              <a:ext uri="{28A0092B-C50C-407E-A947-70E740481C1C}">
                <a14:useLocalDpi xmlns:a14="http://schemas.microsoft.com/office/drawing/2010/main"/>
              </a:ext>
            </a:extLst>
          </a:blip>
          <a:srcRect/>
          <a:stretch>
            <a:fillRect/>
          </a:stretch>
        </p:blipFill>
        <p:spPr>
          <a:xfrm>
            <a:off x="5791200" y="3964944"/>
            <a:ext cx="3124200" cy="2359656"/>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4" name="Text Box 23"/>
          <p:cNvSpPr txBox="1">
            <a:spLocks noChangeArrowheads="1"/>
          </p:cNvSpPr>
          <p:nvPr/>
        </p:nvSpPr>
        <p:spPr bwMode="auto">
          <a:xfrm>
            <a:off x="6248400" y="4837113"/>
            <a:ext cx="1366838"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200" b="1">
                <a:latin typeface="Comic Sans MS" charset="0"/>
              </a:rPr>
              <a:t>Our buddy </a:t>
            </a:r>
            <a:r>
              <a:rPr lang="en-US" sz="1200" b="1" i="1">
                <a:latin typeface="Comic Sans MS" charset="0"/>
              </a:rPr>
              <a:t>Stapylococcus epidermidis</a:t>
            </a:r>
            <a:r>
              <a:rPr lang="en-US" sz="1400" b="1" i="1">
                <a:latin typeface="Comic Sans MS" charset="0"/>
              </a:rPr>
              <a:t>.</a:t>
            </a:r>
          </a:p>
        </p:txBody>
      </p:sp>
      <p:sp>
        <p:nvSpPr>
          <p:cNvPr id="37895" name="Text Box 24"/>
          <p:cNvSpPr txBox="1">
            <a:spLocks noChangeArrowheads="1"/>
          </p:cNvSpPr>
          <p:nvPr/>
        </p:nvSpPr>
        <p:spPr bwMode="auto">
          <a:xfrm>
            <a:off x="6324600" y="1905000"/>
            <a:ext cx="2163763"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i="1" dirty="0">
                <a:solidFill>
                  <a:srgbClr val="008000"/>
                </a:solidFill>
                <a:latin typeface="Comic Sans MS" charset="0"/>
              </a:rPr>
              <a:t>Staphylococcus </a:t>
            </a:r>
            <a:r>
              <a:rPr lang="en-US" sz="1400" b="1" i="1" dirty="0" err="1">
                <a:solidFill>
                  <a:srgbClr val="008000"/>
                </a:solidFill>
                <a:latin typeface="Comic Sans MS" charset="0"/>
              </a:rPr>
              <a:t>aureus</a:t>
            </a:r>
            <a:r>
              <a:rPr lang="en-US" sz="1400" b="1" i="1" dirty="0">
                <a:solidFill>
                  <a:srgbClr val="008000"/>
                </a:solidFill>
                <a:latin typeface="Comic Sans MS" charset="0"/>
              </a:rPr>
              <a:t>, </a:t>
            </a:r>
          </a:p>
          <a:p>
            <a:pPr algn="ctr" eaLnBrk="1" hangingPunct="1"/>
            <a:r>
              <a:rPr lang="en-US" sz="1400" b="1" dirty="0">
                <a:solidFill>
                  <a:srgbClr val="008000"/>
                </a:solidFill>
                <a:latin typeface="Comic Sans MS" charset="0"/>
              </a:rPr>
              <a:t>Golden staph </a:t>
            </a:r>
          </a:p>
          <a:p>
            <a:pPr algn="ctr" eaLnBrk="1" hangingPunct="1"/>
            <a:r>
              <a:rPr lang="en-US" sz="1400" b="1" dirty="0">
                <a:solidFill>
                  <a:srgbClr val="008000"/>
                </a:solidFill>
                <a:latin typeface="Comic Sans MS" charset="0"/>
              </a:rPr>
              <a:t>(One of the reasons </a:t>
            </a:r>
          </a:p>
          <a:p>
            <a:pPr algn="ctr" eaLnBrk="1" hangingPunct="1"/>
            <a:r>
              <a:rPr lang="en-US" sz="1400" b="1" dirty="0">
                <a:solidFill>
                  <a:srgbClr val="008000"/>
                </a:solidFill>
                <a:latin typeface="Comic Sans MS" charset="0"/>
              </a:rPr>
              <a:t>snot gets yellow when </a:t>
            </a:r>
          </a:p>
          <a:p>
            <a:pPr algn="ctr" eaLnBrk="1" hangingPunct="1"/>
            <a:r>
              <a:rPr lang="en-US" sz="1400" b="1" dirty="0">
                <a:solidFill>
                  <a:srgbClr val="008000"/>
                </a:solidFill>
                <a:latin typeface="Comic Sans MS" charset="0"/>
              </a:rPr>
              <a:t>you are sick.)</a:t>
            </a:r>
          </a:p>
        </p:txBody>
      </p:sp>
      <p:sp>
        <p:nvSpPr>
          <p:cNvPr id="23" name="Title 1"/>
          <p:cNvSpPr>
            <a:spLocks noGrp="1"/>
          </p:cNvSpPr>
          <p:nvPr>
            <p:ph type="title"/>
          </p:nvPr>
        </p:nvSpPr>
        <p:spPr>
          <a:xfrm>
            <a:off x="4648200" y="141288"/>
            <a:ext cx="4267200" cy="1143000"/>
          </a:xfrm>
        </p:spPr>
        <p:txBody>
          <a:bodyPr>
            <a:normAutofit/>
          </a:bodyPr>
          <a:lstStyle/>
          <a:p>
            <a:pPr algn="r"/>
            <a:r>
              <a:rPr lang="en-US" sz="2900" b="1">
                <a:latin typeface="Comic Sans MS" charset="0"/>
              </a:rPr>
              <a:t>Bacterial “cousins”… one </a:t>
            </a:r>
            <a:r>
              <a:rPr lang="en-US" sz="2900" b="1">
                <a:solidFill>
                  <a:srgbClr val="D60093"/>
                </a:solidFill>
                <a:latin typeface="Comic Sans MS" charset="0"/>
              </a:rPr>
              <a:t>friend</a:t>
            </a:r>
            <a:r>
              <a:rPr lang="en-US" sz="2900" b="1">
                <a:latin typeface="Comic Sans MS" charset="0"/>
              </a:rPr>
              <a:t>,</a:t>
            </a:r>
            <a:r>
              <a:rPr lang="en-US" sz="2900" b="1">
                <a:solidFill>
                  <a:srgbClr val="00CC00"/>
                </a:solidFill>
                <a:latin typeface="Comic Sans MS" charset="0"/>
              </a:rPr>
              <a:t> </a:t>
            </a:r>
            <a:r>
              <a:rPr lang="en-US" sz="2900" b="1">
                <a:latin typeface="Comic Sans MS" charset="0"/>
              </a:rPr>
              <a:t>one </a:t>
            </a:r>
            <a:r>
              <a:rPr lang="en-US" sz="2900" b="1">
                <a:solidFill>
                  <a:srgbClr val="00CC00"/>
                </a:solidFill>
                <a:latin typeface="Comic Sans MS" charset="0"/>
              </a:rPr>
              <a:t>foe</a:t>
            </a:r>
            <a:r>
              <a:rPr lang="en-US" sz="2900" b="1">
                <a:latin typeface="Comic Sans MS" charset="0"/>
              </a:rPr>
              <a:t>…</a:t>
            </a:r>
            <a:endParaRPr lang="en-US" sz="2900">
              <a:latin typeface="Arial" charset="0"/>
            </a:endParaRPr>
          </a:p>
        </p:txBody>
      </p:sp>
      <p:sp>
        <p:nvSpPr>
          <p:cNvPr id="37897" name="Oval 11"/>
          <p:cNvSpPr>
            <a:spLocks noChangeArrowheads="1"/>
          </p:cNvSpPr>
          <p:nvPr/>
        </p:nvSpPr>
        <p:spPr bwMode="auto">
          <a:xfrm>
            <a:off x="4162425" y="1898650"/>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Oval 11"/>
          <p:cNvSpPr>
            <a:spLocks noChangeArrowheads="1"/>
          </p:cNvSpPr>
          <p:nvPr/>
        </p:nvSpPr>
        <p:spPr bwMode="auto">
          <a:xfrm>
            <a:off x="3548063" y="1709738"/>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Oval 11"/>
          <p:cNvSpPr>
            <a:spLocks noChangeArrowheads="1"/>
          </p:cNvSpPr>
          <p:nvPr/>
        </p:nvSpPr>
        <p:spPr bwMode="auto">
          <a:xfrm>
            <a:off x="3973513" y="1803400"/>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Oval 11"/>
          <p:cNvSpPr>
            <a:spLocks noChangeArrowheads="1"/>
          </p:cNvSpPr>
          <p:nvPr/>
        </p:nvSpPr>
        <p:spPr bwMode="auto">
          <a:xfrm>
            <a:off x="4146550" y="1350963"/>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Oval 11"/>
          <p:cNvSpPr>
            <a:spLocks noChangeArrowheads="1"/>
          </p:cNvSpPr>
          <p:nvPr/>
        </p:nvSpPr>
        <p:spPr bwMode="auto">
          <a:xfrm>
            <a:off x="3767138" y="1666875"/>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Oval 11"/>
          <p:cNvSpPr>
            <a:spLocks noChangeArrowheads="1"/>
          </p:cNvSpPr>
          <p:nvPr/>
        </p:nvSpPr>
        <p:spPr bwMode="auto">
          <a:xfrm>
            <a:off x="3862388" y="1404938"/>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Oval 11"/>
          <p:cNvSpPr>
            <a:spLocks noChangeArrowheads="1"/>
          </p:cNvSpPr>
          <p:nvPr/>
        </p:nvSpPr>
        <p:spPr bwMode="auto">
          <a:xfrm>
            <a:off x="3609975" y="1441450"/>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Oval 11"/>
          <p:cNvSpPr>
            <a:spLocks noChangeArrowheads="1"/>
          </p:cNvSpPr>
          <p:nvPr/>
        </p:nvSpPr>
        <p:spPr bwMode="auto">
          <a:xfrm>
            <a:off x="3671888" y="1198563"/>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Oval 11"/>
          <p:cNvSpPr>
            <a:spLocks noChangeArrowheads="1"/>
          </p:cNvSpPr>
          <p:nvPr/>
        </p:nvSpPr>
        <p:spPr bwMode="auto">
          <a:xfrm>
            <a:off x="3357563" y="1517650"/>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Oval 11"/>
          <p:cNvSpPr>
            <a:spLocks noChangeArrowheads="1"/>
          </p:cNvSpPr>
          <p:nvPr/>
        </p:nvSpPr>
        <p:spPr bwMode="auto">
          <a:xfrm>
            <a:off x="3924300" y="1143000"/>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Oval 11"/>
          <p:cNvSpPr>
            <a:spLocks noChangeArrowheads="1"/>
          </p:cNvSpPr>
          <p:nvPr/>
        </p:nvSpPr>
        <p:spPr bwMode="auto">
          <a:xfrm>
            <a:off x="3368675" y="1295400"/>
            <a:ext cx="314325"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11"/>
          <p:cNvSpPr>
            <a:spLocks noChangeArrowheads="1"/>
          </p:cNvSpPr>
          <p:nvPr/>
        </p:nvSpPr>
        <p:spPr bwMode="auto">
          <a:xfrm>
            <a:off x="4081463" y="1593850"/>
            <a:ext cx="312737" cy="3048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8"/>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1950" y="322263"/>
            <a:ext cx="3352800" cy="2514600"/>
          </a:xfrm>
        </p:spPr>
        <p:txBody>
          <a:bodyPr>
            <a:normAutofit fontScale="90000"/>
          </a:bodyPr>
          <a:lstStyle/>
          <a:p>
            <a:pPr algn="l" eaLnBrk="1" hangingPunct="1">
              <a:defRPr/>
            </a:pPr>
            <a:r>
              <a:rPr lang="en-US" altLang="en-US" b="1" dirty="0" smtClean="0">
                <a:solidFill>
                  <a:schemeClr val="tx1">
                    <a:lumMod val="75000"/>
                    <a:lumOff val="25000"/>
                  </a:schemeClr>
                </a:solidFill>
                <a:latin typeface="Comic Sans MS" pitchFamily="66" charset="0"/>
                <a:cs typeface="+mj-cs"/>
              </a:rPr>
              <a:t>Prokaryotes</a:t>
            </a:r>
            <a:r>
              <a:rPr lang="en-US" altLang="en-US" sz="3600" b="1" dirty="0" smtClean="0">
                <a:latin typeface="Comic Sans MS" pitchFamily="66" charset="0"/>
                <a:cs typeface="+mj-cs"/>
              </a:rPr>
              <a:t/>
            </a:r>
            <a:br>
              <a:rPr lang="en-US" altLang="en-US" sz="3600" b="1" dirty="0" smtClean="0">
                <a:latin typeface="Comic Sans MS" pitchFamily="66" charset="0"/>
                <a:cs typeface="+mj-cs"/>
              </a:rPr>
            </a:br>
            <a:r>
              <a:rPr lang="en-US" altLang="en-US" sz="3100" dirty="0" smtClean="0">
                <a:latin typeface="Comic Sans MS" pitchFamily="66" charset="0"/>
                <a:cs typeface="+mj-cs"/>
              </a:rPr>
              <a:t/>
            </a:r>
            <a:br>
              <a:rPr lang="en-US" altLang="en-US" sz="3100" dirty="0" smtClean="0">
                <a:latin typeface="Comic Sans MS" pitchFamily="66" charset="0"/>
                <a:cs typeface="+mj-cs"/>
              </a:rPr>
            </a:br>
            <a:r>
              <a:rPr lang="en-US" altLang="en-US" sz="2700" dirty="0" smtClean="0">
                <a:latin typeface="Comic Sans MS" pitchFamily="66" charset="0"/>
                <a:cs typeface="+mj-cs"/>
              </a:rPr>
              <a:t>Bacteria </a:t>
            </a:r>
            <a:br>
              <a:rPr lang="en-US" altLang="en-US" sz="2700" dirty="0" smtClean="0">
                <a:latin typeface="Comic Sans MS" pitchFamily="66" charset="0"/>
                <a:cs typeface="+mj-cs"/>
              </a:rPr>
            </a:br>
            <a:r>
              <a:rPr lang="en-US" altLang="en-US" sz="2700" dirty="0" smtClean="0">
                <a:latin typeface="Comic Sans MS" pitchFamily="66" charset="0"/>
                <a:cs typeface="+mj-cs"/>
              </a:rPr>
              <a:t>are </a:t>
            </a:r>
            <a:br>
              <a:rPr lang="en-US" altLang="en-US" sz="2700" dirty="0" smtClean="0">
                <a:latin typeface="Comic Sans MS" pitchFamily="66" charset="0"/>
                <a:cs typeface="+mj-cs"/>
              </a:rPr>
            </a:br>
            <a:r>
              <a:rPr lang="en-US" altLang="en-US" sz="2700" dirty="0" smtClean="0">
                <a:latin typeface="Comic Sans MS" pitchFamily="66" charset="0"/>
                <a:cs typeface="+mj-cs"/>
              </a:rPr>
              <a:t>EVERYWHERE!</a:t>
            </a:r>
            <a:r>
              <a:rPr lang="en-US" altLang="en-US" sz="2700" dirty="0" smtClean="0">
                <a:cs typeface="+mj-cs"/>
              </a:rPr>
              <a:t> </a:t>
            </a:r>
            <a:br>
              <a:rPr lang="en-US" altLang="en-US" sz="2700" dirty="0" smtClean="0">
                <a:cs typeface="+mj-cs"/>
              </a:rPr>
            </a:br>
            <a:endParaRPr lang="en-US" altLang="en-US" sz="3100" dirty="0" smtClean="0">
              <a:cs typeface="+mj-cs"/>
            </a:endParaRPr>
          </a:p>
        </p:txBody>
      </p:sp>
      <p:sp>
        <p:nvSpPr>
          <p:cNvPr id="39938" name="Text Box 7"/>
          <p:cNvSpPr txBox="1">
            <a:spLocks noChangeArrowheads="1"/>
          </p:cNvSpPr>
          <p:nvPr/>
        </p:nvSpPr>
        <p:spPr bwMode="auto">
          <a:xfrm>
            <a:off x="-22225" y="6502400"/>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Images: Various types of bacterial growth media inoculated with different types of samples, T. Port</a:t>
            </a:r>
          </a:p>
        </p:txBody>
      </p:sp>
      <p:pic>
        <p:nvPicPr>
          <p:cNvPr id="7" name="Picture 19" descr="arm-plate-bacteria-t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0"/>
            <a:ext cx="3163876" cy="286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1790" y="3588400"/>
            <a:ext cx="3162028" cy="2706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5147" y="457200"/>
            <a:ext cx="3138671" cy="2354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295400"/>
            <a:ext cx="3130755" cy="3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077200" cy="868363"/>
          </a:xfrm>
        </p:spPr>
        <p:txBody>
          <a:bodyPr>
            <a:normAutofit/>
          </a:bodyPr>
          <a:lstStyle/>
          <a:p>
            <a:pPr eaLnBrk="1" hangingPunct="1">
              <a:defRPr/>
            </a:pPr>
            <a:r>
              <a:rPr lang="en-US" altLang="en-US" sz="3600" b="1" dirty="0" smtClean="0">
                <a:latin typeface="Comic Sans MS" pitchFamily="66" charset="0"/>
                <a:cs typeface="+mj-cs"/>
              </a:rPr>
              <a:t>Eukaryotes</a:t>
            </a:r>
            <a:r>
              <a:rPr lang="en-US" altLang="en-US" sz="3100" dirty="0" smtClean="0">
                <a:latin typeface="Comic Sans MS" pitchFamily="66" charset="0"/>
                <a:cs typeface="+mj-cs"/>
              </a:rPr>
              <a:t>…The “mansion” of cells.</a:t>
            </a:r>
            <a:r>
              <a:rPr lang="en-US" altLang="en-US" sz="3100" dirty="0" smtClean="0">
                <a:cs typeface="+mj-cs"/>
              </a:rPr>
              <a:t> </a:t>
            </a:r>
          </a:p>
        </p:txBody>
      </p:sp>
      <p:sp>
        <p:nvSpPr>
          <p:cNvPr id="41986" name="Text Box 24"/>
          <p:cNvSpPr txBox="1">
            <a:spLocks noChangeArrowheads="1"/>
          </p:cNvSpPr>
          <p:nvPr/>
        </p:nvSpPr>
        <p:spPr bwMode="auto">
          <a:xfrm>
            <a:off x="0" y="6638925"/>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Images: </a:t>
            </a:r>
            <a:r>
              <a:rPr lang="en-US" sz="1000">
                <a:latin typeface="Comic Sans MS" charset="0"/>
                <a:hlinkClick r:id="rId3"/>
              </a:rPr>
              <a:t>Animal cell </a:t>
            </a:r>
            <a:r>
              <a:rPr lang="en-US" sz="1000">
                <a:latin typeface="Comic Sans MS" charset="0"/>
              </a:rPr>
              <a:t>&amp; </a:t>
            </a:r>
            <a:r>
              <a:rPr lang="en-US" sz="1000">
                <a:latin typeface="Comic Sans MS" charset="0"/>
                <a:hlinkClick r:id="rId4"/>
              </a:rPr>
              <a:t>Plant cell</a:t>
            </a:r>
            <a:r>
              <a:rPr lang="en-US" sz="1000">
                <a:latin typeface="Comic Sans MS" charset="0"/>
              </a:rPr>
              <a:t>, M. Ruiz</a:t>
            </a:r>
          </a:p>
        </p:txBody>
      </p:sp>
      <p:pic>
        <p:nvPicPr>
          <p:cNvPr id="41987" name="Picture 8" descr="EukaryoteAnimalCe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1371600"/>
            <a:ext cx="419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PlantCell Diagram"/>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4267200" y="1020763"/>
            <a:ext cx="4743450" cy="4800600"/>
          </a:xfrm>
        </p:spPr>
      </p:pic>
      <p:sp>
        <p:nvSpPr>
          <p:cNvPr id="9"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7"/>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3838" y="141288"/>
            <a:ext cx="4191000" cy="1622425"/>
          </a:xfrm>
        </p:spPr>
        <p:txBody>
          <a:bodyPr>
            <a:normAutofit/>
          </a:bodyPr>
          <a:lstStyle/>
          <a:p>
            <a:pPr algn="l" eaLnBrk="1" hangingPunct="1">
              <a:defRPr/>
            </a:pPr>
            <a:r>
              <a:rPr lang="en-US" altLang="en-US" sz="3600" b="1" dirty="0" smtClean="0">
                <a:latin typeface="Comic Sans MS" pitchFamily="66" charset="0"/>
                <a:cs typeface="+mj-cs"/>
              </a:rPr>
              <a:t>Eukaryotes</a:t>
            </a:r>
            <a:r>
              <a:rPr lang="en-US" altLang="en-US" sz="3100" dirty="0" smtClean="0">
                <a:latin typeface="Comic Sans MS" pitchFamily="66" charset="0"/>
                <a:cs typeface="+mj-cs"/>
              </a:rPr>
              <a:t>…</a:t>
            </a:r>
            <a:br>
              <a:rPr lang="en-US" altLang="en-US" sz="3100" dirty="0" smtClean="0">
                <a:latin typeface="Comic Sans MS" pitchFamily="66" charset="0"/>
                <a:cs typeface="+mj-cs"/>
              </a:rPr>
            </a:br>
            <a:r>
              <a:rPr lang="en-US" altLang="en-US" sz="900" dirty="0" smtClean="0">
                <a:latin typeface="Comic Sans MS" pitchFamily="66" charset="0"/>
                <a:cs typeface="+mj-cs"/>
              </a:rPr>
              <a:t/>
            </a:r>
            <a:br>
              <a:rPr lang="en-US" altLang="en-US" sz="900" dirty="0" smtClean="0">
                <a:latin typeface="Comic Sans MS" pitchFamily="66" charset="0"/>
                <a:cs typeface="+mj-cs"/>
              </a:rPr>
            </a:br>
            <a:r>
              <a:rPr lang="en-US" altLang="en-US" sz="2800" dirty="0" smtClean="0">
                <a:latin typeface="Comic Sans MS" pitchFamily="66" charset="0"/>
                <a:cs typeface="+mj-cs"/>
              </a:rPr>
              <a:t>are also everywhere.</a:t>
            </a:r>
            <a:br>
              <a:rPr lang="en-US" altLang="en-US" sz="2800" dirty="0" smtClean="0">
                <a:latin typeface="Comic Sans MS" pitchFamily="66" charset="0"/>
                <a:cs typeface="+mj-cs"/>
              </a:rPr>
            </a:br>
            <a:r>
              <a:rPr lang="en-US" altLang="en-US" sz="800" dirty="0" smtClean="0">
                <a:latin typeface="Comic Sans MS" pitchFamily="66" charset="0"/>
                <a:cs typeface="+mj-cs"/>
              </a:rPr>
              <a:t/>
            </a:r>
            <a:br>
              <a:rPr lang="en-US" altLang="en-US" sz="800" dirty="0" smtClean="0">
                <a:latin typeface="Comic Sans MS" pitchFamily="66" charset="0"/>
                <a:cs typeface="+mj-cs"/>
              </a:rPr>
            </a:br>
            <a:r>
              <a:rPr lang="en-US" altLang="en-US" sz="1400" dirty="0" smtClean="0">
                <a:latin typeface="Comic Sans MS" pitchFamily="66" charset="0"/>
                <a:cs typeface="+mj-cs"/>
              </a:rPr>
              <a:t>(Some are macroscopic. Some are microscopic.)</a:t>
            </a:r>
            <a:endParaRPr lang="en-US" altLang="en-US" sz="600" dirty="0" smtClean="0">
              <a:cs typeface="+mj-cs"/>
            </a:endParaRPr>
          </a:p>
        </p:txBody>
      </p:sp>
      <p:pic>
        <p:nvPicPr>
          <p:cNvPr id="17" name="Picture 14" descr="Giardia_PHIL_11632_sm"/>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971756" y="152400"/>
            <a:ext cx="3943643" cy="26670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5" descr="Giardia_PHIL1164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4337" y="304800"/>
            <a:ext cx="2229143" cy="1295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2836" y="1812368"/>
            <a:ext cx="4305627" cy="3767200"/>
          </a:xfrm>
          <a:prstGeom prst="ellipse">
            <a:avLst/>
          </a:prstGeom>
          <a:ln>
            <a:noFill/>
          </a:ln>
          <a:effectLst>
            <a:softEdge rad="112500"/>
          </a:effectLst>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0569" y="402400"/>
            <a:ext cx="1200443" cy="1371600"/>
          </a:xfrm>
          <a:prstGeom prst="ellipse">
            <a:avLst/>
          </a:prstGeom>
          <a:ln w="254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064" y="2057400"/>
            <a:ext cx="2038321" cy="32662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9" name="Text Box 16"/>
          <p:cNvSpPr txBox="1">
            <a:spLocks noChangeArrowheads="1"/>
          </p:cNvSpPr>
          <p:nvPr/>
        </p:nvSpPr>
        <p:spPr bwMode="auto">
          <a:xfrm>
            <a:off x="0" y="6372225"/>
            <a:ext cx="3505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900">
                <a:latin typeface="Comic Sans MS" charset="0"/>
              </a:rPr>
              <a:t>Images: Giardia, Public Health Image Library, (</a:t>
            </a:r>
            <a:r>
              <a:rPr lang="en-US" sz="900">
                <a:latin typeface="Comic Sans MS" charset="0"/>
                <a:hlinkClick r:id="rId8"/>
              </a:rPr>
              <a:t>PHIL) </a:t>
            </a:r>
            <a:r>
              <a:rPr lang="en-US" sz="900">
                <a:latin typeface="Comic Sans MS" charset="0"/>
              </a:rPr>
              <a:t>#11649; #11632 &amp; #3394; Dog poo &amp; Lulu with sock monkey, T. Port; </a:t>
            </a:r>
            <a:r>
              <a:rPr lang="en-US" sz="900">
                <a:latin typeface="Comic Sans MS" charset="0"/>
                <a:hlinkClick r:id="rId9"/>
              </a:rPr>
              <a:t>Oak leaves and acorns</a:t>
            </a:r>
            <a:r>
              <a:rPr lang="en-US" sz="900">
                <a:latin typeface="Comic Sans MS" charset="0"/>
              </a:rPr>
              <a:t>, Wiki,  </a:t>
            </a:r>
            <a:r>
              <a:rPr lang="en-US" sz="900">
                <a:latin typeface="Comic Sans MS" charset="0"/>
                <a:hlinkClick r:id="rId10"/>
              </a:rPr>
              <a:t>Pizzle sticks</a:t>
            </a:r>
            <a:r>
              <a:rPr lang="en-US" sz="900">
                <a:latin typeface="Comic Sans MS" charset="0"/>
              </a:rPr>
              <a:t>, Wiki.</a:t>
            </a:r>
          </a:p>
        </p:txBody>
      </p:sp>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002638">
            <a:off x="6578679" y="4487325"/>
            <a:ext cx="2230120" cy="1672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41" name="TextBox 6"/>
          <p:cNvSpPr txBox="1">
            <a:spLocks noChangeArrowheads="1"/>
          </p:cNvSpPr>
          <p:nvPr/>
        </p:nvSpPr>
        <p:spPr bwMode="auto">
          <a:xfrm>
            <a:off x="2667000" y="5441950"/>
            <a:ext cx="3757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t>Lulu, the puppy, is a multicellular eukaryotic organism.</a:t>
            </a:r>
          </a:p>
        </p:txBody>
      </p:sp>
      <p:sp>
        <p:nvSpPr>
          <p:cNvPr id="44042" name="TextBox 21"/>
          <p:cNvSpPr txBox="1">
            <a:spLocks noChangeArrowheads="1"/>
          </p:cNvSpPr>
          <p:nvPr/>
        </p:nvSpPr>
        <p:spPr bwMode="auto">
          <a:xfrm>
            <a:off x="4114800" y="4724400"/>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dirty="0"/>
              <a:t>Her sock monkey is cotton, a plant product..</a:t>
            </a:r>
          </a:p>
        </p:txBody>
      </p:sp>
      <p:sp>
        <p:nvSpPr>
          <p:cNvPr id="44043" name="TextBox 22"/>
          <p:cNvSpPr txBox="1">
            <a:spLocks noChangeArrowheads="1"/>
          </p:cNvSpPr>
          <p:nvPr/>
        </p:nvSpPr>
        <p:spPr bwMode="auto">
          <a:xfrm>
            <a:off x="188913" y="5322888"/>
            <a:ext cx="2130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t>She likes to eat acorns, when playing outside.</a:t>
            </a:r>
          </a:p>
        </p:txBody>
      </p:sp>
      <p:sp>
        <p:nvSpPr>
          <p:cNvPr id="44044" name="TextBox 23"/>
          <p:cNvSpPr txBox="1">
            <a:spLocks noChangeArrowheads="1"/>
          </p:cNvSpPr>
          <p:nvPr/>
        </p:nvSpPr>
        <p:spPr bwMode="auto">
          <a:xfrm>
            <a:off x="6629400" y="1812925"/>
            <a:ext cx="22098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Lulu’s poo was examined for parasites, and they found  the single-celled eukaryotic microbe, </a:t>
            </a:r>
            <a:r>
              <a:rPr lang="en-US" sz="1200" i="1"/>
              <a:t>Giardia</a:t>
            </a:r>
            <a:r>
              <a:rPr lang="en-US" sz="1200"/>
              <a:t>. </a:t>
            </a:r>
          </a:p>
        </p:txBody>
      </p:sp>
      <p:sp>
        <p:nvSpPr>
          <p:cNvPr id="44045" name="TextBox 24"/>
          <p:cNvSpPr txBox="1">
            <a:spLocks noChangeArrowheads="1"/>
          </p:cNvSpPr>
          <p:nvPr/>
        </p:nvSpPr>
        <p:spPr bwMode="auto">
          <a:xfrm>
            <a:off x="7545388" y="3582988"/>
            <a:ext cx="1447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a:t>Her favorite treat is a bully stick, made from bull penises.</a:t>
            </a:r>
          </a:p>
        </p:txBody>
      </p:sp>
      <p:sp>
        <p:nvSpPr>
          <p:cNvPr id="16"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12"/>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latin typeface="Comic Sans MS"/>
                <a:cs typeface="Comic Sans MS"/>
              </a:rPr>
              <a:t>The Major Classifications of </a:t>
            </a:r>
            <a:br>
              <a:rPr lang="en-US" sz="3200" b="1" dirty="0" smtClean="0">
                <a:latin typeface="Comic Sans MS"/>
                <a:cs typeface="Comic Sans MS"/>
              </a:rPr>
            </a:br>
            <a:r>
              <a:rPr lang="en-US" sz="3200" b="1" dirty="0" smtClean="0">
                <a:latin typeface="Comic Sans MS"/>
                <a:cs typeface="Comic Sans MS"/>
              </a:rPr>
              <a:t>Living </a:t>
            </a:r>
            <a:r>
              <a:rPr lang="en-US" sz="3200" b="1" dirty="0">
                <a:latin typeface="Comic Sans MS"/>
                <a:cs typeface="Comic Sans MS"/>
              </a:rPr>
              <a:t>T</a:t>
            </a:r>
            <a:r>
              <a:rPr lang="en-US" sz="3200" b="1" dirty="0" smtClean="0">
                <a:latin typeface="Comic Sans MS"/>
                <a:cs typeface="Comic Sans MS"/>
              </a:rPr>
              <a:t>hings</a:t>
            </a:r>
            <a:endParaRPr lang="en-US" sz="3200" b="1" dirty="0">
              <a:latin typeface="Comic Sans MS"/>
              <a:cs typeface="Comic Sans MS"/>
            </a:endParaRPr>
          </a:p>
        </p:txBody>
      </p:sp>
      <p:pic>
        <p:nvPicPr>
          <p:cNvPr id="6" name="Picture 13" descr="Staphylococcus"/>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304800" y="1676400"/>
            <a:ext cx="2590800" cy="1995055"/>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Halobacter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76400"/>
            <a:ext cx="24384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pic>
        <p:nvPicPr>
          <p:cNvPr id="10" name="Picture 9" descr="amoeb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1676400"/>
            <a:ext cx="2340864" cy="1990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mushroom-undercap2-SI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000" y="4191000"/>
            <a:ext cx="25146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hawaiian-torch-ginger-SI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4191000"/>
            <a:ext cx="2667000" cy="1787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science-for-kids~american-bullfrog-main-page-tadpoles-froglets-adult-frogs~~element36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0800" y="4191000"/>
            <a:ext cx="2404292" cy="1750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9" name="TextBox 14"/>
          <p:cNvSpPr txBox="1">
            <a:spLocks noChangeArrowheads="1"/>
          </p:cNvSpPr>
          <p:nvPr/>
        </p:nvSpPr>
        <p:spPr bwMode="auto">
          <a:xfrm>
            <a:off x="1066800" y="37338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Bacteria</a:t>
            </a:r>
          </a:p>
        </p:txBody>
      </p:sp>
      <p:sp>
        <p:nvSpPr>
          <p:cNvPr id="46090" name="TextBox 15"/>
          <p:cNvSpPr txBox="1">
            <a:spLocks noChangeArrowheads="1"/>
          </p:cNvSpPr>
          <p:nvPr/>
        </p:nvSpPr>
        <p:spPr bwMode="auto">
          <a:xfrm>
            <a:off x="4191000" y="37338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Archaea</a:t>
            </a:r>
          </a:p>
        </p:txBody>
      </p:sp>
      <p:sp>
        <p:nvSpPr>
          <p:cNvPr id="46091" name="TextBox 16"/>
          <p:cNvSpPr txBox="1">
            <a:spLocks noChangeArrowheads="1"/>
          </p:cNvSpPr>
          <p:nvPr/>
        </p:nvSpPr>
        <p:spPr bwMode="auto">
          <a:xfrm>
            <a:off x="7010400" y="3733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Protozoa</a:t>
            </a:r>
          </a:p>
        </p:txBody>
      </p:sp>
      <p:sp>
        <p:nvSpPr>
          <p:cNvPr id="46092" name="TextBox 17"/>
          <p:cNvSpPr txBox="1">
            <a:spLocks noChangeArrowheads="1"/>
          </p:cNvSpPr>
          <p:nvPr/>
        </p:nvSpPr>
        <p:spPr bwMode="auto">
          <a:xfrm>
            <a:off x="1066800" y="6096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Plants</a:t>
            </a:r>
          </a:p>
        </p:txBody>
      </p:sp>
      <p:sp>
        <p:nvSpPr>
          <p:cNvPr id="46093" name="TextBox 18"/>
          <p:cNvSpPr txBox="1">
            <a:spLocks noChangeArrowheads="1"/>
          </p:cNvSpPr>
          <p:nvPr/>
        </p:nvSpPr>
        <p:spPr bwMode="auto">
          <a:xfrm>
            <a:off x="4114800" y="6096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Fungi</a:t>
            </a:r>
          </a:p>
        </p:txBody>
      </p:sp>
      <p:sp>
        <p:nvSpPr>
          <p:cNvPr id="46094" name="TextBox 19"/>
          <p:cNvSpPr txBox="1">
            <a:spLocks noChangeArrowheads="1"/>
          </p:cNvSpPr>
          <p:nvPr/>
        </p:nvSpPr>
        <p:spPr bwMode="auto">
          <a:xfrm>
            <a:off x="6934200" y="6096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omic Sans MS" charset="0"/>
                <a:cs typeface="Comic Sans MS" charset="0"/>
              </a:rPr>
              <a:t>Animals</a:t>
            </a:r>
          </a:p>
        </p:txBody>
      </p:sp>
      <p:sp>
        <p:nvSpPr>
          <p:cNvPr id="46095" name="Text Box 14"/>
          <p:cNvSpPr txBox="1">
            <a:spLocks noChangeArrowheads="1"/>
          </p:cNvSpPr>
          <p:nvPr/>
        </p:nvSpPr>
        <p:spPr bwMode="auto">
          <a:xfrm>
            <a:off x="3175" y="6478588"/>
            <a:ext cx="4340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Image: </a:t>
            </a:r>
            <a:r>
              <a:rPr lang="en-US" sz="1000" i="1">
                <a:latin typeface="Comic Sans MS" charset="0"/>
              </a:rPr>
              <a:t>S. aureus, </a:t>
            </a:r>
            <a:r>
              <a:rPr lang="en-US" sz="1000">
                <a:latin typeface="Comic Sans MS" charset="0"/>
              </a:rPr>
              <a:t>Janice Haney Carr</a:t>
            </a:r>
            <a:r>
              <a:rPr lang="en-US" sz="1000" i="1">
                <a:latin typeface="Comic Sans MS" charset="0"/>
              </a:rPr>
              <a:t> , </a:t>
            </a:r>
            <a:r>
              <a:rPr lang="en-US" sz="1000">
                <a:latin typeface="Comic Sans MS" charset="0"/>
                <a:hlinkClick r:id="rId9"/>
              </a:rPr>
              <a:t>PHIL</a:t>
            </a:r>
            <a:r>
              <a:rPr lang="en-US" sz="1000">
                <a:latin typeface="Comic Sans MS" charset="0"/>
              </a:rPr>
              <a:t> #10046; </a:t>
            </a:r>
            <a:r>
              <a:rPr lang="en-US" sz="1000">
                <a:latin typeface="Comic Sans MS" charset="0"/>
                <a:hlinkClick r:id="rId10"/>
              </a:rPr>
              <a:t>Archaea</a:t>
            </a:r>
            <a:r>
              <a:rPr lang="en-US" sz="1000">
                <a:latin typeface="Comic Sans MS" charset="0"/>
              </a:rPr>
              <a:t>, Wiki; Amoebae, Hawaiian Ginger, Mushroom and Bullfrog by T. Port</a:t>
            </a:r>
            <a:endParaRPr lang="en-US" sz="18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5410200" cy="1295400"/>
          </a:xfrm>
        </p:spPr>
        <p:txBody>
          <a:bodyPr/>
          <a:lstStyle/>
          <a:p>
            <a:pPr algn="l" eaLnBrk="1" hangingPunct="1"/>
            <a:r>
              <a:rPr lang="en-US" sz="2400" b="1" dirty="0" smtClean="0">
                <a:solidFill>
                  <a:srgbClr val="003399"/>
                </a:solidFill>
                <a:latin typeface="Comic Sans MS" pitchFamily="66" charset="0"/>
              </a:rPr>
              <a:t>All biological cells have their instruction </a:t>
            </a:r>
            <a:r>
              <a:rPr lang="en-US" sz="2400" b="1" dirty="0" smtClean="0">
                <a:solidFill>
                  <a:srgbClr val="003399"/>
                </a:solidFill>
                <a:latin typeface="Comic Sans MS" pitchFamily="66" charset="0"/>
              </a:rPr>
              <a:t>manua</a:t>
            </a:r>
            <a:r>
              <a:rPr lang="en-US" sz="2400" b="1" dirty="0" smtClean="0">
                <a:solidFill>
                  <a:srgbClr val="003399"/>
                </a:solidFill>
                <a:latin typeface="Comic Sans MS" pitchFamily="66" charset="0"/>
              </a:rPr>
              <a:t>l </a:t>
            </a:r>
            <a:r>
              <a:rPr lang="en-US" sz="2400" b="1" dirty="0" smtClean="0">
                <a:solidFill>
                  <a:srgbClr val="003399"/>
                </a:solidFill>
                <a:latin typeface="Comic Sans MS" pitchFamily="66" charset="0"/>
              </a:rPr>
              <a:t>written </a:t>
            </a:r>
            <a:r>
              <a:rPr lang="en-US" sz="2400" b="1" dirty="0" smtClean="0">
                <a:solidFill>
                  <a:srgbClr val="003399"/>
                </a:solidFill>
                <a:latin typeface="Comic Sans MS" pitchFamily="66" charset="0"/>
              </a:rPr>
              <a:t>in DNA </a:t>
            </a:r>
            <a:r>
              <a:rPr lang="en-US" sz="2000" dirty="0" smtClean="0">
                <a:solidFill>
                  <a:srgbClr val="003399"/>
                </a:solidFill>
                <a:latin typeface="Comic Sans MS" pitchFamily="66" charset="0"/>
              </a:rPr>
              <a:t>(deoxyribonucleic acid)</a:t>
            </a:r>
            <a:r>
              <a:rPr lang="en-US" sz="2400" dirty="0" smtClean="0">
                <a:solidFill>
                  <a:srgbClr val="003399"/>
                </a:solidFill>
                <a:latin typeface="Comic Sans MS" pitchFamily="66" charset="0"/>
              </a:rPr>
              <a:t>.</a:t>
            </a:r>
            <a:endParaRPr lang="en-US" sz="3200" dirty="0" smtClean="0">
              <a:solidFill>
                <a:schemeClr val="tx1"/>
              </a:solidFill>
              <a:latin typeface="Comic Sans MS" pitchFamily="66" charset="0"/>
            </a:endParaRPr>
          </a:p>
        </p:txBody>
      </p:sp>
      <p:pic>
        <p:nvPicPr>
          <p:cNvPr id="5123" name="Picture 3" descr="DNA-chemical-struc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3200400"/>
            <a:ext cx="37846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4"/>
          <p:cNvSpPr txBox="1">
            <a:spLocks noChangeArrowheads="1"/>
          </p:cNvSpPr>
          <p:nvPr/>
        </p:nvSpPr>
        <p:spPr bwMode="auto">
          <a:xfrm>
            <a:off x="4648200" y="6457950"/>
            <a:ext cx="4495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a:t>
            </a:r>
            <a:r>
              <a:rPr lang="en-US" sz="1000">
                <a:latin typeface="Comic Sans MS" pitchFamily="66" charset="0"/>
                <a:hlinkClick r:id="rId4"/>
              </a:rPr>
              <a:t>Model of DNA Molecule</a:t>
            </a:r>
            <a:r>
              <a:rPr lang="en-US" sz="1000">
                <a:latin typeface="Comic Sans MS" pitchFamily="66" charset="0"/>
              </a:rPr>
              <a:t>, Field Museum, Chicago, T. Port; </a:t>
            </a:r>
            <a:r>
              <a:rPr lang="en-US" sz="1000">
                <a:latin typeface="Comic Sans MS" pitchFamily="66" charset="0"/>
                <a:hlinkClick r:id="rId5"/>
              </a:rPr>
              <a:t>DNA Detail Diagram: </a:t>
            </a:r>
            <a:r>
              <a:rPr lang="en-US" sz="1000">
                <a:latin typeface="Comic Sans MS" pitchFamily="66" charset="0"/>
              </a:rPr>
              <a:t>Madprime; </a:t>
            </a:r>
            <a:r>
              <a:rPr lang="en-US" sz="1000">
                <a:latin typeface="Comic Sans MS" pitchFamily="66" charset="0"/>
                <a:hlinkClick r:id="rId6"/>
              </a:rPr>
              <a:t>DNA &amp; RNA Diagrams</a:t>
            </a:r>
            <a:r>
              <a:rPr lang="en-US" sz="1000">
                <a:latin typeface="Comic Sans MS" pitchFamily="66" charset="0"/>
              </a:rPr>
              <a:t>, BiologyCorner</a:t>
            </a:r>
          </a:p>
        </p:txBody>
      </p:sp>
      <p:sp>
        <p:nvSpPr>
          <p:cNvPr id="5125"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7"/>
              </a:rPr>
              <a:t>Virtual Microbiology Classroom </a:t>
            </a:r>
            <a:r>
              <a:rPr lang="en-US" sz="1000">
                <a:latin typeface="Comic Sans MS" pitchFamily="66" charset="0"/>
              </a:rPr>
              <a:t>on </a:t>
            </a:r>
            <a:r>
              <a:rPr lang="en-US" sz="1000">
                <a:latin typeface="Comic Sans MS" pitchFamily="66" charset="0"/>
                <a:hlinkClick r:id="rId8"/>
              </a:rPr>
              <a:t>ScienceProfOnline.com</a:t>
            </a:r>
            <a:endParaRPr lang="en-US" sz="1000">
              <a:latin typeface="Comic Sans MS" pitchFamily="66" charset="0"/>
            </a:endParaRPr>
          </a:p>
        </p:txBody>
      </p:sp>
      <p:pic>
        <p:nvPicPr>
          <p:cNvPr id="5126" name="Picture 13" descr="DNADiagramBiologyCorner"/>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457200" y="1752600"/>
            <a:ext cx="4262210" cy="456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8613" y="166254"/>
            <a:ext cx="3223714" cy="2805546"/>
          </a:xfrm>
          <a:prstGeom prst="rect">
            <a:avLst/>
          </a:prstGeom>
          <a:ln>
            <a:noFill/>
          </a:ln>
          <a:effectLst>
            <a:softEdge rad="112500"/>
          </a:effectLst>
        </p:spPr>
      </p:pic>
    </p:spTree>
    <p:extLst>
      <p:ext uri="{BB962C8B-B14F-4D97-AF65-F5344CB8AC3E}">
        <p14:creationId xmlns:p14="http://schemas.microsoft.com/office/powerpoint/2010/main" val="19987604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sz="half" idx="1"/>
          </p:nvPr>
        </p:nvSpPr>
        <p:spPr>
          <a:xfrm>
            <a:off x="457200" y="685800"/>
            <a:ext cx="4038600" cy="3048000"/>
          </a:xfrm>
        </p:spPr>
        <p:txBody>
          <a:bodyPr/>
          <a:lstStyle/>
          <a:p>
            <a:pPr eaLnBrk="1" hangingPunct="1">
              <a:lnSpc>
                <a:spcPct val="80000"/>
              </a:lnSpc>
              <a:buFontTx/>
              <a:buNone/>
              <a:defRPr/>
            </a:pPr>
            <a:r>
              <a:rPr lang="en-US" sz="4800" b="1" dirty="0" smtClean="0">
                <a:latin typeface="Comic Sans MS" charset="0"/>
                <a:cs typeface="+mn-cs"/>
              </a:rPr>
              <a:t>Introduction</a:t>
            </a:r>
          </a:p>
          <a:p>
            <a:pPr eaLnBrk="1" hangingPunct="1">
              <a:lnSpc>
                <a:spcPct val="80000"/>
              </a:lnSpc>
              <a:buFontTx/>
              <a:buNone/>
              <a:defRPr/>
            </a:pPr>
            <a:r>
              <a:rPr lang="en-US" sz="4800" b="1" dirty="0" smtClean="0">
                <a:latin typeface="Comic Sans MS" charset="0"/>
                <a:cs typeface="+mn-cs"/>
              </a:rPr>
              <a:t>to </a:t>
            </a:r>
          </a:p>
          <a:p>
            <a:pPr eaLnBrk="1" hangingPunct="1">
              <a:lnSpc>
                <a:spcPct val="80000"/>
              </a:lnSpc>
              <a:buFontTx/>
              <a:buNone/>
              <a:defRPr/>
            </a:pPr>
            <a:r>
              <a:rPr lang="en-US" sz="4800" b="1" dirty="0" smtClean="0">
                <a:latin typeface="Comic Sans MS" charset="0"/>
                <a:cs typeface="+mn-cs"/>
              </a:rPr>
              <a:t>Biology</a:t>
            </a:r>
            <a:endParaRPr lang="en-US" sz="1800" dirty="0">
              <a:latin typeface="Arial" charset="0"/>
              <a:cs typeface="+mn-cs"/>
            </a:endParaRPr>
          </a:p>
          <a:p>
            <a:pPr eaLnBrk="1" hangingPunct="1">
              <a:lnSpc>
                <a:spcPct val="80000"/>
              </a:lnSpc>
              <a:buFontTx/>
              <a:buNone/>
              <a:defRPr/>
            </a:pPr>
            <a:endParaRPr lang="en-US" sz="1800" dirty="0">
              <a:latin typeface="Arial" charset="0"/>
              <a:cs typeface="+mn-cs"/>
            </a:endParaRPr>
          </a:p>
        </p:txBody>
      </p:sp>
      <p:sp>
        <p:nvSpPr>
          <p:cNvPr id="3075" name="Text Box 14"/>
          <p:cNvSpPr txBox="1">
            <a:spLocks noChangeArrowheads="1"/>
          </p:cNvSpPr>
          <p:nvPr/>
        </p:nvSpPr>
        <p:spPr bwMode="auto">
          <a:xfrm>
            <a:off x="7070725" y="6611938"/>
            <a:ext cx="20732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Comic Sans MS" charset="0"/>
                <a:cs typeface="+mn-cs"/>
              </a:rPr>
              <a:t>Image: Hawaiian Ginger, T. Port</a:t>
            </a:r>
          </a:p>
        </p:txBody>
      </p:sp>
      <p:pic>
        <p:nvPicPr>
          <p:cNvPr id="20483" name="Picture 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2174875"/>
            <a:ext cx="5257800" cy="3427413"/>
          </a:xfrm>
          <a:prstGeom prst="roundRect">
            <a:avLst>
              <a:gd name="adj" fmla="val 8594"/>
            </a:avLst>
          </a:prstGeom>
          <a:solidFill>
            <a:srgbClr val="FFFFFF">
              <a:shade val="85000"/>
            </a:srgbClr>
          </a:solidFill>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4"/>
              </a:rPr>
              <a:t>ScienceProfOnline.com</a:t>
            </a:r>
            <a:endParaRPr lang="en-US" sz="1000" dirty="0">
              <a:latin typeface="Comic Sans MS" charset="0"/>
              <a:cs typeface="+mn-cs"/>
            </a:endParaRPr>
          </a:p>
        </p:txBody>
      </p:sp>
      <p:sp>
        <p:nvSpPr>
          <p:cNvPr id="2" name="TextBox 1"/>
          <p:cNvSpPr txBox="1"/>
          <p:nvPr/>
        </p:nvSpPr>
        <p:spPr>
          <a:xfrm>
            <a:off x="533400" y="3733800"/>
            <a:ext cx="2057400" cy="1569660"/>
          </a:xfrm>
          <a:prstGeom prst="rect">
            <a:avLst/>
          </a:prstGeom>
          <a:noFill/>
        </p:spPr>
        <p:txBody>
          <a:bodyPr wrap="square" rtlCol="0">
            <a:spAutoFit/>
          </a:bodyPr>
          <a:lstStyle/>
          <a:p>
            <a:pPr algn="ctr"/>
            <a:r>
              <a:rPr lang="en-US" sz="2400" dirty="0" smtClean="0">
                <a:latin typeface="Comic Sans MS"/>
                <a:cs typeface="Comic Sans MS"/>
              </a:rPr>
              <a:t>VIDEO: </a:t>
            </a:r>
            <a:r>
              <a:rPr lang="en-US" sz="2400" dirty="0" smtClean="0">
                <a:latin typeface="Comic Sans MS"/>
                <a:cs typeface="Comic Sans MS"/>
                <a:hlinkClick r:id="rId5"/>
              </a:rPr>
              <a:t>Introduction to Biology</a:t>
            </a:r>
            <a:endParaRPr lang="en-US" sz="2400" dirty="0" smtClean="0">
              <a:latin typeface="Comic Sans MS"/>
              <a:cs typeface="Comic Sans MS"/>
            </a:endParaRPr>
          </a:p>
          <a:p>
            <a:pPr algn="ctr"/>
            <a:endParaRPr lang="en-US" sz="24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715000" cy="1782762"/>
          </a:xfrm>
        </p:spPr>
        <p:txBody>
          <a:bodyPr/>
          <a:lstStyle/>
          <a:p>
            <a:pPr algn="l"/>
            <a:r>
              <a:rPr lang="en-US" sz="3200" dirty="0" smtClean="0">
                <a:latin typeface="Comic Sans MS"/>
                <a:cs typeface="Comic Sans MS"/>
              </a:rPr>
              <a:t>Organisms, Cells &amp; Viruses </a:t>
            </a:r>
            <a:br>
              <a:rPr lang="en-US" sz="3200" dirty="0" smtClean="0">
                <a:latin typeface="Comic Sans MS"/>
                <a:cs typeface="Comic Sans MS"/>
              </a:rPr>
            </a:br>
            <a:r>
              <a:rPr lang="en-US" sz="3200" b="1" dirty="0" smtClean="0">
                <a:latin typeface="Comic Sans MS"/>
                <a:cs typeface="Comic Sans MS"/>
              </a:rPr>
              <a:t>Evolve and Change</a:t>
            </a:r>
            <a:r>
              <a:rPr lang="en-US" sz="3200" dirty="0" smtClean="0">
                <a:latin typeface="Comic Sans MS"/>
                <a:cs typeface="Comic Sans MS"/>
              </a:rPr>
              <a:t/>
            </a:r>
            <a:br>
              <a:rPr lang="en-US" sz="3200" dirty="0" smtClean="0">
                <a:latin typeface="Comic Sans MS"/>
                <a:cs typeface="Comic Sans MS"/>
              </a:rPr>
            </a:br>
            <a:r>
              <a:rPr lang="en-US" sz="2400" dirty="0" smtClean="0">
                <a:latin typeface="Comic Sans MS"/>
                <a:cs typeface="Comic Sans MS"/>
              </a:rPr>
              <a:t>Naturally and Artificially</a:t>
            </a:r>
            <a:endParaRPr lang="en-US" sz="3200" dirty="0">
              <a:latin typeface="Comic Sans MS"/>
              <a:cs typeface="Comic Sans MS"/>
            </a:endParaRPr>
          </a:p>
        </p:txBody>
      </p:sp>
      <p:pic>
        <p:nvPicPr>
          <p:cNvPr id="8" name="Picture 7" descr="607px-Howls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81200"/>
            <a:ext cx="3700272" cy="3657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362" y="3810000"/>
            <a:ext cx="2209038" cy="23622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04800"/>
            <a:ext cx="2517285" cy="2917031"/>
          </a:xfrm>
          <a:prstGeom prst="rect">
            <a:avLst/>
          </a:prstGeom>
        </p:spPr>
      </p:pic>
      <p:sp>
        <p:nvSpPr>
          <p:cNvPr id="14" name="TextBox 13"/>
          <p:cNvSpPr txBox="1"/>
          <p:nvPr/>
        </p:nvSpPr>
        <p:spPr>
          <a:xfrm>
            <a:off x="762000" y="5715000"/>
            <a:ext cx="3200400" cy="369332"/>
          </a:xfrm>
          <a:prstGeom prst="rect">
            <a:avLst/>
          </a:prstGeom>
          <a:noFill/>
        </p:spPr>
        <p:txBody>
          <a:bodyPr wrap="square" rtlCol="0">
            <a:spAutoFit/>
          </a:bodyPr>
          <a:lstStyle/>
          <a:p>
            <a:pPr algn="ctr"/>
            <a:r>
              <a:rPr lang="en-US" i="1" dirty="0" err="1" smtClean="0">
                <a:latin typeface="Comic Sans MS"/>
                <a:cs typeface="Comic Sans MS"/>
              </a:rPr>
              <a:t>Canis</a:t>
            </a:r>
            <a:r>
              <a:rPr lang="en-US" i="1" dirty="0" smtClean="0">
                <a:latin typeface="Comic Sans MS"/>
                <a:cs typeface="Comic Sans MS"/>
              </a:rPr>
              <a:t> lupus  </a:t>
            </a:r>
            <a:r>
              <a:rPr lang="en-US" dirty="0" smtClean="0">
                <a:latin typeface="Comic Sans MS"/>
                <a:cs typeface="Comic Sans MS"/>
              </a:rPr>
              <a:t>- Gray Wolf</a:t>
            </a:r>
            <a:endParaRPr lang="en-US" dirty="0">
              <a:latin typeface="Comic Sans MS"/>
              <a:cs typeface="Comic Sans MS"/>
            </a:endParaRPr>
          </a:p>
        </p:txBody>
      </p:sp>
      <p:sp>
        <p:nvSpPr>
          <p:cNvPr id="16" name="TextBox 15"/>
          <p:cNvSpPr txBox="1"/>
          <p:nvPr/>
        </p:nvSpPr>
        <p:spPr>
          <a:xfrm>
            <a:off x="4572000" y="5334000"/>
            <a:ext cx="2057400" cy="923330"/>
          </a:xfrm>
          <a:prstGeom prst="rect">
            <a:avLst/>
          </a:prstGeom>
          <a:noFill/>
        </p:spPr>
        <p:txBody>
          <a:bodyPr wrap="square" rtlCol="0">
            <a:spAutoFit/>
          </a:bodyPr>
          <a:lstStyle/>
          <a:p>
            <a:pPr algn="ctr"/>
            <a:r>
              <a:rPr lang="en-US" i="1" dirty="0" err="1" smtClean="0">
                <a:latin typeface="Comic Sans MS"/>
                <a:cs typeface="Comic Sans MS"/>
              </a:rPr>
              <a:t>Canis</a:t>
            </a:r>
            <a:r>
              <a:rPr lang="en-US" i="1" dirty="0" smtClean="0">
                <a:latin typeface="Comic Sans MS"/>
                <a:cs typeface="Comic Sans MS"/>
              </a:rPr>
              <a:t> lupus </a:t>
            </a:r>
            <a:r>
              <a:rPr lang="en-US" i="1" dirty="0" err="1" smtClean="0">
                <a:latin typeface="Comic Sans MS"/>
                <a:cs typeface="Comic Sans MS"/>
              </a:rPr>
              <a:t>familiaris</a:t>
            </a:r>
            <a:r>
              <a:rPr lang="en-US" i="1" dirty="0" smtClean="0">
                <a:latin typeface="Comic Sans MS"/>
                <a:cs typeface="Comic Sans MS"/>
              </a:rPr>
              <a:t> </a:t>
            </a:r>
            <a:r>
              <a:rPr lang="en-US" dirty="0" smtClean="0">
                <a:latin typeface="Comic Sans MS"/>
                <a:cs typeface="Comic Sans MS"/>
              </a:rPr>
              <a:t>– Domestic dog</a:t>
            </a:r>
            <a:endParaRPr lang="en-US" dirty="0">
              <a:latin typeface="Comic Sans MS"/>
              <a:cs typeface="Comic Sans MS"/>
            </a:endParaRPr>
          </a:p>
        </p:txBody>
      </p:sp>
      <p:sp>
        <p:nvSpPr>
          <p:cNvPr id="17" name="Text Box 10"/>
          <p:cNvSpPr txBox="1">
            <a:spLocks noChangeArrowheads="1"/>
          </p:cNvSpPr>
          <p:nvPr/>
        </p:nvSpPr>
        <p:spPr bwMode="auto">
          <a:xfrm>
            <a:off x="19104" y="6457890"/>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dirty="0">
                <a:latin typeface="Comic Sans MS" pitchFamily="66" charset="0"/>
              </a:rPr>
              <a:t>Images: </a:t>
            </a:r>
            <a:r>
              <a:rPr lang="en-US" sz="1000" dirty="0" smtClean="0">
                <a:latin typeface="Comic Sans MS" pitchFamily="66" charset="0"/>
                <a:hlinkClick r:id="rId5"/>
              </a:rPr>
              <a:t>Gray wolf</a:t>
            </a:r>
            <a:r>
              <a:rPr lang="en-US" sz="1000" dirty="0" smtClean="0">
                <a:latin typeface="Comic Sans MS" pitchFamily="66" charset="0"/>
              </a:rPr>
              <a:t>, Wiki;  </a:t>
            </a:r>
            <a:r>
              <a:rPr lang="en-US" sz="1000" dirty="0" smtClean="0">
                <a:latin typeface="Comic Sans MS" pitchFamily="66" charset="0"/>
              </a:rPr>
              <a:t>Great Dane; </a:t>
            </a:r>
            <a:r>
              <a:rPr lang="en-US" sz="1000" dirty="0" smtClean="0">
                <a:latin typeface="Comic Sans MS" pitchFamily="66" charset="0"/>
                <a:hlinkClick r:id="rId6"/>
              </a:rPr>
              <a:t>English </a:t>
            </a:r>
            <a:r>
              <a:rPr lang="en-US" sz="1000" dirty="0" smtClean="0">
                <a:latin typeface="Comic Sans MS" pitchFamily="66" charset="0"/>
                <a:hlinkClick r:id="rId6"/>
              </a:rPr>
              <a:t>Bulldog</a:t>
            </a:r>
            <a:r>
              <a:rPr lang="en-US" sz="1000" dirty="0" smtClean="0">
                <a:latin typeface="Comic Sans MS" pitchFamily="66" charset="0"/>
              </a:rPr>
              <a:t>, </a:t>
            </a:r>
            <a:r>
              <a:rPr lang="en-US" sz="1000" dirty="0" err="1" smtClean="0">
                <a:latin typeface="Comic Sans MS" pitchFamily="66" charset="0"/>
              </a:rPr>
              <a:t>Milly</a:t>
            </a:r>
            <a:r>
              <a:rPr lang="en-US" sz="1000" dirty="0" smtClean="0">
                <a:latin typeface="Comic Sans MS" pitchFamily="66" charset="0"/>
              </a:rPr>
              <a:t>, the worlds smallest Chihuahua</a:t>
            </a:r>
            <a:endParaRPr lang="en-US" sz="1000" dirty="0" smtClean="0">
              <a:latin typeface="Comic Sans MS" pitchFamily="66" charset="0"/>
            </a:endParaRPr>
          </a:p>
        </p:txBody>
      </p:sp>
      <p:sp>
        <p:nvSpPr>
          <p:cNvPr id="18"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000" dirty="0">
                <a:latin typeface="Comic Sans MS" pitchFamily="66" charset="0"/>
              </a:rPr>
              <a:t>From the  Virtual B</a:t>
            </a:r>
            <a:r>
              <a:rPr lang="en-US" sz="1000" dirty="0" smtClean="0">
                <a:latin typeface="Comic Sans MS" pitchFamily="66" charset="0"/>
              </a:rPr>
              <a:t>iology </a:t>
            </a:r>
            <a:r>
              <a:rPr lang="en-US" sz="1000" dirty="0">
                <a:latin typeface="Comic Sans MS" pitchFamily="66" charset="0"/>
              </a:rPr>
              <a:t>Classroom on </a:t>
            </a:r>
            <a:r>
              <a:rPr lang="en-US" sz="1000" dirty="0">
                <a:latin typeface="Comic Sans MS" pitchFamily="66" charset="0"/>
                <a:hlinkClick r:id="rId7"/>
              </a:rPr>
              <a:t>ScienceProfOnline.com</a:t>
            </a:r>
            <a:endParaRPr lang="en-US" sz="1000" dirty="0">
              <a:latin typeface="Comic Sans MS" pitchFamily="66" charset="0"/>
            </a:endParaRPr>
          </a:p>
        </p:txBody>
      </p:sp>
      <p:pic>
        <p:nvPicPr>
          <p:cNvPr id="15" name="Picture 14" descr="800px-English_Bulldog_about_to_sleep.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5800" y="2895600"/>
            <a:ext cx="2402562" cy="2362200"/>
          </a:xfrm>
          <a:prstGeom prst="rect">
            <a:avLst/>
          </a:prstGeom>
        </p:spPr>
      </p:pic>
    </p:spTree>
    <p:extLst>
      <p:ext uri="{BB962C8B-B14F-4D97-AF65-F5344CB8AC3E}">
        <p14:creationId xmlns:p14="http://schemas.microsoft.com/office/powerpoint/2010/main" val="57307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1020762"/>
          </a:xfrm>
        </p:spPr>
        <p:txBody>
          <a:bodyPr/>
          <a:lstStyle/>
          <a:p>
            <a:pPr eaLnBrk="1" hangingPunct="1"/>
            <a:r>
              <a:rPr lang="en-US" sz="3200" b="1" dirty="0" smtClean="0">
                <a:solidFill>
                  <a:schemeClr val="accent2"/>
                </a:solidFill>
                <a:latin typeface="Comic Sans MS" pitchFamily="66" charset="0"/>
              </a:rPr>
              <a:t>How Does Change Happen? </a:t>
            </a:r>
            <a:r>
              <a:rPr lang="en-US" sz="2800" b="1" dirty="0" smtClean="0">
                <a:solidFill>
                  <a:schemeClr val="accent2"/>
                </a:solidFill>
                <a:latin typeface="Comic Sans MS" pitchFamily="66" charset="0"/>
              </a:rPr>
              <a:t/>
            </a:r>
            <a:br>
              <a:rPr lang="en-US" sz="2800" b="1" dirty="0" smtClean="0">
                <a:solidFill>
                  <a:schemeClr val="accent2"/>
                </a:solidFill>
                <a:latin typeface="Comic Sans MS" pitchFamily="66" charset="0"/>
              </a:rPr>
            </a:br>
            <a:r>
              <a:rPr lang="en-US" sz="3200" b="1" dirty="0" smtClean="0">
                <a:solidFill>
                  <a:schemeClr val="bg1">
                    <a:lumMod val="65000"/>
                  </a:schemeClr>
                </a:solidFill>
                <a:latin typeface="Courier"/>
                <a:cs typeface="Courier"/>
              </a:rPr>
              <a:t>Mutations </a:t>
            </a:r>
            <a:r>
              <a:rPr lang="en-US" sz="3200" b="1" dirty="0" smtClean="0">
                <a:solidFill>
                  <a:schemeClr val="bg1">
                    <a:lumMod val="65000"/>
                  </a:schemeClr>
                </a:solidFill>
                <a:latin typeface="Courier"/>
                <a:cs typeface="Courier"/>
              </a:rPr>
              <a:t>of Genes</a:t>
            </a:r>
          </a:p>
        </p:txBody>
      </p:sp>
      <p:sp>
        <p:nvSpPr>
          <p:cNvPr id="22531" name="Rectangle 3"/>
          <p:cNvSpPr>
            <a:spLocks noGrp="1" noChangeArrowheads="1"/>
          </p:cNvSpPr>
          <p:nvPr>
            <p:ph type="body" sz="half" idx="1"/>
          </p:nvPr>
        </p:nvSpPr>
        <p:spPr>
          <a:xfrm>
            <a:off x="457200" y="1828800"/>
            <a:ext cx="4191000" cy="4297363"/>
          </a:xfrm>
        </p:spPr>
        <p:txBody>
          <a:bodyPr/>
          <a:lstStyle/>
          <a:p>
            <a:pPr eaLnBrk="1" hangingPunct="1">
              <a:lnSpc>
                <a:spcPct val="80000"/>
              </a:lnSpc>
              <a:buFont typeface="Wingdings" pitchFamily="2" charset="2"/>
              <a:buChar char="Ø"/>
            </a:pPr>
            <a:r>
              <a:rPr lang="en-US" sz="2400" dirty="0" smtClean="0">
                <a:latin typeface="Comic Sans MS" pitchFamily="66" charset="0"/>
              </a:rPr>
              <a:t>A mutation is a c</a:t>
            </a:r>
            <a:r>
              <a:rPr lang="en-US" sz="2400" dirty="0" smtClean="0">
                <a:latin typeface="Comic Sans MS" pitchFamily="66" charset="0"/>
              </a:rPr>
              <a:t>hange </a:t>
            </a:r>
            <a:r>
              <a:rPr lang="en-US" sz="2000" dirty="0" smtClean="0">
                <a:latin typeface="Comic Sans MS" pitchFamily="66" charset="0"/>
              </a:rPr>
              <a:t>(mistake) </a:t>
            </a:r>
            <a:r>
              <a:rPr lang="en-US" sz="2400" dirty="0" smtClean="0">
                <a:latin typeface="Comic Sans MS" pitchFamily="66" charset="0"/>
              </a:rPr>
              <a:t>in the </a:t>
            </a:r>
            <a:r>
              <a:rPr lang="en-US" sz="2400" dirty="0" smtClean="0">
                <a:latin typeface="Comic Sans MS" pitchFamily="66" charset="0"/>
              </a:rPr>
              <a:t>DNA sequence; </a:t>
            </a:r>
            <a:r>
              <a:rPr lang="en-US" sz="2400" dirty="0" smtClean="0">
                <a:latin typeface="Comic Sans MS" pitchFamily="66" charset="0"/>
              </a:rPr>
              <a:t>rare.</a:t>
            </a:r>
          </a:p>
          <a:p>
            <a:pPr marL="0" indent="0" eaLnBrk="1" hangingPunct="1">
              <a:lnSpc>
                <a:spcPct val="80000"/>
              </a:lnSpc>
              <a:buNone/>
            </a:pPr>
            <a:endParaRPr lang="en-US" sz="2400" dirty="0" smtClean="0">
              <a:latin typeface="Comic Sans MS" pitchFamily="66" charset="0"/>
            </a:endParaRPr>
          </a:p>
          <a:p>
            <a:pPr eaLnBrk="1" hangingPunct="1">
              <a:lnSpc>
                <a:spcPct val="80000"/>
              </a:lnSpc>
              <a:buFont typeface="Wingdings" pitchFamily="2" charset="2"/>
              <a:buChar char="Ø"/>
            </a:pPr>
            <a:r>
              <a:rPr lang="en-US" sz="2400" dirty="0" smtClean="0">
                <a:latin typeface="Comic Sans MS" pitchFamily="66" charset="0"/>
              </a:rPr>
              <a:t>Almost always bad news, but...</a:t>
            </a:r>
          </a:p>
          <a:p>
            <a:pPr marL="0" indent="0" eaLnBrk="1" hangingPunct="1">
              <a:lnSpc>
                <a:spcPct val="80000"/>
              </a:lnSpc>
              <a:buNone/>
            </a:pPr>
            <a:endParaRPr lang="en-US" sz="2400" dirty="0" smtClean="0">
              <a:latin typeface="Comic Sans MS" pitchFamily="66" charset="0"/>
            </a:endParaRPr>
          </a:p>
          <a:p>
            <a:pPr eaLnBrk="1" hangingPunct="1">
              <a:lnSpc>
                <a:spcPct val="80000"/>
              </a:lnSpc>
              <a:buFont typeface="Wingdings" pitchFamily="2" charset="2"/>
              <a:buChar char="Ø"/>
            </a:pPr>
            <a:r>
              <a:rPr lang="en-US" sz="2400" dirty="0" smtClean="0">
                <a:latin typeface="Comic Sans MS" pitchFamily="66" charset="0"/>
              </a:rPr>
              <a:t>Rarely leads to a </a:t>
            </a:r>
            <a:r>
              <a:rPr lang="en-US" sz="2400" dirty="0" smtClean="0">
                <a:latin typeface="Comic Sans MS" pitchFamily="66" charset="0"/>
                <a:hlinkClick r:id="rId3"/>
              </a:rPr>
              <a:t>protein</a:t>
            </a:r>
            <a:r>
              <a:rPr lang="en-US" sz="2400" dirty="0" smtClean="0">
                <a:latin typeface="Comic Sans MS" pitchFamily="66" charset="0"/>
              </a:rPr>
              <a:t> having a novel property that improves ability of organism and its descendants to survive and reproduce.</a:t>
            </a:r>
          </a:p>
          <a:p>
            <a:pPr marL="0" indent="0" eaLnBrk="1" hangingPunct="1">
              <a:lnSpc>
                <a:spcPct val="80000"/>
              </a:lnSpc>
              <a:buNone/>
            </a:pPr>
            <a:endParaRPr lang="en-US" sz="2000" dirty="0" smtClean="0">
              <a:latin typeface="Comic Sans MS" pitchFamily="66" charset="0"/>
            </a:endParaRPr>
          </a:p>
        </p:txBody>
      </p:sp>
      <p:pic>
        <p:nvPicPr>
          <p:cNvPr id="22532" name="Picture 4" descr="GeneticCodeNesrotFlick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410200" y="3962400"/>
            <a:ext cx="291623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5" descr="0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257800" y="1600200"/>
            <a:ext cx="2587625"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7"/>
          <p:cNvSpPr txBox="1">
            <a:spLocks noChangeArrowheads="1"/>
          </p:cNvSpPr>
          <p:nvPr/>
        </p:nvSpPr>
        <p:spPr bwMode="auto">
          <a:xfrm>
            <a:off x="5715000" y="6613525"/>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spcBef>
                <a:spcPct val="50000"/>
              </a:spcBef>
            </a:pPr>
            <a:r>
              <a:rPr lang="en-US" sz="1000">
                <a:latin typeface="Comic Sans MS" pitchFamily="66" charset="0"/>
              </a:rPr>
              <a:t>Images: Blinky &amp; Bart, Matt Groening</a:t>
            </a:r>
          </a:p>
        </p:txBody>
      </p:sp>
      <p:sp>
        <p:nvSpPr>
          <p:cNvPr id="22535"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spTree>
    <p:extLst>
      <p:ext uri="{BB962C8B-B14F-4D97-AF65-F5344CB8AC3E}">
        <p14:creationId xmlns:p14="http://schemas.microsoft.com/office/powerpoint/2010/main" val="2050015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5634038" cy="914400"/>
          </a:xfrm>
        </p:spPr>
        <p:txBody>
          <a:bodyPr/>
          <a:lstStyle/>
          <a:p>
            <a:pPr algn="l" eaLnBrk="1" hangingPunct="1"/>
            <a:r>
              <a:rPr lang="en-US" sz="3200" b="1" dirty="0" smtClean="0">
                <a:solidFill>
                  <a:srgbClr val="00B0F0"/>
                </a:solidFill>
                <a:latin typeface="Comic Sans MS" panose="030F0702030302020204" pitchFamily="66" charset="0"/>
              </a:rPr>
              <a:t>Mutations </a:t>
            </a:r>
            <a:r>
              <a:rPr lang="en-US" sz="3200" b="1" dirty="0" smtClean="0">
                <a:solidFill>
                  <a:srgbClr val="00B0F0"/>
                </a:solidFill>
                <a:latin typeface="Comic Sans MS" panose="030F0702030302020204" pitchFamily="66" charset="0"/>
              </a:rPr>
              <a:t>and </a:t>
            </a:r>
            <a:r>
              <a:rPr lang="en-US" sz="3200" b="1" dirty="0" smtClean="0">
                <a:solidFill>
                  <a:srgbClr val="00B0F0"/>
                </a:solidFill>
                <a:latin typeface="Comic Sans MS" panose="030F0702030302020204" pitchFamily="66" charset="0"/>
              </a:rPr>
              <a:t/>
            </a:r>
            <a:br>
              <a:rPr lang="en-US" sz="3200" b="1" dirty="0" smtClean="0">
                <a:solidFill>
                  <a:srgbClr val="00B0F0"/>
                </a:solidFill>
                <a:latin typeface="Comic Sans MS" panose="030F0702030302020204" pitchFamily="66" charset="0"/>
              </a:rPr>
            </a:br>
            <a:r>
              <a:rPr lang="en-US" sz="3200" b="1" dirty="0" smtClean="0">
                <a:solidFill>
                  <a:srgbClr val="00B0F0"/>
                </a:solidFill>
                <a:latin typeface="Comic Sans MS" panose="030F0702030302020204" pitchFamily="66" charset="0"/>
              </a:rPr>
              <a:t>Bacterial </a:t>
            </a:r>
            <a:r>
              <a:rPr lang="en-US" sz="3200" b="1" dirty="0" smtClean="0">
                <a:solidFill>
                  <a:srgbClr val="00B0F0"/>
                </a:solidFill>
                <a:latin typeface="Comic Sans MS" panose="030F0702030302020204" pitchFamily="66" charset="0"/>
              </a:rPr>
              <a:t>Change</a:t>
            </a:r>
          </a:p>
        </p:txBody>
      </p:sp>
      <p:sp>
        <p:nvSpPr>
          <p:cNvPr id="23555" name="Rectangle 3"/>
          <p:cNvSpPr>
            <a:spLocks noGrp="1" noChangeArrowheads="1"/>
          </p:cNvSpPr>
          <p:nvPr>
            <p:ph type="body" sz="half" idx="1"/>
          </p:nvPr>
        </p:nvSpPr>
        <p:spPr>
          <a:xfrm>
            <a:off x="304800" y="1371600"/>
            <a:ext cx="4267200" cy="5029200"/>
          </a:xfrm>
        </p:spPr>
        <p:txBody>
          <a:bodyPr/>
          <a:lstStyle/>
          <a:p>
            <a:r>
              <a:rPr lang="en-US" sz="2000" b="1" dirty="0" smtClean="0">
                <a:solidFill>
                  <a:schemeClr val="bg1">
                    <a:lumMod val="50000"/>
                  </a:schemeClr>
                </a:solidFill>
                <a:latin typeface="Comic Sans MS" panose="030F0702030302020204" pitchFamily="66" charset="0"/>
              </a:rPr>
              <a:t>Antibiotic Resistance </a:t>
            </a:r>
            <a:r>
              <a:rPr lang="en-US" sz="1800" b="1" dirty="0" smtClean="0">
                <a:latin typeface="Comic Sans MS" panose="030F0702030302020204" pitchFamily="66" charset="0"/>
              </a:rPr>
              <a:t>= </a:t>
            </a:r>
            <a:r>
              <a:rPr lang="en-US" sz="1800" b="1" dirty="0" smtClean="0">
                <a:latin typeface="Comic Sans MS" panose="030F0702030302020204" pitchFamily="66" charset="0"/>
              </a:rPr>
              <a:t>When a microorganism is able to survive exposure to an antibiotic. </a:t>
            </a:r>
          </a:p>
          <a:p>
            <a:endParaRPr lang="en-US" sz="1600" dirty="0" smtClean="0">
              <a:latin typeface="Comic Sans MS" panose="030F0702030302020204" pitchFamily="66" charset="0"/>
            </a:endParaRPr>
          </a:p>
          <a:p>
            <a:r>
              <a:rPr lang="en-US" sz="1600" dirty="0" smtClean="0">
                <a:latin typeface="Comic Sans MS" panose="030F0702030302020204" pitchFamily="66" charset="0"/>
              </a:rPr>
              <a:t>Genetic mutation in bacteria can produce resistance to antimicrobial drugs </a:t>
            </a:r>
            <a:r>
              <a:rPr lang="en-US" sz="1400" dirty="0" smtClean="0">
                <a:latin typeface="Comic Sans MS" panose="030F0702030302020204" pitchFamily="66" charset="0"/>
              </a:rPr>
              <a:t>(example: beta-lactamase)</a:t>
            </a:r>
            <a:r>
              <a:rPr lang="en-US" sz="1400" dirty="0" smtClean="0">
                <a:latin typeface="Comic Sans MS" panose="030F0702030302020204" pitchFamily="66" charset="0"/>
              </a:rPr>
              <a:t>.</a:t>
            </a:r>
            <a:endParaRPr lang="en-US" sz="1600" dirty="0" smtClean="0">
              <a:latin typeface="Comic Sans MS" panose="030F0702030302020204" pitchFamily="66" charset="0"/>
            </a:endParaRPr>
          </a:p>
          <a:p>
            <a:endParaRPr lang="en-US" sz="1600" dirty="0" smtClean="0">
              <a:latin typeface="Comic Sans MS" panose="030F0702030302020204" pitchFamily="66" charset="0"/>
            </a:endParaRPr>
          </a:p>
          <a:p>
            <a:r>
              <a:rPr lang="en-US" sz="1600" dirty="0" smtClean="0">
                <a:latin typeface="Comic Sans MS" panose="030F0702030302020204" pitchFamily="66" charset="0"/>
              </a:rPr>
              <a:t>If a bacterium carries several resistance genes, it is called multidrug resistant (MDR) or, informally, a superbug or super bacterium.</a:t>
            </a:r>
          </a:p>
          <a:p>
            <a:endParaRPr lang="en-US" sz="1600" dirty="0" smtClean="0">
              <a:latin typeface="Comic Sans MS" panose="030F0702030302020204" pitchFamily="66" charset="0"/>
            </a:endParaRPr>
          </a:p>
          <a:p>
            <a:r>
              <a:rPr lang="en-US" sz="1600" dirty="0" smtClean="0">
                <a:latin typeface="Comic Sans MS" panose="030F0702030302020204" pitchFamily="66" charset="0"/>
              </a:rPr>
              <a:t>Any use of antibiotics can increase selective pressure in a population of bacteria to allow the resistant bacteria to thrive and the susceptible bacteria to die off. </a:t>
            </a:r>
          </a:p>
        </p:txBody>
      </p:sp>
      <p:sp>
        <p:nvSpPr>
          <p:cNvPr id="23556" name="Text Box 10"/>
          <p:cNvSpPr txBox="1">
            <a:spLocks noChangeArrowheads="1"/>
          </p:cNvSpPr>
          <p:nvPr/>
        </p:nvSpPr>
        <p:spPr bwMode="auto">
          <a:xfrm>
            <a:off x="4648200" y="6613525"/>
            <a:ext cx="449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i="1">
                <a:latin typeface="Comic Sans MS" panose="030F0702030302020204" pitchFamily="66" charset="0"/>
                <a:hlinkClick r:id="rId3"/>
              </a:rPr>
              <a:t>Staphylococcus aureus</a:t>
            </a:r>
            <a:r>
              <a:rPr lang="en-US" sz="1000">
                <a:latin typeface="Comic Sans MS" panose="030F0702030302020204" pitchFamily="66" charset="0"/>
                <a:hlinkClick r:id="rId3"/>
              </a:rPr>
              <a:t> on antibiotic test plate</a:t>
            </a:r>
            <a:r>
              <a:rPr lang="en-US" sz="1000">
                <a:latin typeface="Comic Sans MS" panose="030F0702030302020204" pitchFamily="66" charset="0"/>
              </a:rPr>
              <a:t>, PHIL #2641</a:t>
            </a:r>
          </a:p>
        </p:txBody>
      </p:sp>
      <p:pic>
        <p:nvPicPr>
          <p:cNvPr id="23557" name="Picture 16" descr="Staphylococcus_aureus_(AB_Tes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228600"/>
            <a:ext cx="3226793" cy="240437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558" name="Oval 3"/>
          <p:cNvSpPr>
            <a:spLocks noChangeArrowheads="1"/>
          </p:cNvSpPr>
          <p:nvPr/>
        </p:nvSpPr>
        <p:spPr bwMode="auto">
          <a:xfrm>
            <a:off x="5568950" y="45164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59" name="Oval 11"/>
          <p:cNvSpPr>
            <a:spLocks noChangeArrowheads="1"/>
          </p:cNvSpPr>
          <p:nvPr/>
        </p:nvSpPr>
        <p:spPr bwMode="auto">
          <a:xfrm>
            <a:off x="5029200" y="48768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0" name="Oval 12"/>
          <p:cNvSpPr>
            <a:spLocks noChangeArrowheads="1"/>
          </p:cNvSpPr>
          <p:nvPr/>
        </p:nvSpPr>
        <p:spPr bwMode="auto">
          <a:xfrm>
            <a:off x="7062788" y="579120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1" name="Oval 13"/>
          <p:cNvSpPr>
            <a:spLocks noChangeArrowheads="1"/>
          </p:cNvSpPr>
          <p:nvPr/>
        </p:nvSpPr>
        <p:spPr bwMode="auto">
          <a:xfrm>
            <a:off x="7620000" y="51117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2" name="Oval 14"/>
          <p:cNvSpPr>
            <a:spLocks noChangeArrowheads="1"/>
          </p:cNvSpPr>
          <p:nvPr/>
        </p:nvSpPr>
        <p:spPr bwMode="auto">
          <a:xfrm>
            <a:off x="5721350" y="52641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3" name="Oval 15"/>
          <p:cNvSpPr>
            <a:spLocks noChangeArrowheads="1"/>
          </p:cNvSpPr>
          <p:nvPr/>
        </p:nvSpPr>
        <p:spPr bwMode="auto">
          <a:xfrm>
            <a:off x="5943600" y="48212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4" name="Oval 16"/>
          <p:cNvSpPr>
            <a:spLocks noChangeArrowheads="1"/>
          </p:cNvSpPr>
          <p:nvPr/>
        </p:nvSpPr>
        <p:spPr bwMode="auto">
          <a:xfrm>
            <a:off x="6743700" y="51816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5" name="Oval 17"/>
          <p:cNvSpPr>
            <a:spLocks noChangeArrowheads="1"/>
          </p:cNvSpPr>
          <p:nvPr/>
        </p:nvSpPr>
        <p:spPr bwMode="auto">
          <a:xfrm>
            <a:off x="7048500" y="4557713"/>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6" name="Oval 18"/>
          <p:cNvSpPr>
            <a:spLocks noChangeArrowheads="1"/>
          </p:cNvSpPr>
          <p:nvPr/>
        </p:nvSpPr>
        <p:spPr bwMode="auto">
          <a:xfrm>
            <a:off x="6286500" y="54165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7" name="Oval 19"/>
          <p:cNvSpPr>
            <a:spLocks noChangeArrowheads="1"/>
          </p:cNvSpPr>
          <p:nvPr/>
        </p:nvSpPr>
        <p:spPr bwMode="auto">
          <a:xfrm>
            <a:off x="6438900" y="44894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8" name="Oval 20"/>
          <p:cNvSpPr>
            <a:spLocks noChangeArrowheads="1"/>
          </p:cNvSpPr>
          <p:nvPr/>
        </p:nvSpPr>
        <p:spPr bwMode="auto">
          <a:xfrm>
            <a:off x="5014913" y="57912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9" name="Oval 21"/>
          <p:cNvSpPr>
            <a:spLocks noChangeArrowheads="1"/>
          </p:cNvSpPr>
          <p:nvPr/>
        </p:nvSpPr>
        <p:spPr bwMode="auto">
          <a:xfrm>
            <a:off x="8081963" y="448945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0" name="Oval 22"/>
          <p:cNvSpPr>
            <a:spLocks noChangeArrowheads="1"/>
          </p:cNvSpPr>
          <p:nvPr/>
        </p:nvSpPr>
        <p:spPr bwMode="auto">
          <a:xfrm>
            <a:off x="5029200" y="441960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1" name="Oval 23"/>
          <p:cNvSpPr>
            <a:spLocks noChangeArrowheads="1"/>
          </p:cNvSpPr>
          <p:nvPr/>
        </p:nvSpPr>
        <p:spPr bwMode="auto">
          <a:xfrm>
            <a:off x="8234363" y="4987925"/>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2" name="Oval 24"/>
          <p:cNvSpPr>
            <a:spLocks noChangeArrowheads="1"/>
          </p:cNvSpPr>
          <p:nvPr/>
        </p:nvSpPr>
        <p:spPr bwMode="auto">
          <a:xfrm>
            <a:off x="8234363" y="57356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3" name="Oval 25"/>
          <p:cNvSpPr>
            <a:spLocks noChangeArrowheads="1"/>
          </p:cNvSpPr>
          <p:nvPr/>
        </p:nvSpPr>
        <p:spPr bwMode="auto">
          <a:xfrm>
            <a:off x="5459413" y="570865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cxnSp>
        <p:nvCxnSpPr>
          <p:cNvPr id="8" name="Straight Connector 7"/>
          <p:cNvCxnSpPr>
            <a:cxnSpLocks noChangeShapeType="1"/>
          </p:cNvCxnSpPr>
          <p:nvPr/>
        </p:nvCxnSpPr>
        <p:spPr bwMode="auto">
          <a:xfrm>
            <a:off x="7924800" y="4557713"/>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noChangeShapeType="1"/>
          </p:cNvCxnSpPr>
          <p:nvPr/>
        </p:nvCxnSpPr>
        <p:spPr bwMode="auto">
          <a:xfrm flipH="1">
            <a:off x="8081963" y="44196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cxnSpLocks noChangeShapeType="1"/>
          </p:cNvCxnSpPr>
          <p:nvPr/>
        </p:nvCxnSpPr>
        <p:spPr bwMode="auto">
          <a:xfrm>
            <a:off x="6891338" y="58610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cxnSpLocks noChangeShapeType="1"/>
          </p:cNvCxnSpPr>
          <p:nvPr/>
        </p:nvCxnSpPr>
        <p:spPr bwMode="auto">
          <a:xfrm flipH="1">
            <a:off x="7048500" y="572135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cxnSpLocks noChangeShapeType="1"/>
          </p:cNvCxnSpPr>
          <p:nvPr/>
        </p:nvCxnSpPr>
        <p:spPr bwMode="auto">
          <a:xfrm>
            <a:off x="8077200" y="5070475"/>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cxnSpLocks noChangeShapeType="1"/>
          </p:cNvCxnSpPr>
          <p:nvPr/>
        </p:nvCxnSpPr>
        <p:spPr bwMode="auto">
          <a:xfrm flipH="1">
            <a:off x="8234363" y="49323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cxnSpLocks noChangeShapeType="1"/>
          </p:cNvCxnSpPr>
          <p:nvPr/>
        </p:nvCxnSpPr>
        <p:spPr bwMode="auto">
          <a:xfrm>
            <a:off x="8077200" y="581183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cxnSpLocks noChangeShapeType="1"/>
          </p:cNvCxnSpPr>
          <p:nvPr/>
        </p:nvCxnSpPr>
        <p:spPr bwMode="auto">
          <a:xfrm flipH="1">
            <a:off x="8234363" y="56594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cxnSpLocks noChangeShapeType="1"/>
          </p:cNvCxnSpPr>
          <p:nvPr/>
        </p:nvCxnSpPr>
        <p:spPr bwMode="auto">
          <a:xfrm>
            <a:off x="7470775" y="520858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cxnSpLocks noChangeShapeType="1"/>
          </p:cNvCxnSpPr>
          <p:nvPr/>
        </p:nvCxnSpPr>
        <p:spPr bwMode="auto">
          <a:xfrm flipH="1">
            <a:off x="7627938" y="50704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a:off x="6904038" y="4633913"/>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flipH="1">
            <a:off x="7062788" y="44958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noChangeShapeType="1"/>
          </p:cNvCxnSpPr>
          <p:nvPr/>
        </p:nvCxnSpPr>
        <p:spPr bwMode="auto">
          <a:xfrm>
            <a:off x="6091238" y="550703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cxnSpLocks noChangeShapeType="1"/>
          </p:cNvCxnSpPr>
          <p:nvPr/>
        </p:nvCxnSpPr>
        <p:spPr bwMode="auto">
          <a:xfrm flipH="1">
            <a:off x="6248400" y="536892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cxnSpLocks noChangeShapeType="1"/>
          </p:cNvCxnSpPr>
          <p:nvPr/>
        </p:nvCxnSpPr>
        <p:spPr bwMode="auto">
          <a:xfrm>
            <a:off x="5564188" y="536098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cxnSpLocks noChangeShapeType="1"/>
          </p:cNvCxnSpPr>
          <p:nvPr/>
        </p:nvCxnSpPr>
        <p:spPr bwMode="auto">
          <a:xfrm flipH="1">
            <a:off x="5721350" y="52228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noChangeShapeType="1"/>
          </p:cNvCxnSpPr>
          <p:nvPr/>
        </p:nvCxnSpPr>
        <p:spPr bwMode="auto">
          <a:xfrm>
            <a:off x="6281738" y="45783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cxnSpLocks noChangeShapeType="1"/>
          </p:cNvCxnSpPr>
          <p:nvPr/>
        </p:nvCxnSpPr>
        <p:spPr bwMode="auto">
          <a:xfrm flipH="1">
            <a:off x="6438900" y="44402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cxnSpLocks noChangeShapeType="1"/>
          </p:cNvCxnSpPr>
          <p:nvPr/>
        </p:nvCxnSpPr>
        <p:spPr bwMode="auto">
          <a:xfrm>
            <a:off x="5780088" y="4876800"/>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noChangeShapeType="1"/>
          </p:cNvCxnSpPr>
          <p:nvPr/>
        </p:nvCxnSpPr>
        <p:spPr bwMode="auto">
          <a:xfrm flipH="1">
            <a:off x="5938838" y="473868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cxnSpLocks noChangeShapeType="1"/>
          </p:cNvCxnSpPr>
          <p:nvPr/>
        </p:nvCxnSpPr>
        <p:spPr bwMode="auto">
          <a:xfrm>
            <a:off x="5405438" y="4613275"/>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cxnSpLocks noChangeShapeType="1"/>
          </p:cNvCxnSpPr>
          <p:nvPr/>
        </p:nvCxnSpPr>
        <p:spPr bwMode="auto">
          <a:xfrm flipH="1">
            <a:off x="5564188" y="44751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cxnSpLocks noChangeShapeType="1"/>
          </p:cNvCxnSpPr>
          <p:nvPr/>
        </p:nvCxnSpPr>
        <p:spPr bwMode="auto">
          <a:xfrm>
            <a:off x="4857750" y="4502150"/>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cxnSpLocks noChangeShapeType="1"/>
          </p:cNvCxnSpPr>
          <p:nvPr/>
        </p:nvCxnSpPr>
        <p:spPr bwMode="auto">
          <a:xfrm flipH="1">
            <a:off x="5014913" y="43640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8" name="Text Box 4"/>
          <p:cNvSpPr txBox="1">
            <a:spLocks noChangeArrowheads="1"/>
          </p:cNvSpPr>
          <p:nvPr/>
        </p:nvSpPr>
        <p:spPr bwMode="auto">
          <a:xfrm>
            <a:off x="-142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2" name="TextBox 1"/>
          <p:cNvSpPr txBox="1"/>
          <p:nvPr/>
        </p:nvSpPr>
        <p:spPr>
          <a:xfrm>
            <a:off x="5562600" y="2819400"/>
            <a:ext cx="2868216" cy="1292662"/>
          </a:xfrm>
          <a:prstGeom prst="rect">
            <a:avLst/>
          </a:prstGeom>
          <a:noFill/>
          <a:ln w="34925">
            <a:solidFill>
              <a:schemeClr val="accent1"/>
            </a:solidFill>
          </a:ln>
        </p:spPr>
        <p:txBody>
          <a:bodyPr wrap="square" rtlCol="0">
            <a:spAutoFit/>
          </a:bodyPr>
          <a:lstStyle/>
          <a:p>
            <a:pPr algn="ctr"/>
            <a:r>
              <a:rPr lang="en-US" dirty="0" smtClean="0">
                <a:solidFill>
                  <a:srgbClr val="FF0000"/>
                </a:solidFill>
                <a:latin typeface="Comic Sans MS" panose="030F0702030302020204" pitchFamily="66" charset="0"/>
              </a:rPr>
              <a:t>REVIEW!</a:t>
            </a:r>
          </a:p>
          <a:p>
            <a:pPr algn="ctr"/>
            <a:r>
              <a:rPr lang="en-US" dirty="0" smtClean="0">
                <a:latin typeface="Comic Sans MS" panose="030F0702030302020204" pitchFamily="66" charset="0"/>
                <a:hlinkClick r:id="rId7"/>
              </a:rPr>
              <a:t>Antibiotic Resistance Animation</a:t>
            </a:r>
            <a:r>
              <a:rPr lang="en-US" dirty="0" smtClean="0">
                <a:latin typeface="Comic Sans MS" panose="030F0702030302020204" pitchFamily="66" charset="0"/>
              </a:rPr>
              <a:t> </a:t>
            </a:r>
          </a:p>
          <a:p>
            <a:pPr algn="ctr"/>
            <a:r>
              <a:rPr lang="en-US" sz="1200" b="0" dirty="0" smtClean="0">
                <a:latin typeface="Comic Sans MS" panose="030F0702030302020204" pitchFamily="66" charset="0"/>
              </a:rPr>
              <a:t>from </a:t>
            </a:r>
            <a:r>
              <a:rPr lang="en-US" sz="1200" b="0" dirty="0" err="1" smtClean="0">
                <a:latin typeface="Comic Sans MS" panose="030F0702030302020204" pitchFamily="66" charset="0"/>
              </a:rPr>
              <a:t>Sumanas</a:t>
            </a:r>
            <a:endParaRPr lang="en-US" sz="1200" b="0" dirty="0" smtClean="0">
              <a:latin typeface="Comic Sans MS" panose="030F0702030302020204" pitchFamily="66" charset="0"/>
            </a:endParaRPr>
          </a:p>
          <a:p>
            <a:pPr algn="ctr"/>
            <a:endParaRPr lang="en-US" sz="1200" b="0" dirty="0">
              <a:latin typeface="Comic Sans MS" panose="030F0702030302020204" pitchFamily="66" charset="0"/>
            </a:endParaRPr>
          </a:p>
        </p:txBody>
      </p:sp>
    </p:spTree>
    <p:extLst>
      <p:ext uri="{BB962C8B-B14F-4D97-AF65-F5344CB8AC3E}">
        <p14:creationId xmlns:p14="http://schemas.microsoft.com/office/powerpoint/2010/main" val="320480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53" presetClass="entr" presetSubtype="16"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par>
                                <p:cTn id="47" presetID="53" presetClass="entr" presetSubtype="16"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53" presetClass="entr" presetSubtype="16"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par>
                                <p:cTn id="62" presetID="53" presetClass="entr" presetSubtype="16"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par>
                                <p:cTn id="67" presetID="53" presetClass="entr" presetSubtype="16"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par>
                                <p:cTn id="72" presetID="53" presetClass="entr" presetSubtype="16"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par>
                                <p:cTn id="77" presetID="53" presetClass="entr" presetSubtype="16"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16"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par>
                                <p:cTn id="97" presetID="53" presetClass="entr" presetSubtype="16"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16"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p:cTn id="104" dur="500" fill="hold"/>
                                        <p:tgtEl>
                                          <p:spTgt spid="42"/>
                                        </p:tgtEl>
                                        <p:attrNameLst>
                                          <p:attrName>ppt_w</p:attrName>
                                        </p:attrNameLst>
                                      </p:cBhvr>
                                      <p:tavLst>
                                        <p:tav tm="0">
                                          <p:val>
                                            <p:fltVal val="0"/>
                                          </p:val>
                                        </p:tav>
                                        <p:tav tm="100000">
                                          <p:val>
                                            <p:strVal val="#ppt_w"/>
                                          </p:val>
                                        </p:tav>
                                      </p:tavLst>
                                    </p:anim>
                                    <p:anim calcmode="lin" valueType="num">
                                      <p:cBhvr>
                                        <p:cTn id="105" dur="500" fill="hold"/>
                                        <p:tgtEl>
                                          <p:spTgt spid="42"/>
                                        </p:tgtEl>
                                        <p:attrNameLst>
                                          <p:attrName>ppt_h</p:attrName>
                                        </p:attrNameLst>
                                      </p:cBhvr>
                                      <p:tavLst>
                                        <p:tav tm="0">
                                          <p:val>
                                            <p:fltVal val="0"/>
                                          </p:val>
                                        </p:tav>
                                        <p:tav tm="100000">
                                          <p:val>
                                            <p:strVal val="#ppt_h"/>
                                          </p:val>
                                        </p:tav>
                                      </p:tavLst>
                                    </p:anim>
                                    <p:animEffect transition="in" filter="fade">
                                      <p:cBhvr>
                                        <p:cTn id="106" dur="500"/>
                                        <p:tgtEl>
                                          <p:spTgt spid="42"/>
                                        </p:tgtEl>
                                      </p:cBhvr>
                                    </p:animEffect>
                                  </p:childTnLst>
                                </p:cTn>
                              </p:par>
                              <p:par>
                                <p:cTn id="107" presetID="53" presetClass="entr" presetSubtype="16"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par>
                                <p:cTn id="112" presetID="53" presetClass="entr" presetSubtype="16"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par>
                                <p:cTn id="117" presetID="53" presetClass="entr" presetSubtype="16"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457200" y="304800"/>
            <a:ext cx="8229600" cy="838200"/>
          </a:xfrm>
        </p:spPr>
        <p:txBody>
          <a:bodyPr/>
          <a:lstStyle/>
          <a:p>
            <a:pPr eaLnBrk="1" hangingPunct="1">
              <a:defRPr/>
            </a:pPr>
            <a:r>
              <a:rPr lang="en-US" sz="3600" b="1" dirty="0">
                <a:solidFill>
                  <a:srgbClr val="008000"/>
                </a:solidFill>
                <a:latin typeface="Comic Sans MS"/>
                <a:cs typeface="Comic Sans MS"/>
              </a:rPr>
              <a:t>Why should we care about </a:t>
            </a:r>
            <a:r>
              <a:rPr lang="en-US" sz="3600" b="1" dirty="0" smtClean="0">
                <a:solidFill>
                  <a:srgbClr val="008000"/>
                </a:solidFill>
                <a:latin typeface="Comic Sans MS"/>
                <a:cs typeface="Comic Sans MS"/>
              </a:rPr>
              <a:t>biology</a:t>
            </a:r>
            <a:r>
              <a:rPr lang="en-US" sz="3600" b="1" dirty="0">
                <a:solidFill>
                  <a:srgbClr val="008000"/>
                </a:solidFill>
                <a:latin typeface="Comic Sans MS"/>
                <a:cs typeface="Comic Sans MS"/>
              </a:rPr>
              <a:t>?</a:t>
            </a:r>
          </a:p>
        </p:txBody>
      </p:sp>
      <p:sp>
        <p:nvSpPr>
          <p:cNvPr id="7" name="Rectangle 6"/>
          <p:cNvSpPr>
            <a:spLocks noGrp="1" noChangeArrowheads="1"/>
          </p:cNvSpPr>
          <p:nvPr>
            <p:ph type="body" sz="half" idx="1"/>
          </p:nvPr>
        </p:nvSpPr>
        <p:spPr>
          <a:xfrm>
            <a:off x="228600" y="1371600"/>
            <a:ext cx="4343400" cy="1524000"/>
          </a:xfrm>
        </p:spPr>
        <p:txBody>
          <a:bodyPr/>
          <a:lstStyle/>
          <a:p>
            <a:pPr eaLnBrk="1" hangingPunct="1">
              <a:buFont typeface="Arial"/>
              <a:buChar char="•"/>
              <a:defRPr/>
            </a:pPr>
            <a:r>
              <a:rPr lang="en-US" sz="2400" dirty="0" smtClean="0">
                <a:latin typeface="Comic Sans MS"/>
                <a:ea typeface="+mn-ea"/>
                <a:cs typeface="Comic Sans MS"/>
              </a:rPr>
              <a:t>Human health care and treatment of diseases, such as plague &amp; smallpox</a:t>
            </a:r>
          </a:p>
          <a:p>
            <a:pPr eaLnBrk="1" hangingPunct="1">
              <a:buFont typeface="Wingdings" panose="05000000000000000000" pitchFamily="2" charset="2"/>
              <a:buNone/>
              <a:defRPr/>
            </a:pPr>
            <a:endParaRPr lang="en-US" dirty="0" smtClean="0">
              <a:latin typeface="Comic Sans MS"/>
              <a:ea typeface="+mn-ea"/>
              <a:cs typeface="Comic Sans MS"/>
            </a:endParaRPr>
          </a:p>
          <a:p>
            <a:pPr eaLnBrk="1" hangingPunct="1">
              <a:buFont typeface="Wingdings" panose="05000000000000000000" pitchFamily="2" charset="2"/>
              <a:buNone/>
              <a:defRPr/>
            </a:pPr>
            <a:endParaRPr lang="en-US" dirty="0" smtClean="0">
              <a:latin typeface="Comic Sans MS"/>
              <a:ea typeface="+mn-ea"/>
              <a:cs typeface="Comic Sans MS"/>
            </a:endParaRPr>
          </a:p>
        </p:txBody>
      </p:sp>
      <p:sp>
        <p:nvSpPr>
          <p:cNvPr id="8" name="Rectangle 7"/>
          <p:cNvSpPr txBox="1">
            <a:spLocks noChangeArrowheads="1"/>
          </p:cNvSpPr>
          <p:nvPr/>
        </p:nvSpPr>
        <p:spPr bwMode="auto">
          <a:xfrm>
            <a:off x="4648200" y="1371600"/>
            <a:ext cx="4495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400" dirty="0" smtClean="0">
                <a:latin typeface="Comic Sans MS"/>
                <a:cs typeface="Comic Sans MS"/>
              </a:rPr>
              <a:t>Care and treatment of our natural resources and other organisms on earth</a:t>
            </a:r>
            <a:endParaRPr lang="en-US" sz="2400" dirty="0">
              <a:latin typeface="Comic Sans MS"/>
              <a:cs typeface="Comic Sans MS"/>
            </a:endParaRPr>
          </a:p>
        </p:txBody>
      </p:sp>
      <p:pic>
        <p:nvPicPr>
          <p:cNvPr id="9" name="Picture 26" descr="ChildSmallpoxCDCPHIL326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62000" y="2667000"/>
            <a:ext cx="3208338" cy="2992322"/>
          </a:xfrm>
          <a:prstGeom prst="ellipse">
            <a:avLst/>
          </a:prstGeom>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8"/>
          <p:cNvSpPr txBox="1">
            <a:spLocks noChangeArrowheads="1"/>
          </p:cNvSpPr>
          <p:nvPr/>
        </p:nvSpPr>
        <p:spPr bwMode="auto">
          <a:xfrm>
            <a:off x="0" y="6515100"/>
            <a:ext cx="409733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80000"/>
              </a:lnSpc>
              <a:spcBef>
                <a:spcPct val="50000"/>
              </a:spcBef>
              <a:defRPr/>
            </a:pPr>
            <a:r>
              <a:rPr lang="en-US" sz="1000" dirty="0" smtClean="0">
                <a:latin typeface="Comic Sans MS" charset="0"/>
                <a:cs typeface="+mn-cs"/>
              </a:rPr>
              <a:t>Images: </a:t>
            </a:r>
            <a:r>
              <a:rPr lang="en-US" sz="1000" dirty="0" smtClean="0">
                <a:latin typeface="Comic Sans MS" charset="0"/>
                <a:cs typeface="+mn-cs"/>
                <a:hlinkClick r:id="rId3"/>
              </a:rPr>
              <a:t>Child with Smallpox</a:t>
            </a:r>
            <a:r>
              <a:rPr lang="en-US" sz="1000" dirty="0" smtClean="0">
                <a:latin typeface="Comic Sans MS" charset="0"/>
                <a:cs typeface="+mn-cs"/>
              </a:rPr>
              <a:t>, James Hicks, CDC; Monarch Butterfly laying eggs on Common Milkweed.</a:t>
            </a:r>
          </a:p>
        </p:txBody>
      </p:sp>
      <p:sp>
        <p:nvSpPr>
          <p:cNvPr id="50182" name="Rectangle 10"/>
          <p:cNvSpPr>
            <a:spLocks noChangeArrowheads="1"/>
          </p:cNvSpPr>
          <p:nvPr/>
        </p:nvSpPr>
        <p:spPr bwMode="auto">
          <a:xfrm>
            <a:off x="152400" y="56388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FF00"/>
              </a:buClr>
            </a:pPr>
            <a:r>
              <a:rPr lang="en-US">
                <a:latin typeface="Comic Sans MS" charset="0"/>
                <a:cs typeface="Comic Sans MS" charset="0"/>
              </a:rPr>
              <a:t> </a:t>
            </a:r>
            <a:r>
              <a:rPr lang="en-US" sz="1100">
                <a:latin typeface="Comic Sans MS" charset="0"/>
                <a:cs typeface="Comic Sans MS" charset="0"/>
              </a:rPr>
              <a:t>(Smallpox is a deadly viral disease that was ERADICATED through widespread vaccination. We will talk about smallpox during our next class meeting when we discuss scientific method)</a:t>
            </a:r>
          </a:p>
        </p:txBody>
      </p:sp>
      <p:pic>
        <p:nvPicPr>
          <p:cNvPr id="12" name="Picture 11" descr="monarch-butterfly-laying-eggs-on-milkweed-crop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743200"/>
            <a:ext cx="3352800" cy="3351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501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pPr>
              <a:defRPr/>
            </a:pPr>
            <a:endParaRPr lang="en-US" dirty="0" smtClean="0">
              <a:cs typeface="+mn-cs"/>
            </a:endParaRPr>
          </a:p>
          <a:p>
            <a:pPr marL="0" indent="0">
              <a:buFontTx/>
              <a:buNone/>
              <a:defRPr/>
            </a:pPr>
            <a:endParaRPr lang="en-US" dirty="0">
              <a:cs typeface="+mn-cs"/>
            </a:endParaRPr>
          </a:p>
        </p:txBody>
      </p:sp>
      <p:sp>
        <p:nvSpPr>
          <p:cNvPr id="6" name="Rectangle 2"/>
          <p:cNvSpPr txBox="1">
            <a:spLocks noChangeArrowheads="1"/>
          </p:cNvSpPr>
          <p:nvPr/>
        </p:nvSpPr>
        <p:spPr bwMode="auto">
          <a:xfrm>
            <a:off x="7620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4000" b="1" dirty="0" smtClean="0">
                <a:solidFill>
                  <a:srgbClr val="008000"/>
                </a:solidFill>
                <a:latin typeface="Comic Sans MS"/>
                <a:cs typeface="Comic Sans MS"/>
              </a:rPr>
              <a:t>Some Areas of </a:t>
            </a:r>
          </a:p>
          <a:p>
            <a:pPr eaLnBrk="1" hangingPunct="1">
              <a:defRPr/>
            </a:pPr>
            <a:r>
              <a:rPr lang="en-US" sz="4000" b="1" dirty="0" smtClean="0">
                <a:solidFill>
                  <a:srgbClr val="008000"/>
                </a:solidFill>
                <a:latin typeface="Comic Sans MS"/>
                <a:cs typeface="Comic Sans MS"/>
              </a:rPr>
              <a:t>Biological Study</a:t>
            </a:r>
            <a:endParaRPr lang="en-US" sz="4000" b="1" dirty="0">
              <a:solidFill>
                <a:srgbClr val="008000"/>
              </a:solidFill>
              <a:latin typeface="Comic Sans MS"/>
              <a:cs typeface="Comic Sans MS"/>
            </a:endParaRPr>
          </a:p>
        </p:txBody>
      </p:sp>
      <p:sp>
        <p:nvSpPr>
          <p:cNvPr id="7" name="Rectangle 3"/>
          <p:cNvSpPr txBox="1">
            <a:spLocks noChangeArrowheads="1"/>
          </p:cNvSpPr>
          <p:nvPr/>
        </p:nvSpPr>
        <p:spPr bwMode="auto">
          <a:xfrm>
            <a:off x="762000" y="17526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sz="2800" b="1" dirty="0" smtClean="0">
                <a:solidFill>
                  <a:schemeClr val="tx2"/>
                </a:solidFill>
                <a:latin typeface="Comic Sans MS"/>
                <a:ea typeface="+mn-ea"/>
                <a:cs typeface="Comic Sans MS"/>
              </a:rPr>
              <a:t>Botany:</a:t>
            </a:r>
            <a:r>
              <a:rPr lang="en-US" sz="2800" dirty="0" smtClean="0">
                <a:latin typeface="Comic Sans MS"/>
                <a:ea typeface="+mn-ea"/>
                <a:cs typeface="Comic Sans MS"/>
              </a:rPr>
              <a:t>  Study of plants</a:t>
            </a:r>
          </a:p>
          <a:p>
            <a:pPr eaLnBrk="1" hangingPunct="1">
              <a:buFont typeface="Arial"/>
              <a:buChar char="•"/>
              <a:defRPr/>
            </a:pPr>
            <a:r>
              <a:rPr lang="en-US" sz="2800" b="1" dirty="0" smtClean="0">
                <a:solidFill>
                  <a:schemeClr val="tx2"/>
                </a:solidFill>
                <a:latin typeface="Comic Sans MS"/>
                <a:ea typeface="+mn-ea"/>
                <a:cs typeface="Comic Sans MS"/>
              </a:rPr>
              <a:t>Zoology:</a:t>
            </a:r>
            <a:r>
              <a:rPr lang="en-US" sz="2800" dirty="0" smtClean="0">
                <a:latin typeface="Comic Sans MS"/>
                <a:ea typeface="+mn-ea"/>
                <a:cs typeface="Comic Sans MS"/>
              </a:rPr>
              <a:t> Study of animals</a:t>
            </a:r>
          </a:p>
          <a:p>
            <a:pPr eaLnBrk="1" hangingPunct="1">
              <a:buFont typeface="Arial"/>
              <a:buChar char="•"/>
              <a:defRPr/>
            </a:pPr>
            <a:r>
              <a:rPr lang="en-US" sz="2800" b="1" dirty="0" smtClean="0">
                <a:solidFill>
                  <a:schemeClr val="tx2"/>
                </a:solidFill>
                <a:latin typeface="Comic Sans MS"/>
                <a:ea typeface="+mn-ea"/>
                <a:cs typeface="Comic Sans MS"/>
              </a:rPr>
              <a:t>Anatomy:</a:t>
            </a:r>
            <a:r>
              <a:rPr lang="en-US" sz="2800" dirty="0" smtClean="0">
                <a:latin typeface="Comic Sans MS"/>
                <a:ea typeface="+mn-ea"/>
                <a:cs typeface="Comic Sans MS"/>
              </a:rPr>
              <a:t> Structures of organisms</a:t>
            </a:r>
          </a:p>
          <a:p>
            <a:pPr eaLnBrk="1" hangingPunct="1">
              <a:buFont typeface="Arial"/>
              <a:buChar char="•"/>
              <a:defRPr/>
            </a:pPr>
            <a:r>
              <a:rPr lang="en-US" sz="2800" b="1" dirty="0" smtClean="0">
                <a:solidFill>
                  <a:schemeClr val="tx2"/>
                </a:solidFill>
                <a:latin typeface="Comic Sans MS"/>
                <a:ea typeface="+mn-ea"/>
                <a:cs typeface="Comic Sans MS"/>
              </a:rPr>
              <a:t>Physiology</a:t>
            </a:r>
            <a:r>
              <a:rPr lang="en-US" sz="2800" dirty="0" smtClean="0">
                <a:solidFill>
                  <a:schemeClr val="tx2"/>
                </a:solidFill>
                <a:latin typeface="Comic Sans MS"/>
                <a:ea typeface="+mn-ea"/>
                <a:cs typeface="Comic Sans MS"/>
              </a:rPr>
              <a:t>:</a:t>
            </a:r>
            <a:r>
              <a:rPr lang="en-US" sz="2800" dirty="0" smtClean="0">
                <a:latin typeface="Comic Sans MS"/>
                <a:ea typeface="+mn-ea"/>
                <a:cs typeface="Comic Sans MS"/>
              </a:rPr>
              <a:t> Functions within organisms</a:t>
            </a:r>
          </a:p>
          <a:p>
            <a:pPr eaLnBrk="1" hangingPunct="1">
              <a:buFont typeface="Arial"/>
              <a:buChar char="•"/>
              <a:defRPr/>
            </a:pPr>
            <a:r>
              <a:rPr lang="en-US" sz="2800" b="1" dirty="0" smtClean="0">
                <a:latin typeface="Comic Sans MS"/>
                <a:ea typeface="+mn-ea"/>
                <a:cs typeface="Comic Sans MS"/>
              </a:rPr>
              <a:t>Ecology: </a:t>
            </a:r>
            <a:r>
              <a:rPr lang="en-US" sz="2800" dirty="0" smtClean="0">
                <a:latin typeface="Comic Sans MS"/>
                <a:ea typeface="+mn-ea"/>
                <a:cs typeface="Comic Sans MS"/>
              </a:rPr>
              <a:t>Study of how organism in an ecosystem interact with each other and their environment. </a:t>
            </a:r>
          </a:p>
          <a:p>
            <a:pPr eaLnBrk="1" hangingPunct="1">
              <a:buFont typeface="Arial"/>
              <a:buChar char="•"/>
              <a:defRPr/>
            </a:pPr>
            <a:r>
              <a:rPr lang="en-US" sz="2800" b="1" dirty="0" smtClean="0">
                <a:solidFill>
                  <a:schemeClr val="tx2"/>
                </a:solidFill>
                <a:latin typeface="Comic Sans MS"/>
                <a:ea typeface="+mn-ea"/>
                <a:cs typeface="Comic Sans MS"/>
              </a:rPr>
              <a:t>Microbiology</a:t>
            </a:r>
            <a:r>
              <a:rPr lang="en-US" sz="2800" dirty="0" smtClean="0">
                <a:solidFill>
                  <a:schemeClr val="tx2"/>
                </a:solidFill>
                <a:latin typeface="Comic Sans MS"/>
                <a:ea typeface="+mn-ea"/>
                <a:cs typeface="Comic Sans MS"/>
              </a:rPr>
              <a:t>:</a:t>
            </a:r>
            <a:r>
              <a:rPr lang="en-US" sz="2800" dirty="0" smtClean="0">
                <a:latin typeface="Comic Sans MS"/>
                <a:ea typeface="+mn-ea"/>
                <a:cs typeface="Comic Sans MS"/>
              </a:rPr>
              <a:t> Study of organisms too small to see with the naked eye</a:t>
            </a:r>
          </a:p>
          <a:p>
            <a:pPr eaLnBrk="1" hangingPunct="1">
              <a:buClr>
                <a:srgbClr val="FFFF00"/>
              </a:buClr>
              <a:buFont typeface="Wingdings" panose="05000000000000000000" pitchFamily="2" charset="2"/>
              <a:buChar char="n"/>
              <a:defRPr/>
            </a:pPr>
            <a:endParaRPr lang="en-US" sz="2800" dirty="0" smtClean="0">
              <a:ea typeface="+mn-ea"/>
            </a:endParaRPr>
          </a:p>
        </p:txBody>
      </p:sp>
      <p:sp>
        <p:nvSpPr>
          <p:cNvPr id="5"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From the Virtual Biology Classroom on </a:t>
            </a:r>
            <a:r>
              <a:rPr lang="en-US" sz="1000" dirty="0">
                <a:latin typeface="Comic Sans MS" charset="0"/>
                <a:cs typeface="+mn-cs"/>
                <a:hlinkClick r:id="rId2"/>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228600" y="152400"/>
            <a:ext cx="4953000" cy="6477000"/>
          </a:xfrm>
        </p:spPr>
        <p:txBody>
          <a:bodyPr/>
          <a:lstStyle/>
          <a:p>
            <a:pPr algn="ctr" eaLnBrk="1" hangingPunct="1">
              <a:buFontTx/>
              <a:buNone/>
              <a:defRPr/>
            </a:pPr>
            <a:r>
              <a:rPr lang="en-US" altLang="en-US" sz="5400" b="1" dirty="0" smtClean="0">
                <a:solidFill>
                  <a:srgbClr val="33CC33"/>
                </a:solidFill>
                <a:latin typeface="Comic Sans MS" pitchFamily="66" charset="0"/>
              </a:rPr>
              <a:t> Confused?</a:t>
            </a:r>
            <a:endParaRPr lang="en-US" altLang="en-US" sz="4000" b="1" dirty="0" smtClean="0">
              <a:latin typeface="Comic Sans MS" pitchFamily="66" charset="0"/>
            </a:endParaRPr>
          </a:p>
          <a:p>
            <a:pPr algn="ctr" eaLnBrk="1" hangingPunct="1">
              <a:buFontTx/>
              <a:buNone/>
              <a:defRPr/>
            </a:pPr>
            <a:r>
              <a:rPr lang="en-US" altLang="en-US" sz="2400" dirty="0" smtClean="0">
                <a:latin typeface="Comic Sans MS" pitchFamily="66" charset="0"/>
              </a:rPr>
              <a:t>    </a:t>
            </a:r>
            <a:r>
              <a:rPr lang="en-US" altLang="en-US" sz="1800" dirty="0" smtClean="0">
                <a:latin typeface="Comic Sans MS" pitchFamily="66" charset="0"/>
              </a:rPr>
              <a:t>Here are some links to fun resources that can help introduce you to biology:</a:t>
            </a:r>
          </a:p>
          <a:p>
            <a:pPr marL="0" indent="0" eaLnBrk="1" hangingPunct="1">
              <a:buFontTx/>
              <a:buNone/>
              <a:defRPr/>
            </a:pPr>
            <a:endParaRPr lang="en-US" altLang="en-US" sz="900" i="1" dirty="0" smtClean="0">
              <a:latin typeface="Comic Sans MS" pitchFamily="66" charset="0"/>
            </a:endParaRPr>
          </a:p>
          <a:p>
            <a:pPr eaLnBrk="1" hangingPunct="1">
              <a:defRPr/>
            </a:pPr>
            <a:r>
              <a:rPr lang="en-US" altLang="en-US" sz="1600" dirty="0" smtClean="0">
                <a:latin typeface="Comic Sans MS" pitchFamily="66" charset="0"/>
                <a:hlinkClick r:id="rId3"/>
              </a:rPr>
              <a:t>“Science Is Real”</a:t>
            </a:r>
            <a:r>
              <a:rPr lang="en-US" altLang="en-US" sz="1600" dirty="0" smtClean="0">
                <a:latin typeface="Comic Sans MS" pitchFamily="66" charset="0"/>
              </a:rPr>
              <a:t> </a:t>
            </a:r>
            <a:r>
              <a:rPr lang="en-US" altLang="en-US" sz="1100" dirty="0" smtClean="0">
                <a:latin typeface="Comic Sans MS" pitchFamily="66" charset="0"/>
              </a:rPr>
              <a:t>music video by They Might Be Giants.</a:t>
            </a:r>
            <a:endParaRPr lang="en-US" altLang="en-US" sz="600" dirty="0" smtClean="0">
              <a:latin typeface="Comic Sans MS" pitchFamily="66" charset="0"/>
            </a:endParaRPr>
          </a:p>
          <a:p>
            <a:pPr eaLnBrk="1" hangingPunct="1">
              <a:defRPr/>
            </a:pPr>
            <a:endParaRPr lang="en-US" altLang="en-US" sz="900" dirty="0" smtClean="0">
              <a:latin typeface="Comic Sans MS" pitchFamily="66" charset="0"/>
            </a:endParaRPr>
          </a:p>
          <a:p>
            <a:pPr eaLnBrk="1" hangingPunct="1">
              <a:defRPr/>
            </a:pPr>
            <a:r>
              <a:rPr lang="en-US" altLang="en-US" sz="1600" dirty="0" smtClean="0">
                <a:latin typeface="Comic Sans MS" pitchFamily="66" charset="0"/>
                <a:hlinkClick r:id="rId4"/>
              </a:rPr>
              <a:t>Science Prof Online: </a:t>
            </a:r>
            <a:r>
              <a:rPr lang="en-US" altLang="en-US" sz="1100" dirty="0" smtClean="0">
                <a:latin typeface="Comic Sans MS" pitchFamily="66" charset="0"/>
              </a:rPr>
              <a:t>Free science education resource with virtual classrooms, biology PowerPoint lectures, laboratory exercises, practice test and review questions, science photos, videos and more.</a:t>
            </a:r>
            <a:endParaRPr lang="en-US" altLang="en-US" sz="1100" dirty="0" smtClean="0">
              <a:latin typeface="Comic Sans MS" pitchFamily="66" charset="0"/>
              <a:hlinkClick r:id="rId5"/>
            </a:endParaRPr>
          </a:p>
          <a:p>
            <a:pPr eaLnBrk="1" hangingPunct="1">
              <a:defRPr/>
            </a:pPr>
            <a:endParaRPr lang="en-US" altLang="en-US" sz="900" dirty="0" smtClean="0">
              <a:latin typeface="Comic Sans MS" pitchFamily="66" charset="0"/>
              <a:hlinkClick r:id="rId5"/>
            </a:endParaRPr>
          </a:p>
          <a:p>
            <a:pPr eaLnBrk="1" hangingPunct="1">
              <a:defRPr/>
            </a:pPr>
            <a:r>
              <a:rPr lang="en-US" altLang="en-US" sz="1600" dirty="0" smtClean="0">
                <a:latin typeface="Comic Sans MS" pitchFamily="66" charset="0"/>
                <a:hlinkClick r:id="rId6"/>
              </a:rPr>
              <a:t>Discovery Education</a:t>
            </a:r>
            <a:r>
              <a:rPr lang="en-US" altLang="en-US" sz="1100" dirty="0" smtClean="0">
                <a:latin typeface="Comic Sans MS" pitchFamily="66" charset="0"/>
              </a:rPr>
              <a:t>: Free science resources for students.</a:t>
            </a:r>
            <a:endParaRPr lang="en-US" altLang="en-US" sz="1100" dirty="0" smtClean="0">
              <a:latin typeface="Comic Sans MS" pitchFamily="66" charset="0"/>
              <a:hlinkClick r:id="rId5"/>
            </a:endParaRPr>
          </a:p>
          <a:p>
            <a:pPr eaLnBrk="1" hangingPunct="1">
              <a:defRPr/>
            </a:pPr>
            <a:endParaRPr lang="en-US" altLang="en-US" sz="900" dirty="0">
              <a:latin typeface="Comic Sans MS" pitchFamily="66" charset="0"/>
              <a:hlinkClick r:id="rId5"/>
            </a:endParaRPr>
          </a:p>
          <a:p>
            <a:pPr eaLnBrk="1" hangingPunct="1">
              <a:defRPr/>
            </a:pPr>
            <a:r>
              <a:rPr lang="en-US" altLang="en-US" sz="1600" dirty="0" smtClean="0">
                <a:latin typeface="Comic Sans MS" pitchFamily="66" charset="0"/>
                <a:hlinkClick r:id="rId5"/>
              </a:rPr>
              <a:t>Cells Alive! </a:t>
            </a:r>
            <a:r>
              <a:rPr lang="en-US" altLang="en-US" sz="1100" dirty="0" smtClean="0">
                <a:latin typeface="Comic Sans MS" pitchFamily="66" charset="0"/>
              </a:rPr>
              <a:t>Website with many helpful biology animations and activities. </a:t>
            </a:r>
            <a:endParaRPr lang="en-US" altLang="en-US" sz="1100" dirty="0">
              <a:latin typeface="Comic Sans MS" pitchFamily="66" charset="0"/>
            </a:endParaRPr>
          </a:p>
          <a:p>
            <a:pPr eaLnBrk="1" hangingPunct="1">
              <a:defRPr/>
            </a:pPr>
            <a:endParaRPr lang="en-US" altLang="en-US" sz="900" dirty="0" smtClean="0">
              <a:latin typeface="Comic Sans MS" pitchFamily="66" charset="0"/>
            </a:endParaRPr>
          </a:p>
          <a:p>
            <a:pPr eaLnBrk="1" hangingPunct="1">
              <a:defRPr/>
            </a:pPr>
            <a:r>
              <a:rPr lang="en-US" altLang="en-US" sz="1600" dirty="0" smtClean="0">
                <a:latin typeface="Comic Sans MS" pitchFamily="66" charset="0"/>
              </a:rPr>
              <a:t>“</a:t>
            </a:r>
            <a:r>
              <a:rPr lang="en-US" altLang="en-US" sz="1600" dirty="0" smtClean="0">
                <a:latin typeface="Comic Sans MS" pitchFamily="66" charset="0"/>
                <a:hlinkClick r:id="rId7"/>
              </a:rPr>
              <a:t>Put It To The Test”</a:t>
            </a:r>
            <a:r>
              <a:rPr lang="en-US" altLang="en-US" sz="1600" dirty="0" smtClean="0">
                <a:latin typeface="Comic Sans MS" pitchFamily="66" charset="0"/>
              </a:rPr>
              <a:t> </a:t>
            </a:r>
            <a:r>
              <a:rPr lang="en-US" altLang="en-US" sz="1100" dirty="0" smtClean="0">
                <a:latin typeface="Comic Sans MS" pitchFamily="66" charset="0"/>
              </a:rPr>
              <a:t>music video by They Might Be Giants.</a:t>
            </a:r>
          </a:p>
          <a:p>
            <a:pPr eaLnBrk="1" hangingPunct="1">
              <a:buFontTx/>
              <a:buNone/>
              <a:defRPr/>
            </a:pPr>
            <a:endParaRPr lang="en-US" altLang="en-US" sz="900" dirty="0" smtClean="0">
              <a:latin typeface="Comic Sans MS" pitchFamily="66" charset="0"/>
            </a:endParaRPr>
          </a:p>
          <a:p>
            <a:pPr eaLnBrk="1" hangingPunct="1">
              <a:defRPr/>
            </a:pPr>
            <a:r>
              <a:rPr lang="en-US" altLang="en-US" sz="1600" dirty="0" smtClean="0">
                <a:latin typeface="Comic Sans MS" pitchFamily="66" charset="0"/>
                <a:hlinkClick r:id="rId8"/>
              </a:rPr>
              <a:t>The Biology Project: </a:t>
            </a:r>
            <a:r>
              <a:rPr lang="en-US" altLang="en-US" sz="1100" dirty="0" smtClean="0">
                <a:latin typeface="Comic Sans MS" pitchFamily="66" charset="0"/>
              </a:rPr>
              <a:t>Has tutorials and problem sets for learning biochemistry, cell, developmental, molecular, and human biology, </a:t>
            </a:r>
            <a:r>
              <a:rPr lang="en-US" altLang="en-US" sz="1100" dirty="0" err="1" smtClean="0">
                <a:latin typeface="Comic Sans MS" pitchFamily="66" charset="0"/>
              </a:rPr>
              <a:t>Mendelian</a:t>
            </a:r>
            <a:r>
              <a:rPr lang="en-US" altLang="en-US" sz="1100" dirty="0" smtClean="0">
                <a:latin typeface="Comic Sans MS" pitchFamily="66" charset="0"/>
              </a:rPr>
              <a:t> genetics and immunology.</a:t>
            </a:r>
          </a:p>
          <a:p>
            <a:pPr marL="0" indent="0" eaLnBrk="1" hangingPunct="1">
              <a:buFontTx/>
              <a:buNone/>
              <a:defRPr/>
            </a:pPr>
            <a:endParaRPr lang="en-US" altLang="en-US" sz="900" dirty="0" smtClean="0">
              <a:latin typeface="Comic Sans MS" pitchFamily="66" charset="0"/>
            </a:endParaRPr>
          </a:p>
          <a:p>
            <a:pPr eaLnBrk="1" hangingPunct="1">
              <a:defRPr/>
            </a:pPr>
            <a:r>
              <a:rPr lang="en-US" altLang="en-US" sz="1600" dirty="0" smtClean="0">
                <a:latin typeface="Comic Sans MS" pitchFamily="66" charset="0"/>
                <a:hlinkClick r:id="rId9"/>
              </a:rPr>
              <a:t>“She Blinded Me With Science”</a:t>
            </a:r>
            <a:r>
              <a:rPr lang="en-US" altLang="en-US" sz="1600" dirty="0" smtClean="0">
                <a:latin typeface="Comic Sans MS" pitchFamily="66" charset="0"/>
              </a:rPr>
              <a:t> </a:t>
            </a:r>
            <a:r>
              <a:rPr lang="en-US" altLang="en-US" sz="1100" dirty="0" smtClean="0">
                <a:latin typeface="Comic Sans MS" pitchFamily="66" charset="0"/>
              </a:rPr>
              <a:t>music video Thomas Dolby. </a:t>
            </a:r>
          </a:p>
          <a:p>
            <a:pPr eaLnBrk="1" hangingPunct="1">
              <a:defRPr/>
            </a:pPr>
            <a:endParaRPr lang="en-US" altLang="en-US" sz="900" dirty="0" smtClean="0">
              <a:latin typeface="Comic Sans MS" pitchFamily="66" charset="0"/>
            </a:endParaRPr>
          </a:p>
          <a:p>
            <a:pPr algn="ctr" eaLnBrk="1" hangingPunct="1">
              <a:buFontTx/>
              <a:buNone/>
              <a:defRPr/>
            </a:pPr>
            <a:r>
              <a:rPr lang="en-US" altLang="en-US" sz="1000" i="1" dirty="0" smtClean="0">
                <a:latin typeface="Comic Sans MS" pitchFamily="66" charset="0"/>
              </a:rPr>
              <a:t>    </a:t>
            </a:r>
          </a:p>
          <a:p>
            <a:pPr algn="ctr" eaLnBrk="1" hangingPunct="1">
              <a:buFontTx/>
              <a:buNone/>
              <a:defRPr/>
            </a:pPr>
            <a:r>
              <a:rPr lang="en-US" altLang="en-US" sz="1000" i="1" dirty="0" smtClean="0">
                <a:latin typeface="Comic Sans MS" pitchFamily="66" charset="0"/>
              </a:rPr>
              <a:t>(You must be in PPT slideshow view to click on links.)</a:t>
            </a:r>
          </a:p>
        </p:txBody>
      </p:sp>
      <p:pic>
        <p:nvPicPr>
          <p:cNvPr id="50178" name="Picture 4" descr="MC90022968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2590800"/>
            <a:ext cx="3124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WordArt 5"/>
          <p:cNvSpPr>
            <a:spLocks noChangeArrowheads="1" noChangeShapeType="1" noTextEdit="1"/>
          </p:cNvSpPr>
          <p:nvPr/>
        </p:nvSpPr>
        <p:spPr bwMode="auto">
          <a:xfrm>
            <a:off x="6019800" y="685800"/>
            <a:ext cx="2743200" cy="1066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ea typeface="Comic Sans MS"/>
                <a:cs typeface="Comic Sans MS"/>
              </a:rPr>
              <a:t>Smart Links</a:t>
            </a:r>
          </a:p>
        </p:txBody>
      </p:sp>
      <p:sp>
        <p:nvSpPr>
          <p:cNvPr id="50180" name="Rectangle 6"/>
          <p:cNvSpPr>
            <a:spLocks noChangeArrowheads="1"/>
          </p:cNvSpPr>
          <p:nvPr/>
        </p:nvSpPr>
        <p:spPr bwMode="auto">
          <a:xfrm>
            <a:off x="5208588"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a:latin typeface="Comic Sans MS" charset="0"/>
              </a:rPr>
              <a:t>From the Virtual Biology Classroom on </a:t>
            </a:r>
            <a:r>
              <a:rPr lang="en-US" sz="1000">
                <a:latin typeface="Comic Sans MS" charset="0"/>
                <a:hlinkClick r:id="rId11"/>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152400"/>
            <a:ext cx="5410200" cy="1020763"/>
          </a:xfrm>
        </p:spPr>
        <p:txBody>
          <a:bodyPr/>
          <a:lstStyle/>
          <a:p>
            <a:pPr algn="l" eaLnBrk="1" hangingPunct="1">
              <a:defRPr/>
            </a:pPr>
            <a:r>
              <a:rPr lang="en-US" sz="3200" b="1" dirty="0">
                <a:solidFill>
                  <a:schemeClr val="tx1"/>
                </a:solidFill>
                <a:latin typeface="Comic Sans MS" charset="0"/>
                <a:cs typeface="+mj-cs"/>
              </a:rPr>
              <a:t>What is </a:t>
            </a:r>
            <a:r>
              <a:rPr lang="en-US" sz="3200" b="1" dirty="0" smtClean="0">
                <a:solidFill>
                  <a:schemeClr val="tx1"/>
                </a:solidFill>
                <a:latin typeface="Comic Sans MS" charset="0"/>
                <a:cs typeface="+mj-cs"/>
              </a:rPr>
              <a:t>biology?</a:t>
            </a:r>
            <a:endParaRPr lang="en-US" sz="3200" b="1" dirty="0">
              <a:solidFill>
                <a:schemeClr val="tx1"/>
              </a:solidFill>
              <a:latin typeface="Comic Sans MS" charset="0"/>
              <a:cs typeface="+mj-cs"/>
            </a:endParaRPr>
          </a:p>
        </p:txBody>
      </p:sp>
      <p:sp>
        <p:nvSpPr>
          <p:cNvPr id="87047" name="Text Box 7"/>
          <p:cNvSpPr txBox="1">
            <a:spLocks noChangeArrowheads="1"/>
          </p:cNvSpPr>
          <p:nvPr/>
        </p:nvSpPr>
        <p:spPr bwMode="auto">
          <a:xfrm>
            <a:off x="990600" y="5867400"/>
            <a:ext cx="7391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3600" b="1" dirty="0" smtClean="0">
                <a:solidFill>
                  <a:srgbClr val="008000"/>
                </a:solidFill>
                <a:latin typeface="Comic Sans MS" charset="0"/>
                <a:cs typeface="+mn-cs"/>
              </a:rPr>
              <a:t>The study of LIVING THINGS</a:t>
            </a:r>
          </a:p>
        </p:txBody>
      </p:sp>
      <p:pic>
        <p:nvPicPr>
          <p:cNvPr id="5" name="Picture 4" descr="planarian-cross-eyed-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100" y="152400"/>
            <a:ext cx="2587558" cy="2819400"/>
          </a:xfrm>
          <a:prstGeom prst="rect">
            <a:avLst/>
          </a:prstGeom>
          <a:ln>
            <a:noFill/>
          </a:ln>
          <a:effectLst>
            <a:softEdge rad="112500"/>
          </a:effectLst>
        </p:spPr>
      </p:pic>
      <p:pic>
        <p:nvPicPr>
          <p:cNvPr id="7" name="Picture 6" descr="IMG_104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700" y="2514600"/>
            <a:ext cx="3200400" cy="3147060"/>
          </a:xfrm>
          <a:prstGeom prst="ellipse">
            <a:avLst/>
          </a:prstGeom>
          <a:ln>
            <a:noFill/>
          </a:ln>
          <a:effectLst>
            <a:softEdge rad="112500"/>
          </a:effectLst>
        </p:spPr>
      </p:pic>
      <p:pic>
        <p:nvPicPr>
          <p:cNvPr id="8" name="Picture 7" descr="IMG_138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100" y="1219200"/>
            <a:ext cx="3149600" cy="2709582"/>
          </a:xfrm>
          <a:prstGeom prst="ellipse">
            <a:avLst/>
          </a:prstGeom>
          <a:ln>
            <a:noFill/>
          </a:ln>
          <a:effectLst>
            <a:softEdge rad="112500"/>
          </a:effectLst>
        </p:spPr>
      </p:pic>
      <p:pic>
        <p:nvPicPr>
          <p:cNvPr id="9" name="Picture 8" descr="daisy-SI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76200"/>
            <a:ext cx="2687765" cy="2133600"/>
          </a:xfrm>
          <a:prstGeom prst="ellipse">
            <a:avLst/>
          </a:prstGeom>
          <a:ln>
            <a:noFill/>
          </a:ln>
          <a:effectLst>
            <a:softEdge rad="112500"/>
          </a:effectLst>
        </p:spPr>
      </p:pic>
      <p:pic>
        <p:nvPicPr>
          <p:cNvPr id="17" name="Picture 16" descr="girl-cleft-chin-dimpl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9700" y="1295400"/>
            <a:ext cx="4368800" cy="3810000"/>
          </a:xfrm>
          <a:prstGeom prst="ellipse">
            <a:avLst/>
          </a:prstGeom>
          <a:ln>
            <a:noFill/>
          </a:ln>
          <a:effectLst>
            <a:softEdge rad="112500"/>
          </a:effectLst>
        </p:spPr>
      </p:pic>
      <p:pic>
        <p:nvPicPr>
          <p:cNvPr id="20" name="Picture 19" descr="IMG_3319.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0" y="2895600"/>
            <a:ext cx="2696279" cy="2743199"/>
          </a:xfrm>
          <a:prstGeom prst="ellipse">
            <a:avLst/>
          </a:prstGeom>
          <a:ln>
            <a:noFill/>
          </a:ln>
          <a:effectLst>
            <a:softEdge rad="112500"/>
          </a:effectLst>
        </p:spPr>
      </p:pic>
      <p:pic>
        <p:nvPicPr>
          <p:cNvPr id="21" name="Picture 20" descr="gram-stain-staph-S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98700" y="3886200"/>
            <a:ext cx="2580968" cy="2133600"/>
          </a:xfrm>
          <a:prstGeom prst="ellipse">
            <a:avLst/>
          </a:prstGeom>
          <a:ln>
            <a:noFill/>
          </a:ln>
          <a:effectLst>
            <a:softEdge rad="112500"/>
          </a:effectLst>
        </p:spPr>
      </p:pic>
      <p:sp>
        <p:nvSpPr>
          <p:cNvPr id="22"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10"/>
              </a:rPr>
              <a:t>ScienceProfOnline.com</a:t>
            </a:r>
            <a:endParaRPr lang="en-US" sz="1000" dirty="0">
              <a:latin typeface="Comic Sans MS" charset="0"/>
              <a:cs typeface="+mn-cs"/>
            </a:endParaRPr>
          </a:p>
        </p:txBody>
      </p:sp>
      <p:sp>
        <p:nvSpPr>
          <p:cNvPr id="23" name="Rectangle 6"/>
          <p:cNvSpPr>
            <a:spLocks noChangeArrowheads="1"/>
          </p:cNvSpPr>
          <p:nvPr/>
        </p:nvSpPr>
        <p:spPr bwMode="auto">
          <a:xfrm>
            <a:off x="7723188" y="6611938"/>
            <a:ext cx="14208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dirty="0">
                <a:latin typeface="Comic Sans MS" charset="0"/>
                <a:cs typeface="+mn-cs"/>
              </a:rPr>
              <a:t>All photos by T. Port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txBox="1">
            <a:spLocks noChangeArrowheads="1"/>
          </p:cNvSpPr>
          <p:nvPr/>
        </p:nvSpPr>
        <p:spPr bwMode="auto">
          <a:xfrm>
            <a:off x="228600" y="152400"/>
            <a:ext cx="8610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a:solidFill>
                  <a:srgbClr val="000084"/>
                </a:solidFill>
                <a:latin typeface="Comic Sans MS" charset="0"/>
              </a:rPr>
              <a:t>Where can living things be found?</a:t>
            </a:r>
          </a:p>
        </p:txBody>
      </p:sp>
      <p:pic>
        <p:nvPicPr>
          <p:cNvPr id="2" name="Picture 1" descr="Earth_Eastern_Hemisphe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90600"/>
            <a:ext cx="6705600" cy="5562600"/>
          </a:xfrm>
          <a:prstGeom prst="ellipse">
            <a:avLst/>
          </a:prstGeom>
          <a:ln>
            <a:noFill/>
          </a:ln>
          <a:effectLst>
            <a:softEdge rad="112500"/>
          </a:effectLst>
        </p:spPr>
      </p:pic>
      <p:sp>
        <p:nvSpPr>
          <p:cNvPr id="10" name="Text Box 18"/>
          <p:cNvSpPr txBox="1">
            <a:spLocks noChangeArrowheads="1"/>
          </p:cNvSpPr>
          <p:nvPr/>
        </p:nvSpPr>
        <p:spPr bwMode="auto">
          <a:xfrm>
            <a:off x="7162800" y="6629400"/>
            <a:ext cx="1981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4"/>
              </a:rPr>
              <a:t>Earth</a:t>
            </a:r>
            <a:r>
              <a:rPr lang="en-US" sz="1000" dirty="0" smtClean="0">
                <a:latin typeface="Comic Sans MS" charset="0"/>
                <a:cs typeface="+mn-cs"/>
              </a:rPr>
              <a:t>, Wiki </a:t>
            </a:r>
          </a:p>
        </p:txBody>
      </p:sp>
      <p:sp>
        <p:nvSpPr>
          <p:cNvPr id="11"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5"/>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63562"/>
          </a:xfrm>
        </p:spPr>
        <p:txBody>
          <a:bodyPr/>
          <a:lstStyle/>
          <a:p>
            <a:pPr eaLnBrk="1" hangingPunct="1">
              <a:defRPr/>
            </a:pPr>
            <a:r>
              <a:rPr lang="en-US" sz="3200" b="1" dirty="0" smtClean="0">
                <a:solidFill>
                  <a:srgbClr val="FF9900"/>
                </a:solidFill>
                <a:latin typeface="Comic Sans MS" pitchFamily="66" charset="0"/>
                <a:cs typeface="+mj-cs"/>
              </a:rPr>
              <a:t>CELLS Are the Building Blocks of Life!</a:t>
            </a:r>
            <a:endParaRPr lang="en-US" sz="3200" b="1" dirty="0" smtClean="0">
              <a:solidFill>
                <a:srgbClr val="FF9900"/>
              </a:solidFill>
              <a:latin typeface="Comic Sans MS" pitchFamily="66" charset="0"/>
              <a:cs typeface="+mj-cs"/>
            </a:endParaRPr>
          </a:p>
        </p:txBody>
      </p:sp>
      <p:pic>
        <p:nvPicPr>
          <p:cNvPr id="26626" name="Picture 3" descr="Eukaryote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64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p:cNvSpPr txBox="1">
            <a:spLocks noChangeArrowheads="1"/>
          </p:cNvSpPr>
          <p:nvPr/>
        </p:nvSpPr>
        <p:spPr bwMode="auto">
          <a:xfrm>
            <a:off x="5181600" y="4114800"/>
            <a:ext cx="3505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latin typeface="Comic Sans MS" charset="0"/>
                <a:hlinkClick r:id="rId4"/>
              </a:rPr>
              <a:t>Eukaryotic Cell</a:t>
            </a:r>
            <a:endParaRPr lang="en-US" b="1">
              <a:latin typeface="Comic Sans MS" charset="0"/>
            </a:endParaRPr>
          </a:p>
        </p:txBody>
      </p:sp>
      <p:sp>
        <p:nvSpPr>
          <p:cNvPr id="26628" name="Text Box 5"/>
          <p:cNvSpPr txBox="1">
            <a:spLocks noChangeArrowheads="1"/>
          </p:cNvSpPr>
          <p:nvPr/>
        </p:nvSpPr>
        <p:spPr bwMode="auto">
          <a:xfrm>
            <a:off x="304800" y="4191000"/>
            <a:ext cx="3505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latin typeface="Comic Sans MS" charset="0"/>
                <a:hlinkClick r:id="rId5"/>
              </a:rPr>
              <a:t>Prokaryotic Cell</a:t>
            </a:r>
            <a:endParaRPr lang="en-US" b="1">
              <a:latin typeface="Comic Sans MS" charset="0"/>
            </a:endParaRPr>
          </a:p>
        </p:txBody>
      </p:sp>
      <p:pic>
        <p:nvPicPr>
          <p:cNvPr id="26629" name="Picture 6" descr="Prokaryote_cell_Ruiz"/>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28600" y="1219200"/>
            <a:ext cx="4267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Images: </a:t>
            </a:r>
            <a:r>
              <a:rPr lang="en-US" sz="1000">
                <a:latin typeface="Comic Sans MS" charset="0"/>
                <a:hlinkClick r:id="rId7"/>
              </a:rPr>
              <a:t>Prokaryotic cell diagram</a:t>
            </a:r>
            <a:r>
              <a:rPr lang="en-US" sz="1000">
                <a:latin typeface="Comic Sans MS" charset="0"/>
              </a:rPr>
              <a:t> &amp; </a:t>
            </a:r>
            <a:r>
              <a:rPr lang="en-US" sz="1000">
                <a:latin typeface="Comic Sans MS" charset="0"/>
                <a:hlinkClick r:id="rId8"/>
              </a:rPr>
              <a:t>Eukaryotic cell diagram</a:t>
            </a:r>
            <a:r>
              <a:rPr lang="en-US" sz="1000">
                <a:latin typeface="Comic Sans MS" charset="0"/>
              </a:rPr>
              <a:t>, M. Ruiz</a:t>
            </a:r>
          </a:p>
        </p:txBody>
      </p:sp>
      <p:sp>
        <p:nvSpPr>
          <p:cNvPr id="26631"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9"/>
              </a:rPr>
              <a:t>ScienceProfOnline.com</a:t>
            </a:r>
            <a:endParaRPr lang="en-US" sz="1000">
              <a:latin typeface="Comic Sans MS" charset="0"/>
            </a:endParaRPr>
          </a:p>
        </p:txBody>
      </p:sp>
      <p:sp>
        <p:nvSpPr>
          <p:cNvPr id="10" name="TextBox 9"/>
          <p:cNvSpPr txBox="1"/>
          <p:nvPr/>
        </p:nvSpPr>
        <p:spPr>
          <a:xfrm>
            <a:off x="1676400" y="4953000"/>
            <a:ext cx="6019800" cy="1446550"/>
          </a:xfrm>
          <a:prstGeom prst="rect">
            <a:avLst/>
          </a:prstGeom>
          <a:noFill/>
        </p:spPr>
        <p:txBody>
          <a:bodyPr wrap="square">
            <a:spAutoFit/>
          </a:bodyPr>
          <a:lstStyle/>
          <a:p>
            <a:pPr marL="285750" indent="-285750" algn="ctr">
              <a:buFontTx/>
              <a:buChar char="-"/>
              <a:defRPr/>
            </a:pPr>
            <a:r>
              <a:rPr lang="en-US" dirty="0" smtClean="0">
                <a:latin typeface="Comic Sans MS" panose="030F0702030302020204" pitchFamily="66" charset="0"/>
                <a:cs typeface="+mn-cs"/>
              </a:rPr>
              <a:t>All </a:t>
            </a:r>
            <a:r>
              <a:rPr lang="en-US" dirty="0">
                <a:latin typeface="Comic Sans MS" panose="030F0702030302020204" pitchFamily="66" charset="0"/>
                <a:cs typeface="+mn-cs"/>
              </a:rPr>
              <a:t>living things are made of one or more cells.</a:t>
            </a:r>
          </a:p>
          <a:p>
            <a:pPr marL="285750" indent="-285750" algn="ctr">
              <a:buFontTx/>
              <a:buChar char="-"/>
              <a:defRPr/>
            </a:pPr>
            <a:r>
              <a:rPr lang="en-US" dirty="0" smtClean="0">
                <a:latin typeface="Comic Sans MS" panose="030F0702030302020204" pitchFamily="66" charset="0"/>
                <a:cs typeface="+mn-cs"/>
              </a:rPr>
              <a:t>Cells only </a:t>
            </a:r>
            <a:r>
              <a:rPr lang="en-US" dirty="0">
                <a:latin typeface="Comic Sans MS" panose="030F0702030302020204" pitchFamily="66" charset="0"/>
                <a:cs typeface="+mn-cs"/>
              </a:rPr>
              <a:t>come from other cells.</a:t>
            </a:r>
          </a:p>
          <a:p>
            <a:pPr marL="285750" indent="-285750" algn="ctr">
              <a:buFontTx/>
              <a:buChar char="-"/>
              <a:defRPr/>
            </a:pPr>
            <a:r>
              <a:rPr lang="en-US" dirty="0" smtClean="0">
                <a:latin typeface="Comic Sans MS" panose="030F0702030302020204" pitchFamily="66" charset="0"/>
                <a:cs typeface="+mn-cs"/>
              </a:rPr>
              <a:t>Cells are </a:t>
            </a:r>
            <a:r>
              <a:rPr lang="en-US" dirty="0">
                <a:latin typeface="Comic Sans MS" panose="030F0702030302020204" pitchFamily="66" charset="0"/>
                <a:cs typeface="+mn-cs"/>
              </a:rPr>
              <a:t>really small. </a:t>
            </a:r>
            <a:endParaRPr lang="en-US" dirty="0" smtClean="0">
              <a:latin typeface="Comic Sans MS" panose="030F0702030302020204" pitchFamily="66" charset="0"/>
              <a:cs typeface="+mn-cs"/>
            </a:endParaRPr>
          </a:p>
          <a:p>
            <a:pPr marL="285750" indent="-285750" algn="ctr">
              <a:buFontTx/>
              <a:buChar char="-"/>
              <a:defRPr/>
            </a:pPr>
            <a:r>
              <a:rPr lang="en-US" dirty="0" smtClean="0">
                <a:latin typeface="Comic Sans MS" panose="030F0702030302020204" pitchFamily="66" charset="0"/>
                <a:cs typeface="+mn-cs"/>
                <a:hlinkClick r:id="rId10"/>
              </a:rPr>
              <a:t>How </a:t>
            </a:r>
            <a:r>
              <a:rPr lang="en-US" dirty="0">
                <a:latin typeface="Comic Sans MS" panose="030F0702030302020204" pitchFamily="66" charset="0"/>
                <a:cs typeface="+mn-cs"/>
                <a:hlinkClick r:id="rId10"/>
              </a:rPr>
              <a:t>small are they</a:t>
            </a:r>
            <a:r>
              <a:rPr lang="en-US" dirty="0" smtClean="0">
                <a:latin typeface="Comic Sans MS" panose="030F0702030302020204" pitchFamily="66" charset="0"/>
                <a:cs typeface="+mn-cs"/>
                <a:hlinkClick r:id="rId10"/>
              </a:rPr>
              <a:t>?</a:t>
            </a:r>
            <a:endParaRPr lang="en-US" dirty="0" smtClean="0">
              <a:latin typeface="Comic Sans MS" panose="030F0702030302020204" pitchFamily="66" charset="0"/>
              <a:cs typeface="+mn-cs"/>
            </a:endParaRPr>
          </a:p>
          <a:p>
            <a:pPr marL="285750" indent="-285750">
              <a:buFontTx/>
              <a:buChar char="-"/>
              <a:defRPr/>
            </a:pPr>
            <a:endParaRPr lang="en-US" sz="1600" dirty="0">
              <a:latin typeface="Comic Sans MS" panose="030F0702030302020204" pitchFamily="66"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txBox="1">
            <a:spLocks noChangeArrowheads="1"/>
          </p:cNvSpPr>
          <p:nvPr/>
        </p:nvSpPr>
        <p:spPr bwMode="auto">
          <a:xfrm>
            <a:off x="685800" y="3048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srgbClr val="FF6600"/>
                </a:solidFill>
                <a:latin typeface="Comic Sans MS" charset="0"/>
                <a:cs typeface="Comic Sans MS" charset="0"/>
              </a:rPr>
              <a:t>How do you define </a:t>
            </a:r>
            <a:r>
              <a:rPr lang="en-US" sz="3600" b="1" i="1" dirty="0">
                <a:solidFill>
                  <a:srgbClr val="FF6600"/>
                </a:solidFill>
                <a:latin typeface="Comic Sans MS" charset="0"/>
                <a:cs typeface="Comic Sans MS" charset="0"/>
              </a:rPr>
              <a:t>living</a:t>
            </a:r>
            <a:r>
              <a:rPr lang="en-US" sz="3600" b="1" dirty="0">
                <a:solidFill>
                  <a:srgbClr val="FF6600"/>
                </a:solidFill>
                <a:latin typeface="Comic Sans MS" charset="0"/>
                <a:cs typeface="Comic Sans MS" charset="0"/>
              </a:rPr>
              <a:t>? </a:t>
            </a:r>
          </a:p>
          <a:p>
            <a:pPr algn="ctr" eaLnBrk="1" hangingPunct="1"/>
            <a:r>
              <a:rPr lang="en-US" sz="2800" dirty="0">
                <a:solidFill>
                  <a:schemeClr val="tx2"/>
                </a:solidFill>
                <a:latin typeface="Comic Sans MS" charset="0"/>
                <a:cs typeface="Comic Sans MS" charset="0"/>
              </a:rPr>
              <a:t>Some characteristics of life …</a:t>
            </a:r>
          </a:p>
        </p:txBody>
      </p:sp>
      <p:sp>
        <p:nvSpPr>
          <p:cNvPr id="4" name="Rectangle 3"/>
          <p:cNvSpPr txBox="1">
            <a:spLocks noChangeArrowheads="1"/>
          </p:cNvSpPr>
          <p:nvPr/>
        </p:nvSpPr>
        <p:spPr>
          <a:xfrm>
            <a:off x="228600" y="1752600"/>
            <a:ext cx="4114800" cy="449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Font typeface="Arial"/>
              <a:buChar char="•"/>
              <a:defRPr/>
            </a:pPr>
            <a:r>
              <a:rPr lang="en-US" sz="2400" dirty="0" smtClean="0">
                <a:latin typeface="Comic Sans MS"/>
                <a:ea typeface="+mn-ea"/>
                <a:cs typeface="Comic Sans MS"/>
              </a:rPr>
              <a:t>Organization</a:t>
            </a:r>
          </a:p>
          <a:p>
            <a:pPr marL="0" indent="0" eaLnBrk="1" hangingPunct="1">
              <a:lnSpc>
                <a:spcPct val="90000"/>
              </a:lnSpc>
              <a:buFontTx/>
              <a:buNone/>
              <a:defRPr/>
            </a:pPr>
            <a:endParaRPr lang="en-US" sz="1100" dirty="0" smtClean="0">
              <a:latin typeface="Comic Sans MS"/>
              <a:ea typeface="+mn-ea"/>
              <a:cs typeface="Comic Sans MS"/>
            </a:endParaRPr>
          </a:p>
          <a:p>
            <a:pPr eaLnBrk="1" hangingPunct="1">
              <a:lnSpc>
                <a:spcPct val="90000"/>
              </a:lnSpc>
              <a:buFont typeface="Arial"/>
              <a:buChar char="•"/>
              <a:defRPr/>
            </a:pPr>
            <a:r>
              <a:rPr lang="en-US" sz="2400" dirty="0" smtClean="0">
                <a:latin typeface="Comic Sans MS"/>
                <a:ea typeface="+mn-ea"/>
                <a:cs typeface="Comic Sans MS"/>
              </a:rPr>
              <a:t>Acquire and transform </a:t>
            </a:r>
            <a:r>
              <a:rPr lang="en-US" sz="2400" dirty="0">
                <a:latin typeface="Comic Sans MS"/>
                <a:ea typeface="+mn-ea"/>
                <a:cs typeface="Comic Sans MS"/>
              </a:rPr>
              <a:t>m</a:t>
            </a:r>
            <a:r>
              <a:rPr lang="en-US" sz="2400" dirty="0" smtClean="0">
                <a:latin typeface="Comic Sans MS"/>
                <a:ea typeface="+mn-ea"/>
                <a:cs typeface="Comic Sans MS"/>
              </a:rPr>
              <a:t>aterials  &amp; energy</a:t>
            </a:r>
          </a:p>
          <a:p>
            <a:pPr marL="0" indent="0" eaLnBrk="1" hangingPunct="1">
              <a:lnSpc>
                <a:spcPct val="90000"/>
              </a:lnSpc>
              <a:buFontTx/>
              <a:buNone/>
              <a:defRPr/>
            </a:pPr>
            <a:endParaRPr lang="en-US" sz="1100" dirty="0" smtClean="0">
              <a:latin typeface="Comic Sans MS"/>
              <a:ea typeface="+mn-ea"/>
              <a:cs typeface="Comic Sans MS"/>
            </a:endParaRPr>
          </a:p>
          <a:p>
            <a:pPr eaLnBrk="1" hangingPunct="1">
              <a:lnSpc>
                <a:spcPct val="90000"/>
              </a:lnSpc>
              <a:buFont typeface="Arial"/>
              <a:buChar char="•"/>
              <a:defRPr/>
            </a:pPr>
            <a:r>
              <a:rPr lang="en-US" sz="2400" dirty="0" smtClean="0">
                <a:latin typeface="Comic Sans MS"/>
                <a:ea typeface="+mn-ea"/>
                <a:cs typeface="Comic Sans MS"/>
              </a:rPr>
              <a:t>Homeostasis</a:t>
            </a:r>
          </a:p>
          <a:p>
            <a:pPr marL="0" indent="0" eaLnBrk="1" hangingPunct="1">
              <a:lnSpc>
                <a:spcPct val="90000"/>
              </a:lnSpc>
              <a:buFontTx/>
              <a:buNone/>
              <a:defRPr/>
            </a:pPr>
            <a:endParaRPr lang="en-US" sz="1100" dirty="0" smtClean="0">
              <a:latin typeface="Comic Sans MS"/>
              <a:ea typeface="+mn-ea"/>
              <a:cs typeface="Comic Sans MS"/>
            </a:endParaRPr>
          </a:p>
          <a:p>
            <a:pPr eaLnBrk="1" hangingPunct="1">
              <a:lnSpc>
                <a:spcPct val="90000"/>
              </a:lnSpc>
              <a:buFont typeface="Arial"/>
              <a:buChar char="•"/>
              <a:defRPr/>
            </a:pPr>
            <a:r>
              <a:rPr lang="en-US" sz="2400" dirty="0" smtClean="0">
                <a:latin typeface="Comic Sans MS"/>
                <a:ea typeface="+mn-ea"/>
                <a:cs typeface="Comic Sans MS"/>
              </a:rPr>
              <a:t>Respond to stimuli</a:t>
            </a:r>
          </a:p>
          <a:p>
            <a:pPr marL="0" indent="0" eaLnBrk="1" hangingPunct="1">
              <a:lnSpc>
                <a:spcPct val="90000"/>
              </a:lnSpc>
              <a:buFontTx/>
              <a:buNone/>
              <a:defRPr/>
            </a:pPr>
            <a:endParaRPr lang="en-US" sz="1100" dirty="0" smtClean="0">
              <a:latin typeface="Comic Sans MS"/>
              <a:ea typeface="+mn-ea"/>
              <a:cs typeface="Comic Sans MS"/>
            </a:endParaRPr>
          </a:p>
          <a:p>
            <a:pPr eaLnBrk="1" hangingPunct="1">
              <a:lnSpc>
                <a:spcPct val="90000"/>
              </a:lnSpc>
              <a:buFont typeface="Arial"/>
              <a:buChar char="•"/>
              <a:defRPr/>
            </a:pPr>
            <a:r>
              <a:rPr lang="en-US" sz="2400" dirty="0" smtClean="0">
                <a:latin typeface="Comic Sans MS"/>
                <a:ea typeface="+mn-ea"/>
                <a:cs typeface="Comic Sans MS"/>
              </a:rPr>
              <a:t>Grow</a:t>
            </a:r>
            <a:r>
              <a:rPr lang="en-US" sz="2400" dirty="0">
                <a:latin typeface="Comic Sans MS"/>
                <a:ea typeface="+mn-ea"/>
                <a:cs typeface="Comic Sans MS"/>
              </a:rPr>
              <a:t>,</a:t>
            </a:r>
            <a:r>
              <a:rPr lang="en-US" sz="2400" dirty="0" smtClean="0">
                <a:latin typeface="Comic Sans MS"/>
                <a:ea typeface="+mn-ea"/>
                <a:cs typeface="Comic Sans MS"/>
              </a:rPr>
              <a:t> develop &amp; reproduce</a:t>
            </a:r>
          </a:p>
          <a:p>
            <a:pPr marL="0" indent="0" eaLnBrk="1" hangingPunct="1">
              <a:lnSpc>
                <a:spcPct val="90000"/>
              </a:lnSpc>
              <a:buFontTx/>
              <a:buNone/>
              <a:defRPr/>
            </a:pPr>
            <a:endParaRPr lang="en-US" sz="1200" dirty="0" smtClean="0">
              <a:latin typeface="Comic Sans MS"/>
              <a:ea typeface="+mn-ea"/>
              <a:cs typeface="Comic Sans MS"/>
            </a:endParaRPr>
          </a:p>
          <a:p>
            <a:pPr eaLnBrk="1" hangingPunct="1">
              <a:lnSpc>
                <a:spcPct val="90000"/>
              </a:lnSpc>
              <a:buFont typeface="Arial"/>
              <a:buChar char="•"/>
              <a:defRPr/>
            </a:pPr>
            <a:r>
              <a:rPr lang="en-US" sz="2400" dirty="0" smtClean="0">
                <a:latin typeface="Comic Sans MS"/>
                <a:ea typeface="+mn-ea"/>
                <a:cs typeface="Comic Sans MS"/>
              </a:rPr>
              <a:t>Adapt and evolve </a:t>
            </a:r>
            <a:endParaRPr lang="en-US" sz="2400" dirty="0" smtClean="0">
              <a:latin typeface="Comic Sans MS"/>
              <a:ea typeface="+mn-ea"/>
              <a:cs typeface="Comic Sans MS"/>
            </a:endParaRPr>
          </a:p>
          <a:p>
            <a:pPr marL="0" indent="0" eaLnBrk="1" hangingPunct="1">
              <a:lnSpc>
                <a:spcPct val="90000"/>
              </a:lnSpc>
              <a:buNone/>
              <a:defRPr/>
            </a:pPr>
            <a:r>
              <a:rPr lang="en-US" sz="2400" dirty="0">
                <a:latin typeface="Comic Sans MS"/>
                <a:ea typeface="+mn-ea"/>
                <a:cs typeface="Comic Sans MS"/>
              </a:rPr>
              <a:t> </a:t>
            </a:r>
            <a:r>
              <a:rPr lang="en-US" sz="2400" dirty="0" smtClean="0">
                <a:latin typeface="Comic Sans MS"/>
                <a:ea typeface="+mn-ea"/>
                <a:cs typeface="Comic Sans MS"/>
              </a:rPr>
              <a:t>   </a:t>
            </a:r>
            <a:r>
              <a:rPr lang="en-US" sz="2000" dirty="0" smtClean="0">
                <a:latin typeface="Comic Sans MS"/>
                <a:ea typeface="+mn-ea"/>
                <a:cs typeface="Comic Sans MS"/>
              </a:rPr>
              <a:t>(</a:t>
            </a:r>
            <a:r>
              <a:rPr lang="en-US" sz="2000" dirty="0" smtClean="0">
                <a:latin typeface="Comic Sans MS"/>
                <a:ea typeface="+mn-ea"/>
                <a:cs typeface="Comic Sans MS"/>
              </a:rPr>
              <a:t>change)</a:t>
            </a:r>
          </a:p>
          <a:p>
            <a:pPr eaLnBrk="1" hangingPunct="1">
              <a:lnSpc>
                <a:spcPct val="90000"/>
              </a:lnSpc>
              <a:buClr>
                <a:schemeClr val="folHlink"/>
              </a:buClr>
              <a:buFont typeface="Wingdings" panose="05000000000000000000" pitchFamily="2" charset="2"/>
              <a:buChar char="n"/>
              <a:defRPr/>
            </a:pPr>
            <a:endParaRPr lang="en-US" sz="2800" b="1" dirty="0" smtClean="0">
              <a:ea typeface="+mn-ea"/>
            </a:endParaRPr>
          </a:p>
        </p:txBody>
      </p:sp>
      <p:pic>
        <p:nvPicPr>
          <p:cNvPr id="5" name="Picture 4" descr="monarch butterf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752600"/>
            <a:ext cx="43688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18"/>
          <p:cNvSpPr txBox="1">
            <a:spLocks noChangeArrowheads="1"/>
          </p:cNvSpPr>
          <p:nvPr/>
        </p:nvSpPr>
        <p:spPr bwMode="auto">
          <a:xfrm>
            <a:off x="7162800" y="6432550"/>
            <a:ext cx="1981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Newly emerged Monarch Butterfly, T. Port</a:t>
            </a: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74638"/>
            <a:ext cx="8610600" cy="563562"/>
          </a:xfrm>
        </p:spPr>
        <p:txBody>
          <a:bodyPr/>
          <a:lstStyle/>
          <a:p>
            <a:pPr eaLnBrk="1" hangingPunct="1"/>
            <a:r>
              <a:rPr lang="en-US" sz="3200" b="1" dirty="0" smtClean="0">
                <a:solidFill>
                  <a:srgbClr val="008000"/>
                </a:solidFill>
                <a:latin typeface="Comic Sans MS" pitchFamily="66" charset="0"/>
              </a:rPr>
              <a:t>Cellular </a:t>
            </a:r>
            <a:r>
              <a:rPr lang="en-US" sz="3200" b="1" dirty="0" smtClean="0">
                <a:solidFill>
                  <a:srgbClr val="008000"/>
                </a:solidFill>
                <a:latin typeface="Comic Sans MS" pitchFamily="66" charset="0"/>
              </a:rPr>
              <a:t>Organisms </a:t>
            </a:r>
            <a:r>
              <a:rPr lang="en-US" sz="2400" i="1" dirty="0" err="1" smtClean="0">
                <a:solidFill>
                  <a:srgbClr val="008000"/>
                </a:solidFill>
                <a:latin typeface="Comic Sans MS" pitchFamily="66" charset="0"/>
              </a:rPr>
              <a:t>vs</a:t>
            </a:r>
            <a:r>
              <a:rPr lang="en-US" sz="3200" b="1" dirty="0" smtClean="0">
                <a:solidFill>
                  <a:srgbClr val="008000"/>
                </a:solidFill>
                <a:latin typeface="Comic Sans MS" pitchFamily="66" charset="0"/>
              </a:rPr>
              <a:t> </a:t>
            </a:r>
            <a:r>
              <a:rPr lang="en-US" sz="3200" b="1" dirty="0" err="1" smtClean="0">
                <a:solidFill>
                  <a:srgbClr val="008000"/>
                </a:solidFill>
                <a:latin typeface="Comic Sans MS" pitchFamily="66" charset="0"/>
              </a:rPr>
              <a:t>Acellular</a:t>
            </a:r>
            <a:r>
              <a:rPr lang="en-US" sz="3200" b="1" dirty="0" smtClean="0">
                <a:solidFill>
                  <a:srgbClr val="008000"/>
                </a:solidFill>
                <a:latin typeface="Comic Sans MS" pitchFamily="66" charset="0"/>
              </a:rPr>
              <a:t> </a:t>
            </a:r>
            <a:r>
              <a:rPr lang="en-US" sz="3200" b="1" dirty="0" smtClean="0">
                <a:solidFill>
                  <a:srgbClr val="008000"/>
                </a:solidFill>
                <a:latin typeface="Comic Sans MS" pitchFamily="66" charset="0"/>
              </a:rPr>
              <a:t>Particles</a:t>
            </a:r>
          </a:p>
        </p:txBody>
      </p:sp>
      <p:sp>
        <p:nvSpPr>
          <p:cNvPr id="4099" name="Rectangle 3"/>
          <p:cNvSpPr>
            <a:spLocks noGrp="1" noChangeArrowheads="1"/>
          </p:cNvSpPr>
          <p:nvPr>
            <p:ph type="body" sz="half" idx="1"/>
          </p:nvPr>
        </p:nvSpPr>
        <p:spPr>
          <a:xfrm>
            <a:off x="457200" y="1433513"/>
            <a:ext cx="4495800" cy="4937125"/>
          </a:xfrm>
        </p:spPr>
        <p:txBody>
          <a:bodyPr/>
          <a:lstStyle/>
          <a:p>
            <a:pPr eaLnBrk="1" hangingPunct="1">
              <a:lnSpc>
                <a:spcPct val="80000"/>
              </a:lnSpc>
              <a:buFontTx/>
              <a:buNone/>
            </a:pPr>
            <a:r>
              <a:rPr lang="en-US" sz="2800" dirty="0" smtClean="0">
                <a:latin typeface="Comic Sans MS" pitchFamily="66" charset="0"/>
              </a:rPr>
              <a:t>1. Cellular </a:t>
            </a:r>
            <a:r>
              <a:rPr lang="en-US" sz="2800" dirty="0" smtClean="0">
                <a:latin typeface="Comic Sans MS" pitchFamily="66" charset="0"/>
              </a:rPr>
              <a:t>life:</a:t>
            </a:r>
            <a:endParaRPr lang="en-US" sz="2800" dirty="0" smtClean="0">
              <a:latin typeface="Comic Sans MS" pitchFamily="66" charset="0"/>
            </a:endParaRPr>
          </a:p>
          <a:p>
            <a:pPr eaLnBrk="1" hangingPunct="1">
              <a:lnSpc>
                <a:spcPct val="80000"/>
              </a:lnSpc>
              <a:buFontTx/>
              <a:buNone/>
            </a:pPr>
            <a:r>
              <a:rPr lang="en-US" dirty="0" smtClean="0">
                <a:solidFill>
                  <a:schemeClr val="tx1">
                    <a:lumMod val="65000"/>
                    <a:lumOff val="35000"/>
                  </a:schemeClr>
                </a:solidFill>
                <a:latin typeface="Comic Sans MS" pitchFamily="66" charset="0"/>
              </a:rPr>
              <a:t>	</a:t>
            </a:r>
            <a:r>
              <a:rPr lang="en-US" sz="2400" b="1" dirty="0" smtClean="0">
                <a:solidFill>
                  <a:schemeClr val="tx1">
                    <a:lumMod val="65000"/>
                    <a:lumOff val="35000"/>
                  </a:schemeClr>
                </a:solidFill>
                <a:latin typeface="Comic Sans MS" pitchFamily="66" charset="0"/>
              </a:rPr>
              <a:t>Prokaryotes</a:t>
            </a:r>
          </a:p>
          <a:p>
            <a:pPr eaLnBrk="1" hangingPunct="1">
              <a:lnSpc>
                <a:spcPct val="80000"/>
              </a:lnSpc>
              <a:buFontTx/>
              <a:buNone/>
            </a:pPr>
            <a:r>
              <a:rPr lang="en-US" sz="2000" dirty="0" smtClean="0">
                <a:latin typeface="Comic Sans MS" pitchFamily="66" charset="0"/>
              </a:rPr>
              <a:t>	</a:t>
            </a:r>
            <a:r>
              <a:rPr lang="en-US" sz="2000" i="1" dirty="0" smtClean="0">
                <a:solidFill>
                  <a:schemeClr val="bg1">
                    <a:lumMod val="75000"/>
                  </a:schemeClr>
                </a:solidFill>
                <a:latin typeface="Comic Sans MS" pitchFamily="66" charset="0"/>
              </a:rPr>
              <a:t>Example</a:t>
            </a:r>
            <a:r>
              <a:rPr lang="en-US" sz="2000" i="1" dirty="0" smtClean="0">
                <a:latin typeface="Comic Sans MS" pitchFamily="66" charset="0"/>
              </a:rPr>
              <a:t>: </a:t>
            </a:r>
            <a:r>
              <a:rPr lang="en-US" sz="2000" dirty="0" smtClean="0">
                <a:latin typeface="Comic Sans MS" pitchFamily="66" charset="0"/>
              </a:rPr>
              <a:t>Bacteria</a:t>
            </a:r>
            <a:endParaRPr lang="en-US" sz="1600" dirty="0" smtClean="0">
              <a:latin typeface="Comic Sans MS" pitchFamily="66" charset="0"/>
            </a:endParaRPr>
          </a:p>
          <a:p>
            <a:pPr eaLnBrk="1" hangingPunct="1">
              <a:lnSpc>
                <a:spcPct val="80000"/>
              </a:lnSpc>
              <a:buFontTx/>
              <a:buNone/>
            </a:pPr>
            <a:endParaRPr lang="en-US" sz="1400" i="1" dirty="0" smtClean="0">
              <a:latin typeface="Comic Sans MS" pitchFamily="66" charset="0"/>
            </a:endParaRPr>
          </a:p>
          <a:p>
            <a:pPr eaLnBrk="1" hangingPunct="1">
              <a:lnSpc>
                <a:spcPct val="80000"/>
              </a:lnSpc>
              <a:buFontTx/>
              <a:buNone/>
            </a:pPr>
            <a:r>
              <a:rPr lang="en-US" sz="2400" i="1" dirty="0" smtClean="0">
                <a:solidFill>
                  <a:schemeClr val="tx1">
                    <a:lumMod val="65000"/>
                    <a:lumOff val="35000"/>
                  </a:schemeClr>
                </a:solidFill>
                <a:latin typeface="Comic Sans MS" pitchFamily="66" charset="0"/>
              </a:rPr>
              <a:t>	</a:t>
            </a:r>
            <a:r>
              <a:rPr lang="en-US" sz="2400" b="1" dirty="0" smtClean="0">
                <a:solidFill>
                  <a:schemeClr val="tx1">
                    <a:lumMod val="65000"/>
                    <a:lumOff val="35000"/>
                  </a:schemeClr>
                </a:solidFill>
                <a:latin typeface="Comic Sans MS" pitchFamily="66" charset="0"/>
              </a:rPr>
              <a:t>Eukaryotes</a:t>
            </a:r>
            <a:endParaRPr lang="en-US" sz="2400" b="1" i="1" dirty="0" smtClean="0">
              <a:solidFill>
                <a:schemeClr val="tx1">
                  <a:lumMod val="65000"/>
                  <a:lumOff val="35000"/>
                </a:schemeClr>
              </a:solidFill>
              <a:latin typeface="Comic Sans MS" pitchFamily="66" charset="0"/>
            </a:endParaRPr>
          </a:p>
          <a:p>
            <a:pPr eaLnBrk="1" hangingPunct="1">
              <a:lnSpc>
                <a:spcPct val="80000"/>
              </a:lnSpc>
              <a:buFontTx/>
              <a:buNone/>
            </a:pPr>
            <a:r>
              <a:rPr lang="en-US" sz="2000" dirty="0" smtClean="0">
                <a:latin typeface="Comic Sans MS" pitchFamily="66" charset="0"/>
              </a:rPr>
              <a:t>	</a:t>
            </a:r>
            <a:r>
              <a:rPr lang="en-US" sz="2000" i="1" dirty="0" smtClean="0">
                <a:solidFill>
                  <a:srgbClr val="BFBFBF"/>
                </a:solidFill>
                <a:latin typeface="Comic Sans MS" pitchFamily="66" charset="0"/>
              </a:rPr>
              <a:t>Example: </a:t>
            </a:r>
            <a:r>
              <a:rPr lang="en-US" sz="2000" dirty="0" smtClean="0">
                <a:latin typeface="Comic Sans MS" pitchFamily="66" charset="0"/>
              </a:rPr>
              <a:t>Most</a:t>
            </a:r>
            <a:r>
              <a:rPr lang="en-US" sz="2000" dirty="0" smtClean="0">
                <a:latin typeface="Comic Sans MS" pitchFamily="66" charset="0"/>
              </a:rPr>
              <a:t> other </a:t>
            </a:r>
          </a:p>
          <a:p>
            <a:pPr eaLnBrk="1" hangingPunct="1">
              <a:lnSpc>
                <a:spcPct val="80000"/>
              </a:lnSpc>
              <a:buFontTx/>
              <a:buNone/>
            </a:pPr>
            <a:r>
              <a:rPr lang="en-US" sz="2000" dirty="0">
                <a:latin typeface="Comic Sans MS" pitchFamily="66" charset="0"/>
              </a:rPr>
              <a:t> </a:t>
            </a:r>
            <a:r>
              <a:rPr lang="en-US" sz="2000" dirty="0" smtClean="0">
                <a:latin typeface="Comic Sans MS" pitchFamily="66" charset="0"/>
              </a:rPr>
              <a:t>    </a:t>
            </a:r>
            <a:r>
              <a:rPr lang="en-US" sz="2000" dirty="0" smtClean="0">
                <a:latin typeface="Comic Sans MS" pitchFamily="66" charset="0"/>
              </a:rPr>
              <a:t>cellular life. </a:t>
            </a:r>
            <a:endParaRPr lang="en-US" sz="1600" i="1" dirty="0" smtClean="0">
              <a:latin typeface="Comic Sans MS" pitchFamily="66" charset="0"/>
            </a:endParaRPr>
          </a:p>
          <a:p>
            <a:pPr eaLnBrk="1" hangingPunct="1">
              <a:lnSpc>
                <a:spcPct val="80000"/>
              </a:lnSpc>
              <a:buFontTx/>
              <a:buNone/>
            </a:pPr>
            <a:endParaRPr lang="en-US" sz="2400" i="1" dirty="0" smtClean="0">
              <a:latin typeface="Comic Sans MS" pitchFamily="66" charset="0"/>
            </a:endParaRPr>
          </a:p>
          <a:p>
            <a:pPr eaLnBrk="1" hangingPunct="1">
              <a:lnSpc>
                <a:spcPct val="80000"/>
              </a:lnSpc>
              <a:buFontTx/>
              <a:buNone/>
            </a:pPr>
            <a:endParaRPr lang="en-US" sz="2400" i="1" dirty="0" smtClean="0">
              <a:latin typeface="Comic Sans MS" pitchFamily="66" charset="0"/>
            </a:endParaRPr>
          </a:p>
          <a:p>
            <a:pPr eaLnBrk="1" hangingPunct="1">
              <a:lnSpc>
                <a:spcPct val="80000"/>
              </a:lnSpc>
              <a:buFontTx/>
              <a:buNone/>
            </a:pPr>
            <a:r>
              <a:rPr lang="en-US" sz="2800" dirty="0" smtClean="0">
                <a:latin typeface="Comic Sans MS" pitchFamily="66" charset="0"/>
              </a:rPr>
              <a:t>2. </a:t>
            </a:r>
            <a:r>
              <a:rPr lang="en-US" sz="2800" dirty="0" err="1" smtClean="0">
                <a:latin typeface="Comic Sans MS" pitchFamily="66" charset="0"/>
              </a:rPr>
              <a:t>Acellular</a:t>
            </a:r>
            <a:r>
              <a:rPr lang="en-US" sz="2800" dirty="0" smtClean="0">
                <a:latin typeface="Comic Sans MS" pitchFamily="66" charset="0"/>
              </a:rPr>
              <a:t> infectious particles:</a:t>
            </a:r>
          </a:p>
          <a:p>
            <a:pPr eaLnBrk="1" hangingPunct="1">
              <a:lnSpc>
                <a:spcPct val="80000"/>
              </a:lnSpc>
              <a:buFontTx/>
              <a:buNone/>
            </a:pPr>
            <a:r>
              <a:rPr lang="en-US" dirty="0" smtClean="0">
                <a:solidFill>
                  <a:schemeClr val="tx1">
                    <a:lumMod val="65000"/>
                    <a:lumOff val="35000"/>
                  </a:schemeClr>
                </a:solidFill>
                <a:latin typeface="Comic Sans MS" pitchFamily="66" charset="0"/>
              </a:rPr>
              <a:t>	</a:t>
            </a:r>
            <a:r>
              <a:rPr lang="en-US" sz="2400" b="1" dirty="0" smtClean="0">
                <a:solidFill>
                  <a:schemeClr val="tx1">
                    <a:lumMod val="65000"/>
                    <a:lumOff val="35000"/>
                  </a:schemeClr>
                </a:solidFill>
                <a:latin typeface="Comic Sans MS" pitchFamily="66" charset="0"/>
              </a:rPr>
              <a:t>Viruses</a:t>
            </a:r>
          </a:p>
          <a:p>
            <a:pPr eaLnBrk="1" hangingPunct="1">
              <a:lnSpc>
                <a:spcPct val="80000"/>
              </a:lnSpc>
              <a:buFontTx/>
              <a:buNone/>
            </a:pPr>
            <a:r>
              <a:rPr lang="en-US" sz="600" dirty="0">
                <a:latin typeface="Comic Sans MS" pitchFamily="66" charset="0"/>
              </a:rPr>
              <a:t>	</a:t>
            </a:r>
            <a:endParaRPr lang="en-US" sz="2000" dirty="0" smtClean="0">
              <a:latin typeface="Comic Sans MS" pitchFamily="66" charset="0"/>
            </a:endParaRPr>
          </a:p>
        </p:txBody>
      </p:sp>
      <p:sp>
        <p:nvSpPr>
          <p:cNvPr id="4100" name="Oval 10"/>
          <p:cNvSpPr>
            <a:spLocks noChangeArrowheads="1"/>
          </p:cNvSpPr>
          <p:nvPr/>
        </p:nvSpPr>
        <p:spPr bwMode="auto">
          <a:xfrm>
            <a:off x="4953000" y="1524000"/>
            <a:ext cx="3810000" cy="4419600"/>
          </a:xfrm>
          <a:prstGeom prst="ellipse">
            <a:avLst/>
          </a:pr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101" name="Oval 11"/>
          <p:cNvSpPr>
            <a:spLocks noChangeArrowheads="1"/>
          </p:cNvSpPr>
          <p:nvPr/>
        </p:nvSpPr>
        <p:spPr bwMode="auto">
          <a:xfrm>
            <a:off x="6553200" y="4343400"/>
            <a:ext cx="990600" cy="7620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Oval 12"/>
          <p:cNvSpPr>
            <a:spLocks noChangeArrowheads="1"/>
          </p:cNvSpPr>
          <p:nvPr/>
        </p:nvSpPr>
        <p:spPr bwMode="auto">
          <a:xfrm>
            <a:off x="6629400" y="3505200"/>
            <a:ext cx="762000" cy="2286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Oval 13"/>
          <p:cNvSpPr>
            <a:spLocks noChangeArrowheads="1"/>
          </p:cNvSpPr>
          <p:nvPr/>
        </p:nvSpPr>
        <p:spPr bwMode="auto">
          <a:xfrm>
            <a:off x="6934200" y="251460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Text Box 14"/>
          <p:cNvSpPr txBox="1">
            <a:spLocks noChangeArrowheads="1"/>
          </p:cNvSpPr>
          <p:nvPr/>
        </p:nvSpPr>
        <p:spPr bwMode="auto">
          <a:xfrm>
            <a:off x="5410200" y="4495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b="1"/>
              <a:t>Eukaryotic Nucleus</a:t>
            </a:r>
          </a:p>
        </p:txBody>
      </p:sp>
      <p:sp>
        <p:nvSpPr>
          <p:cNvPr id="4105" name="Text Box 16"/>
          <p:cNvSpPr txBox="1">
            <a:spLocks noChangeArrowheads="1"/>
          </p:cNvSpPr>
          <p:nvPr/>
        </p:nvSpPr>
        <p:spPr bwMode="auto">
          <a:xfrm>
            <a:off x="54102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b="1"/>
              <a:t>Prokaryotic Cell</a:t>
            </a:r>
          </a:p>
        </p:txBody>
      </p:sp>
      <p:sp>
        <p:nvSpPr>
          <p:cNvPr id="4106" name="Text Box 17"/>
          <p:cNvSpPr txBox="1">
            <a:spLocks noChangeArrowheads="1"/>
          </p:cNvSpPr>
          <p:nvPr/>
        </p:nvSpPr>
        <p:spPr bwMode="auto">
          <a:xfrm>
            <a:off x="5562600" y="25146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b="1" dirty="0"/>
              <a:t>Virus</a:t>
            </a:r>
          </a:p>
        </p:txBody>
      </p:sp>
      <p:sp>
        <p:nvSpPr>
          <p:cNvPr id="4107" name="Text Box 18"/>
          <p:cNvSpPr txBox="1">
            <a:spLocks noChangeArrowheads="1"/>
          </p:cNvSpPr>
          <p:nvPr/>
        </p:nvSpPr>
        <p:spPr bwMode="auto">
          <a:xfrm>
            <a:off x="5638800" y="10668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a:latin typeface="Comic Sans MS" pitchFamily="66" charset="0"/>
              </a:rPr>
              <a:t>Eukaryotic Cell</a:t>
            </a:r>
          </a:p>
        </p:txBody>
      </p:sp>
      <p:sp>
        <p:nvSpPr>
          <p:cNvPr id="4108" name="Line 19"/>
          <p:cNvSpPr>
            <a:spLocks noChangeShapeType="1"/>
          </p:cNvSpPr>
          <p:nvPr/>
        </p:nvSpPr>
        <p:spPr bwMode="auto">
          <a:xfrm>
            <a:off x="6248400" y="6096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20"/>
          <p:cNvSpPr>
            <a:spLocks noChangeShapeType="1"/>
          </p:cNvSpPr>
          <p:nvPr/>
        </p:nvSpPr>
        <p:spPr bwMode="auto">
          <a:xfrm>
            <a:off x="6705600" y="6019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21"/>
          <p:cNvSpPr>
            <a:spLocks noChangeShapeType="1"/>
          </p:cNvSpPr>
          <p:nvPr/>
        </p:nvSpPr>
        <p:spPr bwMode="auto">
          <a:xfrm flipH="1" flipV="1">
            <a:off x="6248400" y="6019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Text Box 22"/>
          <p:cNvSpPr txBox="1">
            <a:spLocks noChangeArrowheads="1"/>
          </p:cNvSpPr>
          <p:nvPr/>
        </p:nvSpPr>
        <p:spPr bwMode="auto">
          <a:xfrm>
            <a:off x="5867400" y="6248400"/>
            <a:ext cx="121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000"/>
              <a:t>1 </a:t>
            </a:r>
            <a:r>
              <a:rPr lang="en-US" sz="1000">
                <a:cs typeface="Arial" pitchFamily="34" charset="0"/>
              </a:rPr>
              <a:t>ųm (1000 nm)</a:t>
            </a:r>
          </a:p>
        </p:txBody>
      </p:sp>
      <p:sp>
        <p:nvSpPr>
          <p:cNvPr id="17" name="Rectangle 6"/>
          <p:cNvSpPr>
            <a:spLocks noChangeArrowheads="1"/>
          </p:cNvSpPr>
          <p:nvPr/>
        </p:nvSpPr>
        <p:spPr bwMode="auto">
          <a:xfrm>
            <a:off x="0" y="6611938"/>
            <a:ext cx="39354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Tree>
    <p:extLst>
      <p:ext uri="{BB962C8B-B14F-4D97-AF65-F5344CB8AC3E}">
        <p14:creationId xmlns:p14="http://schemas.microsoft.com/office/powerpoint/2010/main" val="1748059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5334000" cy="1066800"/>
          </a:xfrm>
        </p:spPr>
        <p:txBody>
          <a:bodyPr/>
          <a:lstStyle/>
          <a:p>
            <a:pPr algn="l" eaLnBrk="1" hangingPunct="1"/>
            <a:r>
              <a:rPr lang="en-US" sz="4000" b="1" dirty="0" smtClean="0">
                <a:solidFill>
                  <a:srgbClr val="3366FF"/>
                </a:solidFill>
                <a:latin typeface="Comic Sans MS" pitchFamily="66" charset="0"/>
              </a:rPr>
              <a:t>Are Viruses Alive? </a:t>
            </a:r>
            <a:endParaRPr lang="en-US" sz="4000" b="1" dirty="0" smtClean="0">
              <a:solidFill>
                <a:srgbClr val="3366FF"/>
              </a:solidFill>
              <a:latin typeface="Comic Sans MS" pitchFamily="66" charset="0"/>
            </a:endParaRPr>
          </a:p>
        </p:txBody>
      </p:sp>
      <p:sp>
        <p:nvSpPr>
          <p:cNvPr id="5123" name="Rectangle 3"/>
          <p:cNvSpPr>
            <a:spLocks noGrp="1" noChangeArrowheads="1"/>
          </p:cNvSpPr>
          <p:nvPr>
            <p:ph type="body" sz="half" idx="1"/>
          </p:nvPr>
        </p:nvSpPr>
        <p:spPr>
          <a:xfrm>
            <a:off x="381000" y="1371600"/>
            <a:ext cx="4800600" cy="3352800"/>
          </a:xfrm>
        </p:spPr>
        <p:txBody>
          <a:bodyPr/>
          <a:lstStyle/>
          <a:p>
            <a:pPr eaLnBrk="1" hangingPunct="1">
              <a:buFont typeface="Wingdings" pitchFamily="2" charset="2"/>
              <a:buChar char="Ø"/>
            </a:pPr>
            <a:r>
              <a:rPr lang="en-US" sz="2800" dirty="0" smtClean="0">
                <a:latin typeface="Comic Sans MS" pitchFamily="66" charset="0"/>
              </a:rPr>
              <a:t>Viruses</a:t>
            </a:r>
          </a:p>
          <a:p>
            <a:pPr marL="0" indent="0" eaLnBrk="1" hangingPunct="1">
              <a:buNone/>
            </a:pPr>
            <a:endParaRPr lang="en-US" sz="800" dirty="0" smtClean="0">
              <a:latin typeface="Comic Sans MS" pitchFamily="66" charset="0"/>
            </a:endParaRPr>
          </a:p>
          <a:p>
            <a:pPr marL="685800" lvl="1" indent="-228600" eaLnBrk="1" hangingPunct="1"/>
            <a:r>
              <a:rPr lang="en-US" sz="2000" dirty="0" smtClean="0">
                <a:latin typeface="Comic Sans MS" pitchFamily="66" charset="0"/>
              </a:rPr>
              <a:t>are not made of cells</a:t>
            </a:r>
          </a:p>
          <a:p>
            <a:pPr marL="685800" lvl="1" indent="-228600" eaLnBrk="1" hangingPunct="1"/>
            <a:r>
              <a:rPr lang="en-US" sz="2000" dirty="0" smtClean="0">
                <a:latin typeface="Comic Sans MS" pitchFamily="66" charset="0"/>
              </a:rPr>
              <a:t>cannot reproduce on their own</a:t>
            </a:r>
          </a:p>
          <a:p>
            <a:pPr marL="685800" lvl="1" indent="-228600" eaLnBrk="1" hangingPunct="1"/>
            <a:r>
              <a:rPr lang="en-US" sz="2000" dirty="0" smtClean="0">
                <a:latin typeface="Comic Sans MS" pitchFamily="66" charset="0"/>
              </a:rPr>
              <a:t>do not grow or undergo division</a:t>
            </a:r>
          </a:p>
          <a:p>
            <a:pPr marL="685800" lvl="1" indent="-228600" eaLnBrk="1" hangingPunct="1"/>
            <a:r>
              <a:rPr lang="en-US" sz="2000" dirty="0" smtClean="0">
                <a:latin typeface="Comic Sans MS" pitchFamily="66" charset="0"/>
              </a:rPr>
              <a:t>do not transform </a:t>
            </a:r>
            <a:r>
              <a:rPr lang="en-US" sz="2000" dirty="0" smtClean="0">
                <a:latin typeface="Comic Sans MS" pitchFamily="66" charset="0"/>
              </a:rPr>
              <a:t>energy </a:t>
            </a:r>
            <a:r>
              <a:rPr lang="en-US" sz="1800" dirty="0" smtClean="0">
                <a:solidFill>
                  <a:schemeClr val="bg1">
                    <a:lumMod val="50000"/>
                  </a:schemeClr>
                </a:solidFill>
                <a:latin typeface="Comic Sans MS" pitchFamily="66" charset="0"/>
              </a:rPr>
              <a:t>(metabolism)</a:t>
            </a:r>
            <a:endParaRPr lang="en-US" sz="1800" dirty="0" smtClean="0">
              <a:solidFill>
                <a:schemeClr val="bg1">
                  <a:lumMod val="50000"/>
                </a:schemeClr>
              </a:solidFill>
              <a:latin typeface="Comic Sans MS" pitchFamily="66" charset="0"/>
            </a:endParaRPr>
          </a:p>
          <a:p>
            <a:pPr marL="685800" lvl="1" indent="-228600" eaLnBrk="1" hangingPunct="1"/>
            <a:r>
              <a:rPr lang="en-US" sz="2000" dirty="0" smtClean="0">
                <a:latin typeface="Comic Sans MS" pitchFamily="66" charset="0"/>
              </a:rPr>
              <a:t>lack machinery for </a:t>
            </a:r>
            <a:r>
              <a:rPr lang="en-US" sz="2000" dirty="0" smtClean="0">
                <a:latin typeface="Comic Sans MS" pitchFamily="66" charset="0"/>
                <a:hlinkClick r:id="rId3"/>
              </a:rPr>
              <a:t>protein</a:t>
            </a:r>
            <a:r>
              <a:rPr lang="en-US" sz="2000" dirty="0" smtClean="0">
                <a:latin typeface="Comic Sans MS" pitchFamily="66" charset="0"/>
              </a:rPr>
              <a:t> synthesis</a:t>
            </a:r>
            <a:endParaRPr lang="en-US" sz="2000" dirty="0">
              <a:latin typeface="Comic Sans MS" pitchFamily="66" charset="0"/>
            </a:endParaRPr>
          </a:p>
          <a:p>
            <a:pPr marL="457200" lvl="1" indent="0" eaLnBrk="1" hangingPunct="1">
              <a:buNone/>
            </a:pPr>
            <a:endParaRPr lang="en-US" sz="1700" dirty="0" smtClean="0">
              <a:latin typeface="Comic Sans MS" pitchFamily="66" charset="0"/>
            </a:endParaRPr>
          </a:p>
        </p:txBody>
      </p:sp>
      <p:sp>
        <p:nvSpPr>
          <p:cNvPr id="5124" name="Text Box 5"/>
          <p:cNvSpPr txBox="1">
            <a:spLocks noChangeArrowheads="1"/>
          </p:cNvSpPr>
          <p:nvPr/>
        </p:nvSpPr>
        <p:spPr bwMode="auto">
          <a:xfrm>
            <a:off x="4648200" y="1447800"/>
            <a:ext cx="140176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dirty="0" smtClean="0"/>
              <a:t>Multicellular </a:t>
            </a:r>
            <a:r>
              <a:rPr lang="en-US" sz="1400" b="1" dirty="0"/>
              <a:t>Organism:</a:t>
            </a:r>
            <a:r>
              <a:rPr lang="en-US" sz="1400" dirty="0"/>
              <a:t> </a:t>
            </a:r>
            <a:endParaRPr lang="en-US" sz="1400" dirty="0" smtClean="0"/>
          </a:p>
          <a:p>
            <a:pPr algn="ctr" eaLnBrk="1" hangingPunct="1">
              <a:spcBef>
                <a:spcPct val="50000"/>
              </a:spcBef>
            </a:pPr>
            <a:r>
              <a:rPr lang="en-US" sz="1400" dirty="0" smtClean="0"/>
              <a:t>Kayla </a:t>
            </a:r>
          </a:p>
          <a:p>
            <a:pPr algn="ctr" eaLnBrk="1" hangingPunct="1">
              <a:spcBef>
                <a:spcPct val="50000"/>
              </a:spcBef>
            </a:pPr>
            <a:endParaRPr lang="en-US" sz="1400" dirty="0"/>
          </a:p>
        </p:txBody>
      </p:sp>
      <p:sp>
        <p:nvSpPr>
          <p:cNvPr id="5125" name="Text Box 6"/>
          <p:cNvSpPr txBox="1">
            <a:spLocks noChangeArrowheads="1"/>
          </p:cNvSpPr>
          <p:nvPr/>
        </p:nvSpPr>
        <p:spPr bwMode="auto">
          <a:xfrm>
            <a:off x="7696200" y="4572000"/>
            <a:ext cx="1143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dirty="0" err="1" smtClean="0"/>
              <a:t>Acellular</a:t>
            </a:r>
            <a:r>
              <a:rPr lang="en-US" sz="1400" b="1" dirty="0" smtClean="0"/>
              <a:t> </a:t>
            </a:r>
            <a:r>
              <a:rPr lang="en-US" sz="1400" b="1" dirty="0"/>
              <a:t>Infectious Agent:</a:t>
            </a:r>
          </a:p>
          <a:p>
            <a:pPr algn="ctr" eaLnBrk="1" hangingPunct="1">
              <a:spcBef>
                <a:spcPct val="50000"/>
              </a:spcBef>
            </a:pPr>
            <a:r>
              <a:rPr lang="en-US" sz="1400" dirty="0"/>
              <a:t> H1N1 Influenza </a:t>
            </a:r>
            <a:r>
              <a:rPr lang="en-US" sz="1400" dirty="0" smtClean="0"/>
              <a:t>Virus</a:t>
            </a:r>
          </a:p>
          <a:p>
            <a:pPr algn="ctr" eaLnBrk="1" hangingPunct="1">
              <a:spcBef>
                <a:spcPct val="50000"/>
              </a:spcBef>
            </a:pPr>
            <a:endParaRPr lang="en-US" sz="1400" dirty="0"/>
          </a:p>
        </p:txBody>
      </p:sp>
      <p:sp>
        <p:nvSpPr>
          <p:cNvPr id="5126" name="Text Box 7"/>
          <p:cNvSpPr txBox="1">
            <a:spLocks noChangeArrowheads="1"/>
          </p:cNvSpPr>
          <p:nvPr/>
        </p:nvSpPr>
        <p:spPr bwMode="auto">
          <a:xfrm>
            <a:off x="-26988" y="6457950"/>
            <a:ext cx="42179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a:latin typeface="Comic Sans MS" pitchFamily="66" charset="0"/>
              </a:rPr>
              <a:t>Images: Eukaryotic living organism named Kayla, T. Port; H1N1 Influenza Virus, Public Health Image Library (</a:t>
            </a:r>
            <a:r>
              <a:rPr lang="en-US" sz="1000">
                <a:latin typeface="Comic Sans MS" pitchFamily="66" charset="0"/>
                <a:hlinkClick r:id="rId4"/>
              </a:rPr>
              <a:t>PHIL</a:t>
            </a:r>
            <a:r>
              <a:rPr lang="en-US" sz="1000">
                <a:latin typeface="Comic Sans MS" pitchFamily="66" charset="0"/>
              </a:rPr>
              <a:t>) #11702</a:t>
            </a:r>
          </a:p>
        </p:txBody>
      </p:sp>
      <p:pic>
        <p:nvPicPr>
          <p:cNvPr id="5127" name="Picture 12" descr="H1N1_PHIL11702"/>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334000" y="4038600"/>
            <a:ext cx="2201862" cy="2192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5"/>
          <p:cNvSpPr txBox="1">
            <a:spLocks noChangeArrowheads="1"/>
          </p:cNvSpPr>
          <p:nvPr/>
        </p:nvSpPr>
        <p:spPr bwMode="auto">
          <a:xfrm>
            <a:off x="4565650" y="6610350"/>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000">
                <a:latin typeface="Comic Sans MS" pitchFamily="66" charset="0"/>
              </a:rPr>
              <a:t>From the  </a:t>
            </a:r>
            <a:r>
              <a:rPr lang="en-US" sz="1000">
                <a:latin typeface="Comic Sans MS" pitchFamily="66" charset="0"/>
                <a:hlinkClick r:id="rId6"/>
              </a:rPr>
              <a:t>Virtual Microbiology Classroom</a:t>
            </a:r>
            <a:r>
              <a:rPr lang="en-US" sz="1000">
                <a:latin typeface="Comic Sans MS" pitchFamily="66" charset="0"/>
              </a:rPr>
              <a:t> on </a:t>
            </a:r>
            <a:r>
              <a:rPr lang="en-US" sz="1000">
                <a:latin typeface="Comic Sans MS" pitchFamily="66" charset="0"/>
                <a:hlinkClick r:id="rId7"/>
              </a:rPr>
              <a:t>ScienceProfOnline.com</a:t>
            </a:r>
            <a:endParaRPr lang="en-US" sz="1000">
              <a:latin typeface="Comic Sans MS" pitchFamily="66" charset="0"/>
            </a:endParaRPr>
          </a:p>
        </p:txBody>
      </p:sp>
      <p:pic>
        <p:nvPicPr>
          <p:cNvPr id="5129"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416417">
            <a:off x="6115307" y="700513"/>
            <a:ext cx="2559063" cy="3412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685800" y="4876800"/>
            <a:ext cx="4038600" cy="1477328"/>
          </a:xfrm>
          <a:prstGeom prst="rect">
            <a:avLst/>
          </a:prstGeom>
          <a:noFill/>
        </p:spPr>
        <p:txBody>
          <a:bodyPr wrap="square" rtlCol="0">
            <a:spAutoFit/>
          </a:bodyPr>
          <a:lstStyle/>
          <a:p>
            <a:pPr algn="ctr"/>
            <a:r>
              <a:rPr lang="en-US" dirty="0" smtClean="0">
                <a:latin typeface="Chalkboard"/>
                <a:cs typeface="Chalkboard"/>
              </a:rPr>
              <a:t>Later this semester we will examine this question in more detail, through the fantastic </a:t>
            </a:r>
            <a:r>
              <a:rPr lang="en-US" dirty="0" smtClean="0">
                <a:latin typeface="Chalkboard"/>
                <a:cs typeface="Chalkboard"/>
                <a:hlinkClick r:id="rId9"/>
              </a:rPr>
              <a:t>Radiolab</a:t>
            </a:r>
            <a:r>
              <a:rPr lang="en-US" dirty="0" smtClean="0">
                <a:latin typeface="Chalkboard"/>
                <a:cs typeface="Chalkboard"/>
              </a:rPr>
              <a:t> podcast episode “</a:t>
            </a:r>
            <a:r>
              <a:rPr lang="en-US" dirty="0" smtClean="0">
                <a:latin typeface="Chalkboard"/>
                <a:cs typeface="Chalkboard"/>
                <a:hlinkClick r:id="rId10"/>
              </a:rPr>
              <a:t>Shrink</a:t>
            </a:r>
            <a:r>
              <a:rPr lang="en-US" dirty="0" smtClean="0">
                <a:latin typeface="Chalkboard"/>
                <a:cs typeface="Chalkboard"/>
              </a:rPr>
              <a:t>.” </a:t>
            </a:r>
            <a:endParaRPr lang="en-US" dirty="0" smtClean="0">
              <a:latin typeface="Chalkboard"/>
              <a:cs typeface="Chalkboard"/>
            </a:endParaRPr>
          </a:p>
          <a:p>
            <a:pPr algn="ctr"/>
            <a:endParaRPr lang="en-US" dirty="0">
              <a:latin typeface="Chalkboard"/>
              <a:cs typeface="Chalkboard"/>
            </a:endParaRPr>
          </a:p>
        </p:txBody>
      </p:sp>
    </p:spTree>
    <p:extLst>
      <p:ext uri="{BB962C8B-B14F-4D97-AF65-F5344CB8AC3E}">
        <p14:creationId xmlns:p14="http://schemas.microsoft.com/office/powerpoint/2010/main" val="3727515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noAutofit/>
          </a:bodyPr>
          <a:lstStyle/>
          <a:p>
            <a:pPr eaLnBrk="1" hangingPunct="1">
              <a:defRPr/>
            </a:pPr>
            <a:r>
              <a:rPr lang="en-US" sz="3200" b="1" dirty="0" smtClean="0">
                <a:solidFill>
                  <a:srgbClr val="FF0000"/>
                </a:solidFill>
                <a:latin typeface="Comic Sans MS" pitchFamily="66" charset="0"/>
                <a:cs typeface="+mj-cs"/>
              </a:rPr>
              <a:t>Sizing Things Up </a:t>
            </a:r>
            <a:r>
              <a:rPr lang="en-US" sz="2800" dirty="0" smtClean="0">
                <a:solidFill>
                  <a:schemeClr val="bg1">
                    <a:lumMod val="75000"/>
                  </a:schemeClr>
                </a:solidFill>
                <a:latin typeface="Comic Sans MS" pitchFamily="66" charset="0"/>
                <a:cs typeface="+mj-cs"/>
              </a:rPr>
              <a:t>(and Down)</a:t>
            </a:r>
            <a:endParaRPr lang="en-US" sz="2800" dirty="0" smtClean="0">
              <a:solidFill>
                <a:schemeClr val="bg1">
                  <a:lumMod val="75000"/>
                </a:schemeClr>
              </a:solidFill>
              <a:latin typeface="Comic Sans MS" pitchFamily="66" charset="0"/>
              <a:cs typeface="+mj-cs"/>
            </a:endParaRPr>
          </a:p>
        </p:txBody>
      </p:sp>
      <p:pic>
        <p:nvPicPr>
          <p:cNvPr id="28674"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 y="4572000"/>
            <a:ext cx="2362200" cy="177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pt-BR" sz="1200">
                <a:latin typeface="Comic Sans MS" charset="0"/>
              </a:rPr>
              <a:t>1 m = 100 cm = 1,000mm = 1,000,000 </a:t>
            </a:r>
            <a:r>
              <a:rPr lang="en-US" sz="1200">
                <a:latin typeface="Comic Sans MS" charset="0"/>
              </a:rPr>
              <a:t>µ</a:t>
            </a:r>
            <a:r>
              <a:rPr lang="pt-BR" sz="1200">
                <a:latin typeface="Comic Sans MS" charset="0"/>
              </a:rPr>
              <a:t>m = 1,000,000,000nm</a:t>
            </a:r>
          </a:p>
          <a:p>
            <a:pPr eaLnBrk="1" hangingPunct="1">
              <a:spcBef>
                <a:spcPct val="50000"/>
              </a:spcBef>
            </a:pPr>
            <a:r>
              <a:rPr lang="pt-BR" sz="1200">
                <a:latin typeface="Comic Sans MS" charset="0"/>
              </a:rPr>
              <a:t>1mm = 1000 </a:t>
            </a:r>
            <a:r>
              <a:rPr lang="en-US" sz="1200">
                <a:latin typeface="Comic Sans MS" charset="0"/>
              </a:rPr>
              <a:t>µ</a:t>
            </a:r>
            <a:r>
              <a:rPr lang="pt-BR" sz="1200">
                <a:latin typeface="Comic Sans MS" charset="0"/>
              </a:rPr>
              <a:t>m = 1000000nm</a:t>
            </a:r>
          </a:p>
          <a:p>
            <a:pPr eaLnBrk="1" hangingPunct="1">
              <a:spcBef>
                <a:spcPct val="50000"/>
              </a:spcBef>
            </a:pPr>
            <a:r>
              <a:rPr lang="pt-BR" sz="1200">
                <a:latin typeface="Comic Sans MS" charset="0"/>
              </a:rPr>
              <a:t>1 </a:t>
            </a:r>
            <a:r>
              <a:rPr lang="en-US" sz="1200">
                <a:latin typeface="Comic Sans MS" charset="0"/>
              </a:rPr>
              <a:t>µ</a:t>
            </a:r>
            <a:r>
              <a:rPr lang="pt-BR" sz="1200">
                <a:latin typeface="Comic Sans MS" charset="0"/>
              </a:rPr>
              <a:t>m = 1000nm</a:t>
            </a:r>
          </a:p>
          <a:p>
            <a:pPr eaLnBrk="1" hangingPunct="1">
              <a:spcBef>
                <a:spcPct val="50000"/>
              </a:spcBef>
            </a:pPr>
            <a:endParaRPr lang="pt-BR" sz="1200">
              <a:latin typeface="Comic Sans MS" charset="0"/>
            </a:endParaRPr>
          </a:p>
          <a:p>
            <a:pPr eaLnBrk="1" hangingPunct="1">
              <a:spcBef>
                <a:spcPct val="50000"/>
              </a:spcBef>
            </a:pPr>
            <a:endParaRPr lang="en-US" sz="2000" i="1"/>
          </a:p>
        </p:txBody>
      </p:sp>
      <p:sp>
        <p:nvSpPr>
          <p:cNvPr id="28677" name="Text Box 6"/>
          <p:cNvSpPr txBox="1">
            <a:spLocks noChangeArrowheads="1"/>
          </p:cNvSpPr>
          <p:nvPr/>
        </p:nvSpPr>
        <p:spPr bwMode="auto">
          <a:xfrm>
            <a:off x="4800600" y="5638800"/>
            <a:ext cx="4191000" cy="10779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latin typeface="Comic Sans MS" charset="0"/>
              </a:rPr>
              <a:t>Click link for an interactive </a:t>
            </a:r>
          </a:p>
          <a:p>
            <a:pPr algn="ctr" eaLnBrk="1" hangingPunct="1">
              <a:spcBef>
                <a:spcPct val="50000"/>
              </a:spcBef>
            </a:pPr>
            <a:r>
              <a:rPr lang="en-US" sz="1600">
                <a:latin typeface="Comic Sans MS" charset="0"/>
                <a:hlinkClick r:id="rId6"/>
              </a:rPr>
              <a:t>“</a:t>
            </a:r>
            <a:r>
              <a:rPr lang="en-US" altLang="ja-JP" sz="1600" b="1">
                <a:latin typeface="Comic Sans MS" charset="0"/>
                <a:hlinkClick r:id="rId6"/>
              </a:rPr>
              <a:t>Size of Microscopic Things</a:t>
            </a:r>
            <a:r>
              <a:rPr lang="en-US" sz="1600">
                <a:latin typeface="Comic Sans MS" charset="0"/>
                <a:hlinkClick r:id="rId6"/>
              </a:rPr>
              <a:t>”</a:t>
            </a:r>
            <a:r>
              <a:rPr lang="en-US" altLang="ja-JP" sz="1600">
                <a:latin typeface="Comic Sans MS" charset="0"/>
                <a:hlinkClick r:id="rId6"/>
              </a:rPr>
              <a:t> </a:t>
            </a:r>
            <a:endParaRPr lang="en-US" altLang="ja-JP" sz="1600">
              <a:latin typeface="Comic Sans MS" charset="0"/>
            </a:endParaRPr>
          </a:p>
          <a:p>
            <a:pPr algn="ctr" eaLnBrk="1" hangingPunct="1">
              <a:spcBef>
                <a:spcPct val="50000"/>
              </a:spcBef>
            </a:pPr>
            <a:r>
              <a:rPr lang="en-US" sz="800">
                <a:latin typeface="Comic Sans MS" charset="0"/>
              </a:rPr>
              <a:t> </a:t>
            </a:r>
            <a:r>
              <a:rPr lang="en-US" sz="1600">
                <a:latin typeface="Comic Sans MS" charset="0"/>
              </a:rPr>
              <a:t>animation on Cells Alive. </a:t>
            </a:r>
          </a:p>
        </p:txBody>
      </p:sp>
      <p:sp>
        <p:nvSpPr>
          <p:cNvPr id="2867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7"/>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12048</TotalTime>
  <Words>2088</Words>
  <Application>Microsoft Macintosh PowerPoint</Application>
  <PresentationFormat>On-screen Show (4:3)</PresentationFormat>
  <Paragraphs>314</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What is biology?</vt:lpstr>
      <vt:lpstr>PowerPoint Presentation</vt:lpstr>
      <vt:lpstr>CELLS Are the Building Blocks of Life!</vt:lpstr>
      <vt:lpstr>PowerPoint Presentation</vt:lpstr>
      <vt:lpstr>Cellular Organisms vs Acellular Particles</vt:lpstr>
      <vt:lpstr>Are Viruses Alive? </vt:lpstr>
      <vt:lpstr>Sizing Things Up (and Down)</vt:lpstr>
      <vt:lpstr>Prokaryotes…The “studio apartment” of cells. </vt:lpstr>
      <vt:lpstr>PowerPoint Presentation</vt:lpstr>
      <vt:lpstr>Ecology of  Yersenia pestis</vt:lpstr>
      <vt:lpstr>Prokaryotes can be our friends…</vt:lpstr>
      <vt:lpstr>Bacterial “cousins”… one friend, one foe…</vt:lpstr>
      <vt:lpstr>Prokaryotes  Bacteria  are  EVERYWHERE!  </vt:lpstr>
      <vt:lpstr>Eukaryotes…The “mansion” of cells. </vt:lpstr>
      <vt:lpstr>Eukaryotes…  are also everywhere.  (Some are macroscopic. Some are microscopic.)</vt:lpstr>
      <vt:lpstr>The Major Classifications of  Living Things</vt:lpstr>
      <vt:lpstr>All biological cells have their instruction manual written in DNA (deoxyribonucleic acid).</vt:lpstr>
      <vt:lpstr>Organisms, Cells &amp; Viruses  Evolve and Change Naturally and Artificially</vt:lpstr>
      <vt:lpstr>How Does Change Happen?  Mutations of Genes</vt:lpstr>
      <vt:lpstr>Mutations and  Bacterial Change</vt:lpstr>
      <vt:lpstr>Why should we care about biology?</vt:lpstr>
      <vt:lpstr>PowerPoint Presentation</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Biology Lecture PowerPoint</dc:title>
  <dc:subject/>
  <dc:creator>Tami Port</dc:creator>
  <cp:keywords>introduction to biology, biology lecture power point, intro to biology ppt</cp:keywords>
  <dc:description/>
  <cp:lastModifiedBy>Voicemail</cp:lastModifiedBy>
  <cp:revision>210</cp:revision>
  <dcterms:created xsi:type="dcterms:W3CDTF">2007-05-11T14:48:37Z</dcterms:created>
  <dcterms:modified xsi:type="dcterms:W3CDTF">2015-09-14T02:04:39Z</dcterms:modified>
  <cp:category>Biology Lecture PowerPoint</cp:category>
</cp:coreProperties>
</file>